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68" r:id="rId2"/>
    <p:sldId id="272" r:id="rId3"/>
    <p:sldId id="256" r:id="rId4"/>
    <p:sldId id="273" r:id="rId5"/>
    <p:sldId id="297" r:id="rId6"/>
    <p:sldId id="274" r:id="rId7"/>
    <p:sldId id="280" r:id="rId8"/>
    <p:sldId id="281" r:id="rId9"/>
    <p:sldId id="294" r:id="rId10"/>
    <p:sldId id="298" r:id="rId11"/>
    <p:sldId id="282" r:id="rId12"/>
    <p:sldId id="283" r:id="rId13"/>
    <p:sldId id="302" r:id="rId14"/>
    <p:sldId id="290" r:id="rId15"/>
    <p:sldId id="291" r:id="rId16"/>
    <p:sldId id="295" r:id="rId17"/>
    <p:sldId id="299" r:id="rId18"/>
    <p:sldId id="300" r:id="rId19"/>
    <p:sldId id="292" r:id="rId20"/>
    <p:sldId id="296" r:id="rId21"/>
    <p:sldId id="301" r:id="rId22"/>
    <p:sldId id="275" r:id="rId23"/>
    <p:sldId id="276" r:id="rId24"/>
    <p:sldId id="277" r:id="rId25"/>
    <p:sldId id="278" r:id="rId26"/>
    <p:sldId id="279" r:id="rId27"/>
    <p:sldId id="284" r:id="rId28"/>
    <p:sldId id="285" r:id="rId29"/>
    <p:sldId id="286" r:id="rId30"/>
    <p:sldId id="287" r:id="rId31"/>
    <p:sldId id="288" r:id="rId32"/>
  </p:sldIdLst>
  <p:sldSz cx="12192000" cy="6858000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</p:embeddedFontLst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E0C8919-F8E4-4A51-ACD7-26F57929C371}">
          <p14:sldIdLst>
            <p14:sldId id="268"/>
            <p14:sldId id="272"/>
            <p14:sldId id="256"/>
            <p14:sldId id="273"/>
            <p14:sldId id="297"/>
            <p14:sldId id="274"/>
            <p14:sldId id="280"/>
            <p14:sldId id="281"/>
            <p14:sldId id="294"/>
            <p14:sldId id="298"/>
            <p14:sldId id="282"/>
            <p14:sldId id="283"/>
            <p14:sldId id="302"/>
            <p14:sldId id="290"/>
            <p14:sldId id="291"/>
            <p14:sldId id="295"/>
            <p14:sldId id="299"/>
            <p14:sldId id="300"/>
            <p14:sldId id="292"/>
            <p14:sldId id="296"/>
            <p14:sldId id="301"/>
          </p14:sldIdLst>
        </p14:section>
        <p14:section name="Navigation" id="{F2472640-52C1-4F30-8812-98070EE5AD94}">
          <p14:sldIdLst>
            <p14:sldId id="275"/>
            <p14:sldId id="276"/>
            <p14:sldId id="277"/>
            <p14:sldId id="278"/>
            <p14:sldId id="279"/>
            <p14:sldId id="284"/>
            <p14:sldId id="285"/>
            <p14:sldId id="286"/>
            <p14:sldId id="287"/>
            <p14:sldId id="288"/>
          </p14:sldIdLst>
        </p14:section>
      </p14:sectionLst>
    </p:ex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21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103F"/>
    <a:srgbClr val="D41273"/>
    <a:srgbClr val="EB1D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248" autoAdjust="0"/>
    <p:restoredTop sz="94660"/>
  </p:normalViewPr>
  <p:slideViewPr>
    <p:cSldViewPr snapToGrid="0">
      <p:cViewPr>
        <p:scale>
          <a:sx n="80" d="100"/>
          <a:sy n="80" d="100"/>
        </p:scale>
        <p:origin x="-1296" y="-7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5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do subtítulo do Modelo Global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F7B48-DFD8-4328-B4AE-217A9E73AA71}" type="datetimeFigureOut">
              <a:rPr lang="pt-PT" smtClean="0"/>
              <a:t>23-03-2017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91122-95F3-4D2F-A7E0-8D7EB962A0C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86030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F7B48-DFD8-4328-B4AE-217A9E73AA71}" type="datetimeFigureOut">
              <a:rPr lang="pt-PT" smtClean="0"/>
              <a:t>23-03-2017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91122-95F3-4D2F-A7E0-8D7EB962A0C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37568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F7B48-DFD8-4328-B4AE-217A9E73AA71}" type="datetimeFigureOut">
              <a:rPr lang="pt-PT" smtClean="0"/>
              <a:t>23-03-2017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91122-95F3-4D2F-A7E0-8D7EB962A0C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35306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F7B48-DFD8-4328-B4AE-217A9E73AA71}" type="datetimeFigureOut">
              <a:rPr lang="pt-PT" smtClean="0"/>
              <a:t>23-03-2017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91122-95F3-4D2F-A7E0-8D7EB962A0C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74152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F7B48-DFD8-4328-B4AE-217A9E73AA71}" type="datetimeFigureOut">
              <a:rPr lang="pt-PT" smtClean="0"/>
              <a:t>23-03-2017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91122-95F3-4D2F-A7E0-8D7EB962A0C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80706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F7B48-DFD8-4328-B4AE-217A9E73AA71}" type="datetimeFigureOut">
              <a:rPr lang="pt-PT" smtClean="0"/>
              <a:t>23-03-2017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91122-95F3-4D2F-A7E0-8D7EB962A0C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35715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F7B48-DFD8-4328-B4AE-217A9E73AA71}" type="datetimeFigureOut">
              <a:rPr lang="pt-PT" smtClean="0"/>
              <a:t>23-03-2017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91122-95F3-4D2F-A7E0-8D7EB962A0C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7675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F7B48-DFD8-4328-B4AE-217A9E73AA71}" type="datetimeFigureOut">
              <a:rPr lang="pt-PT" smtClean="0"/>
              <a:t>23-03-2017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91122-95F3-4D2F-A7E0-8D7EB962A0C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7621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F7B48-DFD8-4328-B4AE-217A9E73AA71}" type="datetimeFigureOut">
              <a:rPr lang="pt-PT" smtClean="0"/>
              <a:t>23-03-2017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91122-95F3-4D2F-A7E0-8D7EB962A0C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77767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F7B48-DFD8-4328-B4AE-217A9E73AA71}" type="datetimeFigureOut">
              <a:rPr lang="pt-PT" smtClean="0"/>
              <a:t>23-03-2017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91122-95F3-4D2F-A7E0-8D7EB962A0C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75852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F7B48-DFD8-4328-B4AE-217A9E73AA71}" type="datetimeFigureOut">
              <a:rPr lang="pt-PT" smtClean="0"/>
              <a:t>23-03-2017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91122-95F3-4D2F-A7E0-8D7EB962A0C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74787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F7B48-DFD8-4328-B4AE-217A9E73AA71}" type="datetimeFigureOut">
              <a:rPr lang="pt-PT" smtClean="0"/>
              <a:t>23-03-2017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91122-95F3-4D2F-A7E0-8D7EB962A0C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70889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3.mp3"/><Relationship Id="rId7" Type="http://schemas.openxmlformats.org/officeDocument/2006/relationships/image" Target="../media/image33.jpeg"/><Relationship Id="rId12" Type="http://schemas.openxmlformats.org/officeDocument/2006/relationships/image" Target="../media/image27.png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image" Target="../media/image6.jpg"/><Relationship Id="rId11" Type="http://schemas.openxmlformats.org/officeDocument/2006/relationships/image" Target="../media/image34.jpe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9.png"/><Relationship Id="rId4" Type="http://schemas.openxmlformats.org/officeDocument/2006/relationships/audio" Target="../media/media23.mp3"/><Relationship Id="rId9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slide" Target="slide2.xml"/><Relationship Id="rId11" Type="http://schemas.openxmlformats.org/officeDocument/2006/relationships/image" Target="../media/image36.jpeg"/><Relationship Id="rId5" Type="http://schemas.openxmlformats.org/officeDocument/2006/relationships/image" Target="../media/image7.png"/><Relationship Id="rId10" Type="http://schemas.openxmlformats.org/officeDocument/2006/relationships/image" Target="../media/image27.png"/><Relationship Id="rId4" Type="http://schemas.openxmlformats.org/officeDocument/2006/relationships/image" Target="../media/image6.jpg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video" Target="../media/media25.wmv"/><Relationship Id="rId1" Type="http://schemas.microsoft.com/office/2007/relationships/media" Target="../media/media25.wmv"/><Relationship Id="rId6" Type="http://schemas.openxmlformats.org/officeDocument/2006/relationships/slide" Target="slide2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29.mp3"/><Relationship Id="rId13" Type="http://schemas.openxmlformats.org/officeDocument/2006/relationships/slideLayout" Target="../slideLayouts/slideLayout1.xml"/><Relationship Id="rId18" Type="http://schemas.openxmlformats.org/officeDocument/2006/relationships/image" Target="../media/image41.jpeg"/><Relationship Id="rId3" Type="http://schemas.microsoft.com/office/2007/relationships/media" Target="../media/media27.mp3"/><Relationship Id="rId21" Type="http://schemas.openxmlformats.org/officeDocument/2006/relationships/slide" Target="slide2.xml"/><Relationship Id="rId7" Type="http://schemas.microsoft.com/office/2007/relationships/media" Target="../media/media29.mp3"/><Relationship Id="rId12" Type="http://schemas.openxmlformats.org/officeDocument/2006/relationships/audio" Target="../media/media31.mp3"/><Relationship Id="rId17" Type="http://schemas.openxmlformats.org/officeDocument/2006/relationships/image" Target="../media/image40.jpeg"/><Relationship Id="rId2" Type="http://schemas.openxmlformats.org/officeDocument/2006/relationships/audio" Target="../media/media26.mp3"/><Relationship Id="rId16" Type="http://schemas.openxmlformats.org/officeDocument/2006/relationships/image" Target="../media/image39.jpeg"/><Relationship Id="rId20" Type="http://schemas.openxmlformats.org/officeDocument/2006/relationships/image" Target="../media/image7.png"/><Relationship Id="rId1" Type="http://schemas.microsoft.com/office/2007/relationships/media" Target="../media/media26.mp3"/><Relationship Id="rId6" Type="http://schemas.openxmlformats.org/officeDocument/2006/relationships/audio" Target="../media/media28.mp3"/><Relationship Id="rId11" Type="http://schemas.microsoft.com/office/2007/relationships/media" Target="../media/media31.mp3"/><Relationship Id="rId24" Type="http://schemas.openxmlformats.org/officeDocument/2006/relationships/image" Target="../media/image27.png"/><Relationship Id="rId5" Type="http://schemas.microsoft.com/office/2007/relationships/media" Target="../media/media28.mp3"/><Relationship Id="rId15" Type="http://schemas.openxmlformats.org/officeDocument/2006/relationships/image" Target="../media/image38.jpeg"/><Relationship Id="rId23" Type="http://schemas.openxmlformats.org/officeDocument/2006/relationships/image" Target="../media/image4.png"/><Relationship Id="rId10" Type="http://schemas.openxmlformats.org/officeDocument/2006/relationships/audio" Target="../media/media30.mp3"/><Relationship Id="rId19" Type="http://schemas.openxmlformats.org/officeDocument/2006/relationships/image" Target="../media/image42.jpeg"/><Relationship Id="rId4" Type="http://schemas.openxmlformats.org/officeDocument/2006/relationships/audio" Target="../media/media27.mp3"/><Relationship Id="rId9" Type="http://schemas.microsoft.com/office/2007/relationships/media" Target="../media/media30.mp3"/><Relationship Id="rId14" Type="http://schemas.openxmlformats.org/officeDocument/2006/relationships/image" Target="../media/image6.jpg"/><Relationship Id="rId22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.png"/><Relationship Id="rId3" Type="http://schemas.microsoft.com/office/2007/relationships/media" Target="../media/media33.mp3"/><Relationship Id="rId7" Type="http://schemas.openxmlformats.org/officeDocument/2006/relationships/image" Target="../media/image43.jpeg"/><Relationship Id="rId12" Type="http://schemas.openxmlformats.org/officeDocument/2006/relationships/image" Target="../media/image45.png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6" Type="http://schemas.openxmlformats.org/officeDocument/2006/relationships/image" Target="../media/image6.jpg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0.png"/><Relationship Id="rId10" Type="http://schemas.openxmlformats.org/officeDocument/2006/relationships/slide" Target="slide2.xml"/><Relationship Id="rId4" Type="http://schemas.openxmlformats.org/officeDocument/2006/relationships/audio" Target="../media/media33.mp3"/><Relationship Id="rId9" Type="http://schemas.openxmlformats.org/officeDocument/2006/relationships/image" Target="../media/image7.png"/><Relationship Id="rId1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slide" Target="slide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37.mp3"/><Relationship Id="rId13" Type="http://schemas.openxmlformats.org/officeDocument/2006/relationships/image" Target="../media/image9.png"/><Relationship Id="rId18" Type="http://schemas.openxmlformats.org/officeDocument/2006/relationships/image" Target="../media/image27.png"/><Relationship Id="rId3" Type="http://schemas.microsoft.com/office/2007/relationships/media" Target="../media/media35.mp3"/><Relationship Id="rId7" Type="http://schemas.microsoft.com/office/2007/relationships/media" Target="../media/media37.mp3"/><Relationship Id="rId12" Type="http://schemas.openxmlformats.org/officeDocument/2006/relationships/slide" Target="slide2.xml"/><Relationship Id="rId17" Type="http://schemas.openxmlformats.org/officeDocument/2006/relationships/image" Target="../media/image10.png"/><Relationship Id="rId2" Type="http://schemas.openxmlformats.org/officeDocument/2006/relationships/audio" Target="../media/media34.mp3"/><Relationship Id="rId16" Type="http://schemas.openxmlformats.org/officeDocument/2006/relationships/image" Target="../media/image46.png"/><Relationship Id="rId1" Type="http://schemas.microsoft.com/office/2007/relationships/media" Target="../media/media34.mp3"/><Relationship Id="rId6" Type="http://schemas.openxmlformats.org/officeDocument/2006/relationships/audio" Target="../media/media36.mp3"/><Relationship Id="rId11" Type="http://schemas.openxmlformats.org/officeDocument/2006/relationships/image" Target="../media/image7.png"/><Relationship Id="rId5" Type="http://schemas.microsoft.com/office/2007/relationships/media" Target="../media/media36.mp3"/><Relationship Id="rId15" Type="http://schemas.openxmlformats.org/officeDocument/2006/relationships/image" Target="../media/image49.png"/><Relationship Id="rId10" Type="http://schemas.openxmlformats.org/officeDocument/2006/relationships/image" Target="../media/image6.jpg"/><Relationship Id="rId19" Type="http://schemas.openxmlformats.org/officeDocument/2006/relationships/image" Target="../media/image11.png"/><Relationship Id="rId4" Type="http://schemas.openxmlformats.org/officeDocument/2006/relationships/audio" Target="../media/media35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4.png"/><Relationship Id="rId7" Type="http://schemas.openxmlformats.org/officeDocument/2006/relationships/slide" Target="slide9.xml"/><Relationship Id="rId12" Type="http://schemas.openxmlformats.org/officeDocument/2006/relationships/slide" Target="slide19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11" Type="http://schemas.openxmlformats.org/officeDocument/2006/relationships/slide" Target="slide20.xml"/><Relationship Id="rId5" Type="http://schemas.openxmlformats.org/officeDocument/2006/relationships/image" Target="../media/image5.png"/><Relationship Id="rId10" Type="http://schemas.openxmlformats.org/officeDocument/2006/relationships/slide" Target="slide11.xml"/><Relationship Id="rId4" Type="http://schemas.openxmlformats.org/officeDocument/2006/relationships/slide" Target="slide5.xml"/><Relationship Id="rId9" Type="http://schemas.openxmlformats.org/officeDocument/2006/relationships/slide" Target="slide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slide" Target="slid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2.jpe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3.jpe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4.jpe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5.jpe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56.gif"/><Relationship Id="rId3" Type="http://schemas.microsoft.com/office/2007/relationships/media" Target="../media/media39.mp3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audio" Target="../media/media38.wav"/><Relationship Id="rId1" Type="http://schemas.microsoft.com/office/2007/relationships/media" Target="../media/media38.wav"/><Relationship Id="rId6" Type="http://schemas.openxmlformats.org/officeDocument/2006/relationships/image" Target="../media/image6.jpg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9.jpeg"/><Relationship Id="rId4" Type="http://schemas.openxmlformats.org/officeDocument/2006/relationships/audio" Target="../media/media39.mp3"/><Relationship Id="rId9" Type="http://schemas.openxmlformats.org/officeDocument/2006/relationships/image" Target="../media/image9.png"/><Relationship Id="rId1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6" Type="http://schemas.openxmlformats.org/officeDocument/2006/relationships/slide" Target="slide2.xml"/><Relationship Id="rId11" Type="http://schemas.openxmlformats.org/officeDocument/2006/relationships/image" Target="../media/image27.png"/><Relationship Id="rId5" Type="http://schemas.openxmlformats.org/officeDocument/2006/relationships/image" Target="../media/image7.png"/><Relationship Id="rId10" Type="http://schemas.openxmlformats.org/officeDocument/2006/relationships/image" Target="../media/image57.gif"/><Relationship Id="rId4" Type="http://schemas.openxmlformats.org/officeDocument/2006/relationships/image" Target="../media/image6.jpg"/><Relationship Id="rId9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6" Type="http://schemas.openxmlformats.org/officeDocument/2006/relationships/slide" Target="slide2.xml"/><Relationship Id="rId11" Type="http://schemas.openxmlformats.org/officeDocument/2006/relationships/image" Target="../media/image27.png"/><Relationship Id="rId5" Type="http://schemas.openxmlformats.org/officeDocument/2006/relationships/image" Target="../media/image7.png"/><Relationship Id="rId10" Type="http://schemas.openxmlformats.org/officeDocument/2006/relationships/image" Target="../media/image58.gif"/><Relationship Id="rId4" Type="http://schemas.openxmlformats.org/officeDocument/2006/relationships/image" Target="../media/image6.jpg"/><Relationship Id="rId9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7.png"/><Relationship Id="rId18" Type="http://schemas.openxmlformats.org/officeDocument/2006/relationships/image" Target="../media/image11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6.jpg"/><Relationship Id="rId17" Type="http://schemas.openxmlformats.org/officeDocument/2006/relationships/image" Target="../media/image10.png"/><Relationship Id="rId2" Type="http://schemas.openxmlformats.org/officeDocument/2006/relationships/audio" Target="../media/media2.mp3"/><Relationship Id="rId16" Type="http://schemas.openxmlformats.org/officeDocument/2006/relationships/image" Target="../media/image9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1.xml"/><Relationship Id="rId5" Type="http://schemas.microsoft.com/office/2007/relationships/media" Target="../media/media4.mp3"/><Relationship Id="rId15" Type="http://schemas.openxmlformats.org/officeDocument/2006/relationships/slide" Target="slide2.xml"/><Relationship Id="rId10" Type="http://schemas.openxmlformats.org/officeDocument/2006/relationships/audio" Target="../media/media6.mp3"/><Relationship Id="rId19" Type="http://schemas.openxmlformats.org/officeDocument/2006/relationships/image" Target="../media/image12.pn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slide" Target="slide2.xml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6" Type="http://schemas.openxmlformats.org/officeDocument/2006/relationships/image" Target="../media/image7.png"/><Relationship Id="rId11" Type="http://schemas.openxmlformats.org/officeDocument/2006/relationships/image" Target="../media/image27.png"/><Relationship Id="rId5" Type="http://schemas.openxmlformats.org/officeDocument/2006/relationships/image" Target="../media/image29.jpeg"/><Relationship Id="rId10" Type="http://schemas.openxmlformats.org/officeDocument/2006/relationships/image" Target="../media/image18.png"/><Relationship Id="rId4" Type="http://schemas.openxmlformats.org/officeDocument/2006/relationships/image" Target="../media/image6.jpg"/><Relationship Id="rId9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slide" Target="slide2.xml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6" Type="http://schemas.openxmlformats.org/officeDocument/2006/relationships/image" Target="../media/image7.png"/><Relationship Id="rId5" Type="http://schemas.openxmlformats.org/officeDocument/2006/relationships/image" Target="../media/image29.jpeg"/><Relationship Id="rId10" Type="http://schemas.openxmlformats.org/officeDocument/2006/relationships/image" Target="../media/image27.png"/><Relationship Id="rId4" Type="http://schemas.openxmlformats.org/officeDocument/2006/relationships/image" Target="../media/image6.jpg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mp3"/><Relationship Id="rId13" Type="http://schemas.openxmlformats.org/officeDocument/2006/relationships/image" Target="../media/image7.png"/><Relationship Id="rId3" Type="http://schemas.microsoft.com/office/2007/relationships/media" Target="../media/media8.mp3"/><Relationship Id="rId7" Type="http://schemas.microsoft.com/office/2007/relationships/media" Target="../media/media10.mp3"/><Relationship Id="rId12" Type="http://schemas.openxmlformats.org/officeDocument/2006/relationships/image" Target="../media/image14.png"/><Relationship Id="rId2" Type="http://schemas.openxmlformats.org/officeDocument/2006/relationships/audio" Target="../media/media7.mp3"/><Relationship Id="rId16" Type="http://schemas.openxmlformats.org/officeDocument/2006/relationships/image" Target="../media/image10.png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openxmlformats.org/officeDocument/2006/relationships/image" Target="../media/image13.png"/><Relationship Id="rId5" Type="http://schemas.microsoft.com/office/2007/relationships/media" Target="../media/media9.mp3"/><Relationship Id="rId15" Type="http://schemas.openxmlformats.org/officeDocument/2006/relationships/image" Target="../media/image9.png"/><Relationship Id="rId10" Type="http://schemas.openxmlformats.org/officeDocument/2006/relationships/image" Target="../media/image6.jpg"/><Relationship Id="rId4" Type="http://schemas.openxmlformats.org/officeDocument/2006/relationships/audio" Target="../media/media8.mp3"/><Relationship Id="rId9" Type="http://schemas.openxmlformats.org/officeDocument/2006/relationships/slideLayout" Target="../slideLayouts/slideLayout1.xml"/><Relationship Id="rId1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mp3"/><Relationship Id="rId13" Type="http://schemas.openxmlformats.org/officeDocument/2006/relationships/slideLayout" Target="../slideLayouts/slideLayout1.xml"/><Relationship Id="rId18" Type="http://schemas.openxmlformats.org/officeDocument/2006/relationships/image" Target="../media/image17.png"/><Relationship Id="rId26" Type="http://schemas.openxmlformats.org/officeDocument/2006/relationships/image" Target="../media/image25.jpeg"/><Relationship Id="rId3" Type="http://schemas.microsoft.com/office/2007/relationships/media" Target="../media/media12.mp3"/><Relationship Id="rId21" Type="http://schemas.openxmlformats.org/officeDocument/2006/relationships/image" Target="../media/image20.png"/><Relationship Id="rId34" Type="http://schemas.openxmlformats.org/officeDocument/2006/relationships/image" Target="../media/image27.png"/><Relationship Id="rId7" Type="http://schemas.microsoft.com/office/2007/relationships/media" Target="../media/media14.mp3"/><Relationship Id="rId12" Type="http://schemas.openxmlformats.org/officeDocument/2006/relationships/audio" Target="../media/media16.mp3"/><Relationship Id="rId17" Type="http://schemas.openxmlformats.org/officeDocument/2006/relationships/image" Target="../media/image9.png"/><Relationship Id="rId25" Type="http://schemas.openxmlformats.org/officeDocument/2006/relationships/image" Target="../media/image24.jpeg"/><Relationship Id="rId33" Type="http://schemas.openxmlformats.org/officeDocument/2006/relationships/image" Target="../media/image10.png"/><Relationship Id="rId2" Type="http://schemas.openxmlformats.org/officeDocument/2006/relationships/audio" Target="../media/media11.mp3"/><Relationship Id="rId16" Type="http://schemas.openxmlformats.org/officeDocument/2006/relationships/slide" Target="slide2.xml"/><Relationship Id="rId20" Type="http://schemas.openxmlformats.org/officeDocument/2006/relationships/image" Target="../media/image19.png"/><Relationship Id="rId29" Type="http://schemas.openxmlformats.org/officeDocument/2006/relationships/slide" Target="slide23.xml"/><Relationship Id="rId1" Type="http://schemas.microsoft.com/office/2007/relationships/media" Target="../media/media11.mp3"/><Relationship Id="rId6" Type="http://schemas.openxmlformats.org/officeDocument/2006/relationships/audio" Target="../media/media13.mp3"/><Relationship Id="rId11" Type="http://schemas.microsoft.com/office/2007/relationships/media" Target="../media/media16.mp3"/><Relationship Id="rId24" Type="http://schemas.openxmlformats.org/officeDocument/2006/relationships/image" Target="../media/image23.jpeg"/><Relationship Id="rId32" Type="http://schemas.openxmlformats.org/officeDocument/2006/relationships/slide" Target="slide26.xml"/><Relationship Id="rId5" Type="http://schemas.microsoft.com/office/2007/relationships/media" Target="../media/media13.mp3"/><Relationship Id="rId15" Type="http://schemas.openxmlformats.org/officeDocument/2006/relationships/image" Target="../media/image7.png"/><Relationship Id="rId23" Type="http://schemas.openxmlformats.org/officeDocument/2006/relationships/image" Target="../media/image22.png"/><Relationship Id="rId28" Type="http://schemas.openxmlformats.org/officeDocument/2006/relationships/image" Target="../media/image26.png"/><Relationship Id="rId10" Type="http://schemas.openxmlformats.org/officeDocument/2006/relationships/audio" Target="../media/media15.mp3"/><Relationship Id="rId19" Type="http://schemas.openxmlformats.org/officeDocument/2006/relationships/image" Target="../media/image18.png"/><Relationship Id="rId31" Type="http://schemas.openxmlformats.org/officeDocument/2006/relationships/slide" Target="slide25.xml"/><Relationship Id="rId4" Type="http://schemas.openxmlformats.org/officeDocument/2006/relationships/audio" Target="../media/media12.mp3"/><Relationship Id="rId9" Type="http://schemas.microsoft.com/office/2007/relationships/media" Target="../media/media15.mp3"/><Relationship Id="rId14" Type="http://schemas.openxmlformats.org/officeDocument/2006/relationships/image" Target="../media/image6.jpg"/><Relationship Id="rId22" Type="http://schemas.openxmlformats.org/officeDocument/2006/relationships/image" Target="../media/image21.png"/><Relationship Id="rId27" Type="http://schemas.openxmlformats.org/officeDocument/2006/relationships/slide" Target="slide22.xml"/><Relationship Id="rId30" Type="http://schemas.openxmlformats.org/officeDocument/2006/relationships/slide" Target="slide2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20.mp3"/><Relationship Id="rId13" Type="http://schemas.openxmlformats.org/officeDocument/2006/relationships/image" Target="../media/image9.png"/><Relationship Id="rId3" Type="http://schemas.microsoft.com/office/2007/relationships/media" Target="../media/media18.mp3"/><Relationship Id="rId7" Type="http://schemas.microsoft.com/office/2007/relationships/media" Target="../media/media20.mp3"/><Relationship Id="rId12" Type="http://schemas.openxmlformats.org/officeDocument/2006/relationships/slide" Target="slide2.xml"/><Relationship Id="rId2" Type="http://schemas.openxmlformats.org/officeDocument/2006/relationships/audio" Target="../media/media17.mp3"/><Relationship Id="rId16" Type="http://schemas.openxmlformats.org/officeDocument/2006/relationships/image" Target="../media/image11.png"/><Relationship Id="rId1" Type="http://schemas.microsoft.com/office/2007/relationships/media" Target="../media/media17.mp3"/><Relationship Id="rId6" Type="http://schemas.openxmlformats.org/officeDocument/2006/relationships/audio" Target="../media/media19.mp3"/><Relationship Id="rId11" Type="http://schemas.openxmlformats.org/officeDocument/2006/relationships/image" Target="../media/image7.png"/><Relationship Id="rId5" Type="http://schemas.microsoft.com/office/2007/relationships/media" Target="../media/media19.mp3"/><Relationship Id="rId15" Type="http://schemas.openxmlformats.org/officeDocument/2006/relationships/image" Target="../media/image10.png"/><Relationship Id="rId10" Type="http://schemas.openxmlformats.org/officeDocument/2006/relationships/image" Target="../media/image6.jpg"/><Relationship Id="rId4" Type="http://schemas.openxmlformats.org/officeDocument/2006/relationships/audio" Target="../media/media18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slide" Target="slide31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12" Type="http://schemas.openxmlformats.org/officeDocument/2006/relationships/slide" Target="slide30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slide" Target="slide2.xml"/><Relationship Id="rId11" Type="http://schemas.openxmlformats.org/officeDocument/2006/relationships/slide" Target="slide29.xml"/><Relationship Id="rId5" Type="http://schemas.openxmlformats.org/officeDocument/2006/relationships/image" Target="../media/image7.png"/><Relationship Id="rId15" Type="http://schemas.openxmlformats.org/officeDocument/2006/relationships/image" Target="../media/image27.png"/><Relationship Id="rId10" Type="http://schemas.openxmlformats.org/officeDocument/2006/relationships/slide" Target="slide28.xml"/><Relationship Id="rId4" Type="http://schemas.openxmlformats.org/officeDocument/2006/relationships/image" Target="../media/image6.jpg"/><Relationship Id="rId9" Type="http://schemas.openxmlformats.org/officeDocument/2006/relationships/slide" Target="slide27.xml"/><Relationship Id="rId1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9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slide" Target="slide2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31.jpeg"/><Relationship Id="rId5" Type="http://schemas.openxmlformats.org/officeDocument/2006/relationships/image" Target="../media/image19.png"/><Relationship Id="rId10" Type="http://schemas.openxmlformats.org/officeDocument/2006/relationships/image" Target="../media/image24.jpeg"/><Relationship Id="rId4" Type="http://schemas.openxmlformats.org/officeDocument/2006/relationships/image" Target="../media/image18.png"/><Relationship Id="rId9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940969" y="5646818"/>
            <a:ext cx="6497052" cy="1023437"/>
          </a:xfrm>
        </p:spPr>
        <p:txBody>
          <a:bodyPr>
            <a:noAutofit/>
          </a:bodyPr>
          <a:lstStyle/>
          <a:p>
            <a:r>
              <a:rPr lang="pt-PT" sz="8000" b="1" dirty="0">
                <a:solidFill>
                  <a:schemeClr val="bg1"/>
                </a:solidFill>
              </a:rPr>
              <a:t>O Estado Novo</a:t>
            </a:r>
          </a:p>
        </p:txBody>
      </p:sp>
      <p:pic>
        <p:nvPicPr>
          <p:cNvPr id="3" name="001_estado_nov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90954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7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1080000" y="360000"/>
            <a:ext cx="6921093" cy="6159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000" dirty="0"/>
              <a:t>Vamos lá pensar…</a:t>
            </a:r>
          </a:p>
        </p:txBody>
      </p:sp>
      <p:sp>
        <p:nvSpPr>
          <p:cNvPr id="2" name="Rectangle 1"/>
          <p:cNvSpPr/>
          <p:nvPr/>
        </p:nvSpPr>
        <p:spPr>
          <a:xfrm>
            <a:off x="858129" y="1946913"/>
            <a:ext cx="6872708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PT" sz="2500" dirty="0"/>
              <a:t>Nos nossos dias</a:t>
            </a:r>
            <a:r>
              <a:rPr lang="pt-PT" sz="2500" dirty="0" smtClean="0"/>
              <a:t>:</a:t>
            </a:r>
          </a:p>
          <a:p>
            <a:pPr>
              <a:lnSpc>
                <a:spcPct val="150000"/>
              </a:lnSpc>
            </a:pPr>
            <a:endParaRPr lang="pt-PT" sz="1200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pt-PT" sz="2500" dirty="0"/>
              <a:t>O</a:t>
            </a:r>
            <a:r>
              <a:rPr lang="pt-PT" sz="2500" dirty="0" smtClean="0"/>
              <a:t>s </a:t>
            </a:r>
            <a:r>
              <a:rPr lang="pt-PT" sz="2500" dirty="0"/>
              <a:t>jornais, a rádio e a televisão podem dar notícias criticando o Governo</a:t>
            </a:r>
            <a:r>
              <a:rPr lang="pt-PT" sz="2500" dirty="0" smtClean="0"/>
              <a:t>?</a:t>
            </a:r>
          </a:p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PT" sz="1400" dirty="0"/>
          </a:p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2500" dirty="0"/>
              <a:t>H</a:t>
            </a:r>
            <a:r>
              <a:rPr lang="pt-PT" sz="2500" dirty="0" smtClean="0"/>
              <a:t>á </a:t>
            </a:r>
            <a:r>
              <a:rPr lang="pt-PT" sz="2500" dirty="0"/>
              <a:t>apenas um partido político ou vários?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pt-PT" sz="2500" dirty="0" smtClean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pt-PT" sz="2500" dirty="0" smtClean="0"/>
              <a:t>Os </a:t>
            </a:r>
            <a:r>
              <a:rPr lang="pt-PT" sz="2500" dirty="0"/>
              <a:t>partidos políticos podem fazer propaganda livremente nas ruas, na rádio e na televisão?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955" y="2314233"/>
            <a:ext cx="4597369" cy="3271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prodrigues\Desktop\New folder\btMetas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492" y="374144"/>
            <a:ext cx="636092" cy="63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968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C:\Users\prodrigues\Desktop\3-3-2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1"/>
          <a:stretch/>
        </p:blipFill>
        <p:spPr bwMode="auto">
          <a:xfrm>
            <a:off x="6549080" y="1523998"/>
            <a:ext cx="5329883" cy="492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 descr="C:\Users\prodrigues\Desktop\New folder\iconMetas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7" t="4588" r="27770" b="73173"/>
          <a:stretch/>
        </p:blipFill>
        <p:spPr bwMode="auto">
          <a:xfrm>
            <a:off x="189188" y="298799"/>
            <a:ext cx="630620" cy="531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189187" y="342612"/>
            <a:ext cx="630620" cy="4929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000" b="1" i="1" dirty="0">
                <a:solidFill>
                  <a:schemeClr val="bg1"/>
                </a:solidFill>
              </a:rPr>
              <a:t>3</a:t>
            </a:r>
          </a:p>
        </p:txBody>
      </p:sp>
      <p:pic>
        <p:nvPicPr>
          <p:cNvPr id="14" name="Picture 2" descr="C:\Users\prodrigues\Desktop\New folder\btMetas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492" y="374144"/>
            <a:ext cx="636092" cy="63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11" descr="António de Oliveira Salazar, Presidente do Conselho de Ministros. Óscar Fragoso Carmono, Presidente da República. Fotógrafo: Estúdio Horácio Novais. Fotografia sem data. Produzida durante a actividade do Estúdio Horácio Novais, 1930-1980.  [CFT164 102517.ic]: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8" name="AutoShape 13" descr="António de Oliveira Salazar, Presidente do Conselho de Ministros. Óscar Fragoso Carmono, Presidente da República. Fotógrafo: Estúdio Horácio Novais. Fotografia sem data. Produzida durante a actividade do Estúdio Horácio Novais, 1930-1980.  [CFT164 102517.ic]: 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9" name="AutoShape 17" descr="Antonio Salazar-1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1" name="AutoShape 20" descr="Resultado de imagem para plus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42" name="Título 1"/>
          <p:cNvSpPr>
            <a:spLocks noGrp="1"/>
          </p:cNvSpPr>
          <p:nvPr>
            <p:ph type="ctrTitle"/>
          </p:nvPr>
        </p:nvSpPr>
        <p:spPr>
          <a:xfrm>
            <a:off x="1080000" y="180000"/>
            <a:ext cx="8939715" cy="912745"/>
          </a:xfrm>
        </p:spPr>
        <p:txBody>
          <a:bodyPr anchor="t">
            <a:normAutofit fontScale="90000"/>
          </a:bodyPr>
          <a:lstStyle/>
          <a:p>
            <a:pPr algn="l"/>
            <a:r>
              <a:rPr lang="pt-PT" sz="3200" dirty="0"/>
              <a:t>Por que razão se diz que as eleições no tempo de Salazar não foram livres?</a:t>
            </a:r>
            <a:endParaRPr lang="pt-PT" sz="3000" dirty="0"/>
          </a:p>
        </p:txBody>
      </p:sp>
      <p:pic>
        <p:nvPicPr>
          <p:cNvPr id="16386" name="Picture 2" descr="\\ptalffdm01\DMM_Design_Multimedia\01-PROJECTOS_EM_CURSO\RECURSOS_PORTUGAL\HIST06\PPT_Capitulo_HGP6_5.2\IMAGENS\007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2465" y="1523998"/>
            <a:ext cx="3893119" cy="492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65176" y="2524914"/>
            <a:ext cx="4770652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500" dirty="0"/>
              <a:t>Durante a ditadura as eleições nunca foram livres, pois a oposição não podia fazer propaganda livremente, os seus candidatos eram perseguidos e muitas pessoas não podiam </a:t>
            </a:r>
            <a:r>
              <a:rPr lang="pt-PT" sz="2500" dirty="0" smtClean="0"/>
              <a:t>votar.</a:t>
            </a:r>
            <a:endParaRPr lang="pt-PT" sz="2500" dirty="0"/>
          </a:p>
        </p:txBody>
      </p:sp>
      <p:pic>
        <p:nvPicPr>
          <p:cNvPr id="3" name="026_por_qu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580271" y="1450143"/>
            <a:ext cx="609600" cy="609600"/>
          </a:xfrm>
          <a:prstGeom prst="rect">
            <a:avLst/>
          </a:prstGeom>
        </p:spPr>
      </p:pic>
      <p:pic>
        <p:nvPicPr>
          <p:cNvPr id="6" name="027_eleico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580271" y="5185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47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4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3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2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5" descr="C:\Users\prodrigues\Desktop\New folder\iconMetas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7" t="4588" r="27770" b="73173"/>
          <a:stretch/>
        </p:blipFill>
        <p:spPr bwMode="auto">
          <a:xfrm>
            <a:off x="189188" y="298799"/>
            <a:ext cx="630620" cy="531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189187" y="342612"/>
            <a:ext cx="630620" cy="4929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000" b="1" i="1" dirty="0" smtClean="0">
                <a:solidFill>
                  <a:schemeClr val="bg1"/>
                </a:solidFill>
              </a:rPr>
              <a:t>3</a:t>
            </a:r>
            <a:endParaRPr lang="pt-PT" sz="3000" b="1" i="1" dirty="0">
              <a:solidFill>
                <a:schemeClr val="bg1"/>
              </a:solidFill>
            </a:endParaRPr>
          </a:p>
        </p:txBody>
      </p:sp>
      <p:pic>
        <p:nvPicPr>
          <p:cNvPr id="14" name="Picture 2" descr="C:\Users\prodrigues\Desktop\New folder\btMetas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492" y="374144"/>
            <a:ext cx="636092" cy="63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11" descr="António de Oliveira Salazar, Presidente do Conselho de Ministros. Óscar Fragoso Carmono, Presidente da República. Fotógrafo: Estúdio Horácio Novais. Fotografia sem data. Produzida durante a actividade do Estúdio Horácio Novais, 1930-1980.  [CFT164 102517.ic]: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8" name="AutoShape 13" descr="António de Oliveira Salazar, Presidente do Conselho de Ministros. Óscar Fragoso Carmono, Presidente da República. Fotógrafo: Estúdio Horácio Novais. Fotografia sem data. Produzida durante a actividade do Estúdio Horácio Novais, 1930-1980.  [CFT164 102517.ic]: 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9" name="AutoShape 17" descr="Antonio Salazar-1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1" name="AutoShape 20" descr="Resultado de imagem para plus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42" name="Título 1"/>
          <p:cNvSpPr>
            <a:spLocks noGrp="1"/>
          </p:cNvSpPr>
          <p:nvPr>
            <p:ph type="ctrTitle"/>
          </p:nvPr>
        </p:nvSpPr>
        <p:spPr>
          <a:xfrm>
            <a:off x="1080000" y="180000"/>
            <a:ext cx="8939715" cy="912745"/>
          </a:xfrm>
        </p:spPr>
        <p:txBody>
          <a:bodyPr anchor="t">
            <a:normAutofit fontScale="90000"/>
          </a:bodyPr>
          <a:lstStyle/>
          <a:p>
            <a:pPr algn="l"/>
            <a:r>
              <a:rPr lang="pt-PT" sz="3200" dirty="0"/>
              <a:t>Por que razão se diz que as eleições no tempo de Salazar não foram livres?</a:t>
            </a:r>
            <a:endParaRPr lang="pt-PT" sz="3000" dirty="0"/>
          </a:p>
        </p:txBody>
      </p:sp>
      <p:sp>
        <p:nvSpPr>
          <p:cNvPr id="7" name="Rectangle 6"/>
          <p:cNvSpPr/>
          <p:nvPr/>
        </p:nvSpPr>
        <p:spPr>
          <a:xfrm>
            <a:off x="773416" y="1633151"/>
            <a:ext cx="3069535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500" dirty="0"/>
              <a:t>Nas eleições presidenciais de 1958, Humberto Delgado , candidato da oposição, teve grande apoio da população, mas Américo Tomás, candidato apoiado por </a:t>
            </a:r>
            <a:r>
              <a:rPr lang="pt-PT" sz="2500" dirty="0" smtClean="0"/>
              <a:t>Salazar, </a:t>
            </a:r>
            <a:r>
              <a:rPr lang="pt-PT" sz="2500" dirty="0"/>
              <a:t>foi declarado </a:t>
            </a:r>
            <a:r>
              <a:rPr lang="pt-PT" sz="2500" dirty="0" smtClean="0"/>
              <a:t>vencedor.</a:t>
            </a:r>
            <a:endParaRPr lang="pt-PT" sz="2500" dirty="0"/>
          </a:p>
        </p:txBody>
      </p:sp>
      <p:grpSp>
        <p:nvGrpSpPr>
          <p:cNvPr id="8" name="Group 7"/>
          <p:cNvGrpSpPr/>
          <p:nvPr/>
        </p:nvGrpSpPr>
        <p:grpSpPr>
          <a:xfrm>
            <a:off x="3999736" y="1740262"/>
            <a:ext cx="4922583" cy="4492332"/>
            <a:chOff x="3999736" y="1740262"/>
            <a:chExt cx="4922583" cy="4492332"/>
          </a:xfrm>
        </p:grpSpPr>
        <p:pic>
          <p:nvPicPr>
            <p:cNvPr id="16389" name="Picture 5" descr="\\ptalffdm01\DMM_Design_Multimedia\01-PROJECTOS_EM_CURSO\RECURSOS_PORTUGAL\HIST06\PPT_Capitulo_HGP6_5.2\IMAGENS\011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46"/>
            <a:stretch/>
          </p:blipFill>
          <p:spPr bwMode="auto">
            <a:xfrm>
              <a:off x="4015946" y="1740262"/>
              <a:ext cx="4906373" cy="412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4139516" y="5863262"/>
              <a:ext cx="19718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dirty="0" smtClean="0"/>
                <a:t>Humberto Delgado</a:t>
              </a:r>
              <a:endParaRPr lang="pt-PT" dirty="0"/>
            </a:p>
          </p:txBody>
        </p:sp>
        <p:pic>
          <p:nvPicPr>
            <p:cNvPr id="17410" name="Picture 2" descr="C:\Users\prodrigues\Desktop\New folder\ponto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9736" y="5976489"/>
              <a:ext cx="161925" cy="142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028_humb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608407" y="342612"/>
            <a:ext cx="609600" cy="6096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916916" y="1740262"/>
            <a:ext cx="3131663" cy="4494410"/>
            <a:chOff x="8916916" y="1740262"/>
            <a:chExt cx="3131663" cy="4494410"/>
          </a:xfrm>
        </p:grpSpPr>
        <p:pic>
          <p:nvPicPr>
            <p:cNvPr id="16390" name="Picture 6" descr="\\ptalffdm01\DMM_Design_Multimedia\01-PROJECTOS_EM_CURSO\RECURSOS_PORTUGAL\HIST06\PPT_Capitulo_HGP6_5.2\IMAGENS\012.jpg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84" b="8491"/>
            <a:stretch/>
          </p:blipFill>
          <p:spPr bwMode="auto">
            <a:xfrm>
              <a:off x="8922319" y="1740262"/>
              <a:ext cx="3126260" cy="412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9045889" y="5865340"/>
              <a:ext cx="16193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dirty="0" smtClean="0"/>
                <a:t>Américo Tomás</a:t>
              </a:r>
              <a:endParaRPr lang="pt-PT" dirty="0"/>
            </a:p>
          </p:txBody>
        </p:sp>
        <p:pic>
          <p:nvPicPr>
            <p:cNvPr id="17411" name="Picture 3" descr="C:\Users\prodrigues\Desktop\New folder\ponto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6916" y="5976490"/>
              <a:ext cx="161925" cy="142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9440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5" descr="C:\Users\prodrigues\Desktop\New folder\iconMetas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7" t="4588" r="27770" b="73173"/>
          <a:stretch/>
        </p:blipFill>
        <p:spPr bwMode="auto">
          <a:xfrm>
            <a:off x="189188" y="298799"/>
            <a:ext cx="630620" cy="531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189187" y="342612"/>
            <a:ext cx="630620" cy="4929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000" b="1" i="1" dirty="0" smtClean="0">
                <a:solidFill>
                  <a:schemeClr val="bg1"/>
                </a:solidFill>
              </a:rPr>
              <a:t>3</a:t>
            </a:r>
            <a:endParaRPr lang="pt-PT" sz="3000" b="1" i="1" dirty="0">
              <a:solidFill>
                <a:schemeClr val="bg1"/>
              </a:solidFill>
            </a:endParaRPr>
          </a:p>
        </p:txBody>
      </p:sp>
      <p:pic>
        <p:nvPicPr>
          <p:cNvPr id="14" name="Picture 2" descr="C:\Users\prodrigues\Desktop\New folder\btMetas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492" y="374144"/>
            <a:ext cx="636092" cy="63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11" descr="António de Oliveira Salazar, Presidente do Conselho de Ministros. Óscar Fragoso Carmono, Presidente da República. Fotógrafo: Estúdio Horácio Novais. Fotografia sem data. Produzida durante a actividade do Estúdio Horácio Novais, 1930-1980.  [CFT164 102517.ic]: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8" name="AutoShape 13" descr="António de Oliveira Salazar, Presidente do Conselho de Ministros. Óscar Fragoso Carmono, Presidente da República. Fotógrafo: Estúdio Horácio Novais. Fotografia sem data. Produzida durante a actividade do Estúdio Horácio Novais, 1930-1980.  [CFT164 102517.ic]: 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9" name="AutoShape 17" descr="Antonio Salazar-1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1" name="AutoShape 20" descr="Resultado de imagem para plus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42" name="Título 1"/>
          <p:cNvSpPr>
            <a:spLocks noGrp="1"/>
          </p:cNvSpPr>
          <p:nvPr>
            <p:ph type="ctrTitle"/>
          </p:nvPr>
        </p:nvSpPr>
        <p:spPr>
          <a:xfrm>
            <a:off x="1080000" y="180000"/>
            <a:ext cx="8939715" cy="912745"/>
          </a:xfrm>
        </p:spPr>
        <p:txBody>
          <a:bodyPr anchor="t">
            <a:normAutofit fontScale="90000"/>
          </a:bodyPr>
          <a:lstStyle/>
          <a:p>
            <a:pPr algn="l"/>
            <a:r>
              <a:rPr lang="pt-PT" sz="3200" dirty="0"/>
              <a:t>Por que razão se diz que as eleições no tempo de Salazar não foram livres?</a:t>
            </a:r>
            <a:endParaRPr lang="pt-PT" sz="3000" dirty="0"/>
          </a:p>
        </p:txBody>
      </p:sp>
      <p:pic>
        <p:nvPicPr>
          <p:cNvPr id="4" name="discurso_Oposicao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597" y="1317790"/>
            <a:ext cx="9448800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974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2" descr="C:\Users\prodrigues\Desktop\New folder\IMAGENS\013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31" r="28217"/>
          <a:stretch/>
        </p:blipFill>
        <p:spPr bwMode="auto">
          <a:xfrm>
            <a:off x="164122" y="1283518"/>
            <a:ext cx="2366947" cy="535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 descr="C:\Users\prodrigues\Desktop\New folder\IMAGENS\014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56" t="8999" r="11092" b="980"/>
          <a:stretch/>
        </p:blipFill>
        <p:spPr bwMode="auto">
          <a:xfrm>
            <a:off x="2531069" y="1283518"/>
            <a:ext cx="2431039" cy="535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6" descr="C:\Users\prodrigues\Desktop\New folder\IMAGENS\016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0" t="2855" r="39967" b="2855"/>
          <a:stretch/>
        </p:blipFill>
        <p:spPr bwMode="auto">
          <a:xfrm>
            <a:off x="4962108" y="1283519"/>
            <a:ext cx="2513210" cy="535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3" descr="C:\Users\prodrigues\Desktop\New folder\IMAGENS\017.jp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90" t="939" r="22914" b="17954"/>
          <a:stretch/>
        </p:blipFill>
        <p:spPr bwMode="auto">
          <a:xfrm>
            <a:off x="7475318" y="1283518"/>
            <a:ext cx="2512742" cy="535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7" descr="C:\Users\prodrigues\Desktop\New folder\IMAGENS\1426589790K7fCM4jw0Xt77OK9.jpg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9" t="5198" r="50277" b="33426"/>
          <a:stretch/>
        </p:blipFill>
        <p:spPr bwMode="auto">
          <a:xfrm>
            <a:off x="9988060" y="1283520"/>
            <a:ext cx="2051646" cy="535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-422031" y="1048034"/>
            <a:ext cx="13082954" cy="612546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6" name="Picture 2" descr="C:\Users\prodrigues\Desktop\New folder\IMAGENS\013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131" y="1508268"/>
            <a:ext cx="7664277" cy="510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C:\Users\prodrigues\Desktop\New folder\IMAGENS\014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13"/>
          <a:stretch/>
        </p:blipFill>
        <p:spPr bwMode="auto">
          <a:xfrm>
            <a:off x="790129" y="1469570"/>
            <a:ext cx="7738905" cy="5159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C:\Users\prodrigues\Desktop\New folder\IMAGENS\016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9"/>
          <a:stretch/>
        </p:blipFill>
        <p:spPr bwMode="auto">
          <a:xfrm>
            <a:off x="790132" y="1508270"/>
            <a:ext cx="7664278" cy="510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prodrigues\Desktop\New folder\IMAGENS\017.jp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67" b="18894"/>
          <a:stretch/>
        </p:blipFill>
        <p:spPr bwMode="auto">
          <a:xfrm>
            <a:off x="790130" y="1508270"/>
            <a:ext cx="7664277" cy="510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5" name="Picture 7" descr="C:\Users\prodrigues\Desktop\New folder\IMAGENS\1426589790K7fCM4jw0Xt77OK9.jpg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9" t="5943" r="21915" b="31545"/>
          <a:stretch/>
        </p:blipFill>
        <p:spPr bwMode="auto">
          <a:xfrm>
            <a:off x="790130" y="1508265"/>
            <a:ext cx="7664277" cy="510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 descr="C:\Users\prodrigues\Desktop\New folder\iconMetas.png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7" t="4588" r="27770" b="73173"/>
          <a:stretch/>
        </p:blipFill>
        <p:spPr bwMode="auto">
          <a:xfrm>
            <a:off x="189188" y="298799"/>
            <a:ext cx="630620" cy="531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189187" y="342612"/>
            <a:ext cx="630620" cy="4929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000" b="1" i="1" dirty="0" smtClean="0">
                <a:solidFill>
                  <a:schemeClr val="bg1"/>
                </a:solidFill>
              </a:rPr>
              <a:t>3</a:t>
            </a:r>
            <a:endParaRPr lang="pt-PT" sz="3000" b="1" i="1" dirty="0">
              <a:solidFill>
                <a:schemeClr val="bg1"/>
              </a:solidFill>
            </a:endParaRPr>
          </a:p>
        </p:txBody>
      </p:sp>
      <p:pic>
        <p:nvPicPr>
          <p:cNvPr id="14" name="Picture 2" descr="C:\Users\prodrigues\Desktop\New folder\btMetas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492" y="374144"/>
            <a:ext cx="636092" cy="63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11" descr="António de Oliveira Salazar, Presidente do Conselho de Ministros. Óscar Fragoso Carmono, Presidente da República. Fotógrafo: Estúdio Horácio Novais. Fotografia sem data. Produzida durante a actividade do Estúdio Horácio Novais, 1930-1980.  [CFT164 102517.ic]: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8" name="AutoShape 13" descr="António de Oliveira Salazar, Presidente do Conselho de Ministros. Óscar Fragoso Carmono, Presidente da República. Fotógrafo: Estúdio Horácio Novais. Fotografia sem data. Produzida durante a actividade do Estúdio Horácio Novais, 1930-1980.  [CFT164 102517.ic]: 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9" name="AutoShape 17" descr="Antonio Salazar-1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1" name="AutoShape 20" descr="Resultado de imagem para plus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42" name="Título 1"/>
          <p:cNvSpPr>
            <a:spLocks noGrp="1"/>
          </p:cNvSpPr>
          <p:nvPr>
            <p:ph type="ctrTitle"/>
          </p:nvPr>
        </p:nvSpPr>
        <p:spPr>
          <a:xfrm>
            <a:off x="1080000" y="360000"/>
            <a:ext cx="8939715" cy="475571"/>
          </a:xfrm>
        </p:spPr>
        <p:txBody>
          <a:bodyPr anchor="t">
            <a:normAutofit/>
          </a:bodyPr>
          <a:lstStyle/>
          <a:p>
            <a:pPr algn="l"/>
            <a:r>
              <a:rPr lang="pt-PT" sz="2800" dirty="0"/>
              <a:t>Quem se destacou na oposição à ditadura?</a:t>
            </a:r>
            <a:endParaRPr lang="pt-PT" sz="3000" dirty="0"/>
          </a:p>
        </p:txBody>
      </p:sp>
      <p:grpSp>
        <p:nvGrpSpPr>
          <p:cNvPr id="58" name="Group 57"/>
          <p:cNvGrpSpPr/>
          <p:nvPr/>
        </p:nvGrpSpPr>
        <p:grpSpPr>
          <a:xfrm>
            <a:off x="8705068" y="6032623"/>
            <a:ext cx="2194681" cy="477054"/>
            <a:chOff x="301154" y="2718407"/>
            <a:chExt cx="2194681" cy="477054"/>
          </a:xfrm>
        </p:grpSpPr>
        <p:sp>
          <p:nvSpPr>
            <p:cNvPr id="59" name="TextBox 58"/>
            <p:cNvSpPr txBox="1"/>
            <p:nvPr/>
          </p:nvSpPr>
          <p:spPr>
            <a:xfrm>
              <a:off x="429115" y="2718407"/>
              <a:ext cx="2066720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2500" dirty="0" smtClean="0">
                  <a:latin typeface="Calibri Light" panose="020F0302020204030204" pitchFamily="34" charset="0"/>
                </a:rPr>
                <a:t>Manuel Alegre</a:t>
              </a:r>
              <a:endParaRPr lang="pt-PT" sz="2500" dirty="0">
                <a:latin typeface="Calibri Light" panose="020F0302020204030204" pitchFamily="34" charset="0"/>
              </a:endParaRPr>
            </a:p>
          </p:txBody>
        </p:sp>
        <p:pic>
          <p:nvPicPr>
            <p:cNvPr id="60" name="Picture 8" descr="\\ptalffdm01\DMM_Design_Multimedia\01-PROJECTOS_EM_CURSO\RECURSOS_PORTUGAL\HIST06\PPT_Capitulo_HGP6_5.2\_LAYOUT\ponto.png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154" y="2883887"/>
              <a:ext cx="161925" cy="142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1" name="Group 60"/>
          <p:cNvGrpSpPr/>
          <p:nvPr/>
        </p:nvGrpSpPr>
        <p:grpSpPr>
          <a:xfrm>
            <a:off x="8705068" y="6011084"/>
            <a:ext cx="2087408" cy="477054"/>
            <a:chOff x="301154" y="2716797"/>
            <a:chExt cx="2087408" cy="477054"/>
          </a:xfrm>
        </p:grpSpPr>
        <p:sp>
          <p:nvSpPr>
            <p:cNvPr id="62" name="TextBox 61"/>
            <p:cNvSpPr txBox="1"/>
            <p:nvPr/>
          </p:nvSpPr>
          <p:spPr>
            <a:xfrm>
              <a:off x="429115" y="2716797"/>
              <a:ext cx="1959447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2500" dirty="0" smtClean="0">
                  <a:latin typeface="Calibri Light" panose="020F0302020204030204" pitchFamily="34" charset="0"/>
                </a:rPr>
                <a:t>Álvaro Cunhal</a:t>
              </a:r>
              <a:endParaRPr lang="pt-PT" sz="2500" dirty="0">
                <a:latin typeface="Calibri Light" panose="020F0302020204030204" pitchFamily="34" charset="0"/>
              </a:endParaRPr>
            </a:p>
          </p:txBody>
        </p:sp>
        <p:pic>
          <p:nvPicPr>
            <p:cNvPr id="63" name="Picture 8" descr="\\ptalffdm01\DMM_Design_Multimedia\01-PROJECTOS_EM_CURSO\RECURSOS_PORTUGAL\HIST06\PPT_Capitulo_HGP6_5.2\_LAYOUT\ponto.png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154" y="2883887"/>
              <a:ext cx="161925" cy="142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4" name="Group 63"/>
          <p:cNvGrpSpPr/>
          <p:nvPr/>
        </p:nvGrpSpPr>
        <p:grpSpPr>
          <a:xfrm>
            <a:off x="8731689" y="6029143"/>
            <a:ext cx="2005526" cy="477054"/>
            <a:chOff x="301154" y="2716537"/>
            <a:chExt cx="2005526" cy="477054"/>
          </a:xfrm>
        </p:grpSpPr>
        <p:sp>
          <p:nvSpPr>
            <p:cNvPr id="65" name="TextBox 64"/>
            <p:cNvSpPr txBox="1"/>
            <p:nvPr/>
          </p:nvSpPr>
          <p:spPr>
            <a:xfrm>
              <a:off x="429115" y="2716537"/>
              <a:ext cx="1877565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2500" dirty="0" smtClean="0">
                  <a:latin typeface="Calibri Light" panose="020F0302020204030204" pitchFamily="34" charset="0"/>
                </a:rPr>
                <a:t>Mário Soares</a:t>
              </a:r>
              <a:endParaRPr lang="pt-PT" sz="2500" dirty="0">
                <a:latin typeface="Calibri Light" panose="020F0302020204030204" pitchFamily="34" charset="0"/>
              </a:endParaRPr>
            </a:p>
          </p:txBody>
        </p:sp>
        <p:pic>
          <p:nvPicPr>
            <p:cNvPr id="66" name="Picture 8" descr="\\ptalffdm01\DMM_Design_Multimedia\01-PROJECTOS_EM_CURSO\RECURSOS_PORTUGAL\HIST06\PPT_Capitulo_HGP6_5.2\_LAYOUT\ponto.png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154" y="2883887"/>
              <a:ext cx="161925" cy="142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>
            <a:off x="8705068" y="6032623"/>
            <a:ext cx="2127611" cy="477054"/>
            <a:chOff x="301154" y="2738336"/>
            <a:chExt cx="2127611" cy="477054"/>
          </a:xfrm>
        </p:grpSpPr>
        <p:sp>
          <p:nvSpPr>
            <p:cNvPr id="68" name="TextBox 67"/>
            <p:cNvSpPr txBox="1"/>
            <p:nvPr/>
          </p:nvSpPr>
          <p:spPr>
            <a:xfrm>
              <a:off x="429115" y="2738336"/>
              <a:ext cx="1999650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2500" dirty="0" smtClean="0">
                  <a:latin typeface="Calibri Light" panose="020F0302020204030204" pitchFamily="34" charset="0"/>
                </a:rPr>
                <a:t>“Zeca” Afonso</a:t>
              </a:r>
              <a:endParaRPr lang="pt-PT" sz="2500" dirty="0">
                <a:latin typeface="Calibri Light" panose="020F0302020204030204" pitchFamily="34" charset="0"/>
              </a:endParaRPr>
            </a:p>
          </p:txBody>
        </p:sp>
        <p:pic>
          <p:nvPicPr>
            <p:cNvPr id="69" name="Picture 8" descr="\\ptalffdm01\DMM_Design_Multimedia\01-PROJECTOS_EM_CURSO\RECURSOS_PORTUGAL\HIST06\PPT_Capitulo_HGP6_5.2\_LAYOUT\ponto.png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154" y="2883887"/>
              <a:ext cx="161925" cy="142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0" name="Group 69"/>
          <p:cNvGrpSpPr/>
          <p:nvPr/>
        </p:nvGrpSpPr>
        <p:grpSpPr>
          <a:xfrm>
            <a:off x="8731689" y="6029403"/>
            <a:ext cx="3052480" cy="477054"/>
            <a:chOff x="301154" y="2716797"/>
            <a:chExt cx="3052480" cy="477054"/>
          </a:xfrm>
        </p:grpSpPr>
        <p:sp>
          <p:nvSpPr>
            <p:cNvPr id="71" name="TextBox 70"/>
            <p:cNvSpPr txBox="1"/>
            <p:nvPr/>
          </p:nvSpPr>
          <p:spPr>
            <a:xfrm>
              <a:off x="429115" y="2716797"/>
              <a:ext cx="2924519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2500" dirty="0" smtClean="0">
                  <a:latin typeface="Calibri Light" panose="020F0302020204030204" pitchFamily="34" charset="0"/>
                </a:rPr>
                <a:t>Francisco Sá Carneiro</a:t>
              </a:r>
              <a:endParaRPr lang="pt-PT" sz="2500" dirty="0">
                <a:latin typeface="Calibri Light" panose="020F0302020204030204" pitchFamily="34" charset="0"/>
              </a:endParaRPr>
            </a:p>
          </p:txBody>
        </p:sp>
        <p:pic>
          <p:nvPicPr>
            <p:cNvPr id="72" name="Picture 8" descr="\\ptalffdm01\DMM_Design_Multimedia\01-PROJECTOS_EM_CURSO\RECURSOS_PORTUGAL\HIST06\PPT_Capitulo_HGP6_5.2\_LAYOUT\ponto.png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154" y="2883887"/>
              <a:ext cx="161925" cy="142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029_destac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1819422" y="387390"/>
            <a:ext cx="609600" cy="609600"/>
          </a:xfrm>
          <a:prstGeom prst="rect">
            <a:avLst/>
          </a:prstGeom>
        </p:spPr>
      </p:pic>
      <p:pic>
        <p:nvPicPr>
          <p:cNvPr id="3" name="030_alvaro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1819422" y="1248248"/>
            <a:ext cx="609600" cy="609600"/>
          </a:xfrm>
          <a:prstGeom prst="rect">
            <a:avLst/>
          </a:prstGeom>
        </p:spPr>
      </p:pic>
      <p:pic>
        <p:nvPicPr>
          <p:cNvPr id="4" name="031_soares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1819422" y="2156104"/>
            <a:ext cx="609600" cy="609600"/>
          </a:xfrm>
          <a:prstGeom prst="rect">
            <a:avLst/>
          </a:prstGeom>
        </p:spPr>
      </p:pic>
      <p:pic>
        <p:nvPicPr>
          <p:cNvPr id="5" name="032_alegre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1819422" y="2942405"/>
            <a:ext cx="609600" cy="609600"/>
          </a:xfrm>
          <a:prstGeom prst="rect">
            <a:avLst/>
          </a:prstGeom>
        </p:spPr>
      </p:pic>
      <p:pic>
        <p:nvPicPr>
          <p:cNvPr id="6" name="033_zeca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1819422" y="3789183"/>
            <a:ext cx="609600" cy="609600"/>
          </a:xfrm>
          <a:prstGeom prst="rect">
            <a:avLst/>
          </a:prstGeom>
        </p:spPr>
      </p:pic>
      <p:pic>
        <p:nvPicPr>
          <p:cNvPr id="7" name="034_carneiro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1819422" y="47701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76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68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4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2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40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83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5" grpId="0" animBg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prodrigues\Desktop\adriano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9" t="4853" r="29000" b="16734"/>
          <a:stretch/>
        </p:blipFill>
        <p:spPr bwMode="auto">
          <a:xfrm>
            <a:off x="254505" y="1696428"/>
            <a:ext cx="5830610" cy="3517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C:\Users\prodrigues\Desktop\zeca6036cffe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3" b="21587"/>
          <a:stretch/>
        </p:blipFill>
        <p:spPr bwMode="auto">
          <a:xfrm>
            <a:off x="6193971" y="1696427"/>
            <a:ext cx="5676650" cy="3517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 descr="C:\Users\prodrigues\Desktop\New folder\iconMetas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7" t="4588" r="27770" b="73173"/>
          <a:stretch/>
        </p:blipFill>
        <p:spPr bwMode="auto">
          <a:xfrm>
            <a:off x="189188" y="298799"/>
            <a:ext cx="630620" cy="531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189187" y="342612"/>
            <a:ext cx="630620" cy="4929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000" b="1" i="1" dirty="0" smtClean="0">
                <a:solidFill>
                  <a:schemeClr val="bg1"/>
                </a:solidFill>
              </a:rPr>
              <a:t>3</a:t>
            </a:r>
            <a:endParaRPr lang="pt-PT" sz="3000" b="1" i="1" dirty="0">
              <a:solidFill>
                <a:schemeClr val="bg1"/>
              </a:solidFill>
            </a:endParaRPr>
          </a:p>
        </p:txBody>
      </p:sp>
      <p:pic>
        <p:nvPicPr>
          <p:cNvPr id="14" name="Picture 2" descr="C:\Users\prodrigues\Desktop\New folder\btMetas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492" y="374144"/>
            <a:ext cx="636092" cy="63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11" descr="António de Oliveira Salazar, Presidente do Conselho de Ministros. Óscar Fragoso Carmono, Presidente da República. Fotógrafo: Estúdio Horácio Novais. Fotografia sem data. Produzida durante a actividade do Estúdio Horácio Novais, 1930-1980.  [CFT164 102517.ic]: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8" name="AutoShape 13" descr="António de Oliveira Salazar, Presidente do Conselho de Ministros. Óscar Fragoso Carmono, Presidente da República. Fotógrafo: Estúdio Horácio Novais. Fotografia sem data. Produzida durante a actividade do Estúdio Horácio Novais, 1930-1980.  [CFT164 102517.ic]: 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9" name="AutoShape 17" descr="Antonio Salazar-1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1" name="AutoShape 20" descr="Resultado de imagem para plus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42" name="Título 1"/>
          <p:cNvSpPr>
            <a:spLocks noGrp="1"/>
          </p:cNvSpPr>
          <p:nvPr>
            <p:ph type="ctrTitle"/>
          </p:nvPr>
        </p:nvSpPr>
        <p:spPr>
          <a:xfrm>
            <a:off x="1080000" y="360000"/>
            <a:ext cx="8939715" cy="475571"/>
          </a:xfrm>
        </p:spPr>
        <p:txBody>
          <a:bodyPr anchor="t">
            <a:normAutofit/>
          </a:bodyPr>
          <a:lstStyle/>
          <a:p>
            <a:pPr algn="l"/>
            <a:r>
              <a:rPr lang="pt-PT" sz="2800" dirty="0"/>
              <a:t>Quem se destacou na oposição à ditadura?</a:t>
            </a:r>
            <a:endParaRPr lang="pt-PT" sz="3000" dirty="0"/>
          </a:p>
        </p:txBody>
      </p:sp>
      <p:pic>
        <p:nvPicPr>
          <p:cNvPr id="2" name="Trova do Vento que Passa_Excert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96144" y="3359361"/>
            <a:ext cx="609600" cy="609600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254505" y="5247348"/>
            <a:ext cx="3775434" cy="477054"/>
            <a:chOff x="301154" y="2718407"/>
            <a:chExt cx="3775434" cy="477054"/>
          </a:xfrm>
        </p:grpSpPr>
        <p:sp>
          <p:nvSpPr>
            <p:cNvPr id="47" name="TextBox 46"/>
            <p:cNvSpPr txBox="1"/>
            <p:nvPr/>
          </p:nvSpPr>
          <p:spPr>
            <a:xfrm>
              <a:off x="429115" y="2718407"/>
              <a:ext cx="3647473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2500" dirty="0" smtClean="0">
                  <a:latin typeface="Calibri Light" panose="020F0302020204030204" pitchFamily="34" charset="0"/>
                </a:rPr>
                <a:t>Adriano Correia de Oliveira</a:t>
              </a:r>
              <a:endParaRPr lang="pt-PT" sz="2500" dirty="0">
                <a:latin typeface="Calibri Light" panose="020F0302020204030204" pitchFamily="34" charset="0"/>
              </a:endParaRPr>
            </a:p>
          </p:txBody>
        </p:sp>
        <p:pic>
          <p:nvPicPr>
            <p:cNvPr id="48" name="Picture 8" descr="\\ptalffdm01\DMM_Design_Multimedia\01-PROJECTOS_EM_CURSO\RECURSOS_PORTUGAL\HIST06\PPT_Capitulo_HGP6_5.2\_LAYOUT\ponto.pn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154" y="2883887"/>
              <a:ext cx="161925" cy="142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9" name="TextBox 48"/>
          <p:cNvSpPr txBox="1"/>
          <p:nvPr/>
        </p:nvSpPr>
        <p:spPr>
          <a:xfrm>
            <a:off x="765175" y="5765757"/>
            <a:ext cx="4965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>
                <a:latin typeface="Calibri Light" panose="020F0302020204030204" pitchFamily="34" charset="0"/>
              </a:rPr>
              <a:t>Excerto da música “Trova do Vento que passa”,</a:t>
            </a:r>
            <a:br>
              <a:rPr lang="pt-PT" dirty="0" smtClean="0">
                <a:latin typeface="Calibri Light" panose="020F0302020204030204" pitchFamily="34" charset="0"/>
              </a:rPr>
            </a:br>
            <a:r>
              <a:rPr lang="pt-PT" dirty="0" smtClean="0">
                <a:latin typeface="Calibri Light" panose="020F0302020204030204" pitchFamily="34" charset="0"/>
              </a:rPr>
              <a:t>a partir de um poema de Manuel Alegre.</a:t>
            </a:r>
            <a:endParaRPr lang="pt-PT" dirty="0">
              <a:latin typeface="Calibri Light" panose="020F0302020204030204" pitchFamily="34" charset="0"/>
            </a:endParaRP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05" y="5843794"/>
            <a:ext cx="4953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Zeca Afonso - Os Vampiros Eles Comem Tudo_Excerto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796144" y="4158342"/>
            <a:ext cx="609600" cy="609600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6193971" y="5245738"/>
            <a:ext cx="2117993" cy="477054"/>
            <a:chOff x="301154" y="2718407"/>
            <a:chExt cx="2117993" cy="477054"/>
          </a:xfrm>
        </p:grpSpPr>
        <p:sp>
          <p:nvSpPr>
            <p:cNvPr id="54" name="TextBox 53"/>
            <p:cNvSpPr txBox="1"/>
            <p:nvPr/>
          </p:nvSpPr>
          <p:spPr>
            <a:xfrm>
              <a:off x="429115" y="2718407"/>
              <a:ext cx="1990032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2500" dirty="0" smtClean="0">
                  <a:latin typeface="Calibri Light" panose="020F0302020204030204" pitchFamily="34" charset="0"/>
                </a:rPr>
                <a:t>“Zeca” Afonso</a:t>
              </a:r>
              <a:endParaRPr lang="pt-PT" sz="2500" dirty="0">
                <a:latin typeface="Calibri Light" panose="020F0302020204030204" pitchFamily="34" charset="0"/>
              </a:endParaRPr>
            </a:p>
          </p:txBody>
        </p:sp>
        <p:pic>
          <p:nvPicPr>
            <p:cNvPr id="55" name="Picture 8" descr="\\ptalffdm01\DMM_Design_Multimedia\01-PROJECTOS_EM_CURSO\RECURSOS_PORTUGAL\HIST06\PPT_Capitulo_HGP6_5.2\_LAYOUT\ponto.pn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154" y="2883887"/>
              <a:ext cx="161925" cy="142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6" name="TextBox 55"/>
          <p:cNvSpPr txBox="1"/>
          <p:nvPr/>
        </p:nvSpPr>
        <p:spPr>
          <a:xfrm>
            <a:off x="6704641" y="5868508"/>
            <a:ext cx="4965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>
                <a:latin typeface="Calibri Light" panose="020F0302020204030204" pitchFamily="34" charset="0"/>
              </a:rPr>
              <a:t>Excerto da música “Os vampiros”.</a:t>
            </a:r>
            <a:endParaRPr lang="pt-PT" dirty="0">
              <a:latin typeface="Calibri Light" panose="020F0302020204030204" pitchFamily="34" charset="0"/>
            </a:endParaRPr>
          </a:p>
        </p:txBody>
      </p:sp>
      <p:pic>
        <p:nvPicPr>
          <p:cNvPr id="57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971" y="5822975"/>
            <a:ext cx="4953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405189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235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79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5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3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1080000" y="360000"/>
            <a:ext cx="6921093" cy="6159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000" dirty="0" err="1" smtClean="0"/>
              <a:t>Atividade</a:t>
            </a:r>
            <a:r>
              <a:rPr lang="pt-PT" sz="3000" dirty="0" smtClean="0"/>
              <a:t> – Meta 3</a:t>
            </a:r>
            <a:endParaRPr lang="pt-PT" sz="3000" dirty="0"/>
          </a:p>
        </p:txBody>
      </p:sp>
      <p:sp>
        <p:nvSpPr>
          <p:cNvPr id="2" name="Rectangle 1"/>
          <p:cNvSpPr/>
          <p:nvPr/>
        </p:nvSpPr>
        <p:spPr>
          <a:xfrm>
            <a:off x="196949" y="1206860"/>
            <a:ext cx="11732454" cy="4447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endParaRPr lang="pt-PT" sz="2500" dirty="0" smtClean="0"/>
          </a:p>
          <a:p>
            <a:pPr>
              <a:lnSpc>
                <a:spcPct val="200000"/>
              </a:lnSpc>
            </a:pPr>
            <a:r>
              <a:rPr lang="pt-PT" sz="2500" dirty="0" smtClean="0"/>
              <a:t>1. ______________ </a:t>
            </a:r>
            <a:r>
              <a:rPr lang="pt-PT" sz="2500" dirty="0"/>
              <a:t>não podia fazer campanha livremente;</a:t>
            </a:r>
          </a:p>
          <a:p>
            <a:pPr>
              <a:lnSpc>
                <a:spcPct val="200000"/>
              </a:lnSpc>
            </a:pPr>
            <a:r>
              <a:rPr lang="pt-PT" sz="2500" dirty="0"/>
              <a:t>2</a:t>
            </a:r>
            <a:r>
              <a:rPr lang="pt-PT" sz="2500" dirty="0" smtClean="0"/>
              <a:t>. ______________ </a:t>
            </a:r>
            <a:r>
              <a:rPr lang="pt-PT" sz="2500" dirty="0"/>
              <a:t>não podiam votar;</a:t>
            </a:r>
          </a:p>
          <a:p>
            <a:pPr>
              <a:lnSpc>
                <a:spcPct val="200000"/>
              </a:lnSpc>
            </a:pPr>
            <a:r>
              <a:rPr lang="pt-PT" sz="2500" dirty="0"/>
              <a:t>3</a:t>
            </a:r>
            <a:r>
              <a:rPr lang="pt-PT" sz="2500" dirty="0" smtClean="0"/>
              <a:t>. __________________ </a:t>
            </a:r>
            <a:r>
              <a:rPr lang="pt-PT" sz="2500" dirty="0"/>
              <a:t>da oposição eram perseguidos</a:t>
            </a:r>
            <a:r>
              <a:rPr lang="pt-PT" sz="2500" dirty="0" smtClean="0"/>
              <a:t>;</a:t>
            </a:r>
          </a:p>
          <a:p>
            <a:pPr>
              <a:lnSpc>
                <a:spcPct val="200000"/>
              </a:lnSpc>
            </a:pPr>
            <a:endParaRPr lang="pt-PT" sz="400" dirty="0"/>
          </a:p>
          <a:p>
            <a:pPr marL="266700" indent="-266700">
              <a:lnSpc>
                <a:spcPct val="150000"/>
              </a:lnSpc>
            </a:pPr>
            <a:r>
              <a:rPr lang="pt-PT" sz="2500" dirty="0"/>
              <a:t>4</a:t>
            </a:r>
            <a:r>
              <a:rPr lang="pt-PT" sz="2500" dirty="0" smtClean="0"/>
              <a:t>. __________________ </a:t>
            </a:r>
            <a:r>
              <a:rPr lang="pt-PT" sz="2500" dirty="0"/>
              <a:t>foi o candidato apoiado pela oposição nas eleições </a:t>
            </a:r>
            <a:r>
              <a:rPr lang="pt-PT" sz="2500" dirty="0" smtClean="0"/>
              <a:t>presidenciais de 1958.</a:t>
            </a:r>
            <a:endParaRPr lang="pt-PT" sz="2500" dirty="0"/>
          </a:p>
        </p:txBody>
      </p:sp>
      <p:sp>
        <p:nvSpPr>
          <p:cNvPr id="3" name="TextBox 2"/>
          <p:cNvSpPr txBox="1"/>
          <p:nvPr/>
        </p:nvSpPr>
        <p:spPr>
          <a:xfrm>
            <a:off x="815929" y="2250203"/>
            <a:ext cx="163993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500" b="1" dirty="0" smtClean="0">
                <a:solidFill>
                  <a:schemeClr val="accent6">
                    <a:lumMod val="75000"/>
                  </a:schemeClr>
                </a:solidFill>
              </a:rPr>
              <a:t>A oposição</a:t>
            </a:r>
            <a:endParaRPr lang="pt-PT" sz="25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2567" y="3000263"/>
            <a:ext cx="223176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500" b="1" dirty="0" smtClean="0">
                <a:solidFill>
                  <a:schemeClr val="accent6">
                    <a:lumMod val="75000"/>
                  </a:schemeClr>
                </a:solidFill>
              </a:rPr>
              <a:t>Muitas pessoas</a:t>
            </a:r>
            <a:endParaRPr lang="pt-PT" sz="25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5306" y="3756585"/>
            <a:ext cx="205062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500" b="1" dirty="0" smtClean="0">
                <a:solidFill>
                  <a:schemeClr val="accent6">
                    <a:lumMod val="75000"/>
                  </a:schemeClr>
                </a:solidFill>
              </a:rPr>
              <a:t>Os candidatos</a:t>
            </a:r>
            <a:endParaRPr lang="pt-PT" sz="25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9721" y="4505686"/>
            <a:ext cx="271202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500" b="1" dirty="0" smtClean="0">
                <a:solidFill>
                  <a:schemeClr val="accent6">
                    <a:lumMod val="75000"/>
                  </a:schemeClr>
                </a:solidFill>
              </a:rPr>
              <a:t>Humberto Delgado</a:t>
            </a:r>
            <a:endParaRPr lang="pt-PT" sz="25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5085" y="1332213"/>
            <a:ext cx="4021229" cy="6097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pt-PT" sz="2500" dirty="0"/>
              <a:t>Completa as frases seguintes:</a:t>
            </a:r>
          </a:p>
        </p:txBody>
      </p:sp>
      <p:pic>
        <p:nvPicPr>
          <p:cNvPr id="9" name="Picture 2" descr="C:\Users\prodrigues\Desktop\New folder\btMetas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492" y="374144"/>
            <a:ext cx="636092" cy="63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4007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1080000" y="360000"/>
            <a:ext cx="6921093" cy="6159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000" dirty="0" err="1" smtClean="0"/>
              <a:t>Atividade</a:t>
            </a:r>
            <a:r>
              <a:rPr lang="pt-PT" sz="3000" dirty="0" smtClean="0"/>
              <a:t> – Meta 3</a:t>
            </a:r>
            <a:endParaRPr lang="pt-PT" sz="3000" dirty="0"/>
          </a:p>
        </p:txBody>
      </p:sp>
      <p:sp>
        <p:nvSpPr>
          <p:cNvPr id="2" name="Rectangle 1"/>
          <p:cNvSpPr/>
          <p:nvPr/>
        </p:nvSpPr>
        <p:spPr>
          <a:xfrm>
            <a:off x="211017" y="1431948"/>
            <a:ext cx="11732454" cy="5039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>
              <a:lnSpc>
                <a:spcPct val="150000"/>
              </a:lnSpc>
            </a:pPr>
            <a:endParaRPr lang="pt-PT" sz="2500" dirty="0" smtClean="0"/>
          </a:p>
          <a:p>
            <a:pPr marL="266700" indent="-266700">
              <a:lnSpc>
                <a:spcPct val="150000"/>
              </a:lnSpc>
            </a:pPr>
            <a:r>
              <a:rPr lang="pt-PT" sz="2500" dirty="0" smtClean="0"/>
              <a:t>5</a:t>
            </a:r>
            <a:r>
              <a:rPr lang="pt-PT" sz="2500" dirty="0"/>
              <a:t>. </a:t>
            </a:r>
            <a:r>
              <a:rPr lang="pt-PT" sz="2500" dirty="0" smtClean="0"/>
              <a:t>______________ </a:t>
            </a:r>
            <a:r>
              <a:rPr lang="pt-PT" sz="2500" dirty="0"/>
              <a:t>foi o candidato apoiado por Salazar e declarado vencedor das eleições presidenciais de 1958;</a:t>
            </a:r>
          </a:p>
          <a:p>
            <a:pPr marL="266700" indent="-266700">
              <a:lnSpc>
                <a:spcPct val="150000"/>
              </a:lnSpc>
            </a:pPr>
            <a:r>
              <a:rPr lang="pt-PT" sz="2500" dirty="0"/>
              <a:t>6</a:t>
            </a:r>
            <a:r>
              <a:rPr lang="pt-PT" sz="2500" dirty="0" smtClean="0"/>
              <a:t>. _____________, </a:t>
            </a:r>
            <a:r>
              <a:rPr lang="pt-PT" sz="2500" dirty="0"/>
              <a:t>líder do Partido Comunista Português, foi preso e torturado várias </a:t>
            </a:r>
            <a:r>
              <a:rPr lang="pt-PT" sz="2500" dirty="0" smtClean="0"/>
              <a:t>vezes;</a:t>
            </a:r>
            <a:endParaRPr lang="pt-PT" sz="2500" dirty="0"/>
          </a:p>
          <a:p>
            <a:pPr marL="266700" indent="-266700">
              <a:lnSpc>
                <a:spcPct val="150000"/>
              </a:lnSpc>
            </a:pPr>
            <a:r>
              <a:rPr lang="pt-PT" sz="2500" dirty="0" smtClean="0"/>
              <a:t>7. _____________, </a:t>
            </a:r>
            <a:r>
              <a:rPr lang="pt-PT" sz="2500" dirty="0"/>
              <a:t>um dos fundadores do Partido Socialista, foi preso 12 vezes e exilado </a:t>
            </a:r>
            <a:r>
              <a:rPr lang="pt-PT" sz="2500" dirty="0" smtClean="0"/>
              <a:t>político.</a:t>
            </a:r>
          </a:p>
          <a:p>
            <a:pPr marL="266700" indent="-266700">
              <a:lnSpc>
                <a:spcPct val="150000"/>
              </a:lnSpc>
            </a:pPr>
            <a:endParaRPr lang="pt-PT" sz="600" dirty="0"/>
          </a:p>
          <a:p>
            <a:pPr marL="266700" indent="-266700" algn="ctr"/>
            <a:r>
              <a:rPr lang="pt-PT" sz="2500" dirty="0"/>
              <a:t>Posso concluir que as eleições no tempo </a:t>
            </a:r>
            <a:r>
              <a:rPr lang="pt-PT" sz="2500" dirty="0" smtClean="0"/>
              <a:t>da </a:t>
            </a:r>
            <a:r>
              <a:rPr lang="pt-PT" sz="2500" dirty="0"/>
              <a:t>ditadura não eram </a:t>
            </a:r>
            <a:r>
              <a:rPr lang="pt-PT" sz="2500" dirty="0" smtClean="0"/>
              <a:t>______ e </a:t>
            </a:r>
            <a:r>
              <a:rPr lang="pt-PT" sz="2500" dirty="0"/>
              <a:t>que </a:t>
            </a:r>
            <a:r>
              <a:rPr lang="pt-PT" sz="2500" dirty="0" smtClean="0"/>
              <a:t>os __________ </a:t>
            </a:r>
            <a:r>
              <a:rPr lang="pt-PT" sz="2500" dirty="0"/>
              <a:t>eram  </a:t>
            </a:r>
            <a:r>
              <a:rPr lang="pt-PT" sz="2500" dirty="0" smtClean="0"/>
              <a:t>perseguidos, </a:t>
            </a:r>
            <a:r>
              <a:rPr lang="pt-PT" sz="2500" dirty="0"/>
              <a:t>presos </a:t>
            </a:r>
            <a:r>
              <a:rPr lang="pt-PT" sz="2500" dirty="0" smtClean="0"/>
              <a:t>e </a:t>
            </a:r>
            <a:r>
              <a:rPr lang="pt-PT" sz="2500" dirty="0"/>
              <a:t>alguns torturados.</a:t>
            </a:r>
          </a:p>
        </p:txBody>
      </p:sp>
      <p:sp>
        <p:nvSpPr>
          <p:cNvPr id="8" name="Rectangle 7"/>
          <p:cNvSpPr/>
          <p:nvPr/>
        </p:nvSpPr>
        <p:spPr>
          <a:xfrm>
            <a:off x="225085" y="1332213"/>
            <a:ext cx="4021229" cy="6097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pt-PT" sz="2500" dirty="0"/>
              <a:t>Completa as frases seguintes: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0841" y="2137659"/>
            <a:ext cx="222490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500" b="1" dirty="0" smtClean="0">
                <a:solidFill>
                  <a:schemeClr val="accent6">
                    <a:lumMod val="75000"/>
                  </a:schemeClr>
                </a:solidFill>
              </a:rPr>
              <a:t>Américo Tomás</a:t>
            </a:r>
            <a:endParaRPr lang="pt-PT" sz="25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4909" y="3274798"/>
            <a:ext cx="204036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500" b="1" dirty="0" smtClean="0">
                <a:solidFill>
                  <a:schemeClr val="accent6">
                    <a:lumMod val="75000"/>
                  </a:schemeClr>
                </a:solidFill>
              </a:rPr>
              <a:t>Álvaro Cunhal</a:t>
            </a:r>
            <a:endParaRPr lang="pt-PT" sz="25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8833" y="4426005"/>
            <a:ext cx="194598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500" b="1" dirty="0" smtClean="0">
                <a:solidFill>
                  <a:schemeClr val="accent6">
                    <a:lumMod val="75000"/>
                  </a:schemeClr>
                </a:solidFill>
              </a:rPr>
              <a:t>Mário Soares</a:t>
            </a:r>
            <a:endParaRPr lang="pt-PT" sz="25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083036" y="5568293"/>
            <a:ext cx="89441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500" b="1" dirty="0" smtClean="0">
                <a:solidFill>
                  <a:schemeClr val="accent6">
                    <a:lumMod val="75000"/>
                  </a:schemeClr>
                </a:solidFill>
              </a:rPr>
              <a:t>livres</a:t>
            </a:r>
            <a:endParaRPr lang="pt-PT" sz="25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35699" y="5952825"/>
            <a:ext cx="159017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500" b="1" dirty="0" smtClean="0">
                <a:solidFill>
                  <a:schemeClr val="accent6">
                    <a:lumMod val="75000"/>
                  </a:schemeClr>
                </a:solidFill>
              </a:rPr>
              <a:t>opositores</a:t>
            </a:r>
            <a:endParaRPr lang="pt-PT" sz="25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4" name="Picture 2" descr="C:\Users\prodrigues\Desktop\New folder\btMetas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492" y="374144"/>
            <a:ext cx="636092" cy="63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4034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1080000" y="360000"/>
            <a:ext cx="6921093" cy="6159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000" dirty="0" smtClean="0"/>
              <a:t>Vamos lá pensar…</a:t>
            </a:r>
            <a:endParaRPr lang="pt-PT" sz="3000" dirty="0"/>
          </a:p>
        </p:txBody>
      </p:sp>
      <p:sp>
        <p:nvSpPr>
          <p:cNvPr id="3" name="Rectangle 2"/>
          <p:cNvSpPr/>
          <p:nvPr/>
        </p:nvSpPr>
        <p:spPr>
          <a:xfrm>
            <a:off x="225083" y="1693689"/>
            <a:ext cx="811139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pt-PT" sz="2500" dirty="0" smtClean="0"/>
              <a:t>1. Por </a:t>
            </a:r>
            <a:r>
              <a:rPr lang="pt-PT" sz="2500" dirty="0"/>
              <a:t>que razão Sá Carneiro teve de se </a:t>
            </a:r>
            <a:r>
              <a:rPr lang="pt-PT" sz="2500" dirty="0" smtClean="0"/>
              <a:t>demitir?</a:t>
            </a:r>
          </a:p>
          <a:p>
            <a:endParaRPr lang="pt-PT" sz="1400" dirty="0" smtClean="0"/>
          </a:p>
          <a:p>
            <a:r>
              <a:rPr lang="pt-PT" sz="2500" dirty="0" smtClean="0"/>
              <a:t>2. Identifica </a:t>
            </a:r>
            <a:r>
              <a:rPr lang="pt-PT" sz="2500" dirty="0"/>
              <a:t>o atual líder de três dos partidos políticos da </a:t>
            </a:r>
            <a:r>
              <a:rPr lang="pt-PT" sz="2500" dirty="0" smtClean="0"/>
              <a:t> </a:t>
            </a:r>
          </a:p>
          <a:p>
            <a:r>
              <a:rPr lang="pt-PT" sz="2500" dirty="0"/>
              <a:t> </a:t>
            </a:r>
            <a:r>
              <a:rPr lang="pt-PT" sz="2500" dirty="0" smtClean="0"/>
              <a:t>   oposição.</a:t>
            </a:r>
            <a:endParaRPr lang="pt-PT" sz="2500" dirty="0"/>
          </a:p>
          <a:p>
            <a:pPr>
              <a:lnSpc>
                <a:spcPct val="200000"/>
              </a:lnSpc>
            </a:pPr>
            <a:r>
              <a:rPr lang="pt-PT" sz="2500" dirty="0"/>
              <a:t>3</a:t>
            </a:r>
            <a:r>
              <a:rPr lang="pt-PT" sz="2500" dirty="0" smtClean="0"/>
              <a:t>. Algum </a:t>
            </a:r>
            <a:r>
              <a:rPr lang="pt-PT" sz="2500" dirty="0"/>
              <a:t>deles é preso por criticar o Governo? </a:t>
            </a:r>
            <a:endParaRPr lang="pt-PT" sz="2500" dirty="0" smtClean="0"/>
          </a:p>
          <a:p>
            <a:pPr>
              <a:lnSpc>
                <a:spcPct val="200000"/>
              </a:lnSpc>
            </a:pPr>
            <a:endParaRPr lang="pt-PT" sz="1000" dirty="0" smtClean="0"/>
          </a:p>
          <a:p>
            <a:pPr marL="365125" indent="-365125"/>
            <a:r>
              <a:rPr lang="pt-PT" sz="2500" dirty="0"/>
              <a:t>4. Por que razão alguns dos poemas de Manuel Alegre e </a:t>
            </a:r>
            <a:r>
              <a:rPr lang="pt-PT" sz="2500" dirty="0" smtClean="0"/>
              <a:t>Zeca Afonso </a:t>
            </a:r>
            <a:r>
              <a:rPr lang="pt-PT" sz="2500" dirty="0"/>
              <a:t>foram </a:t>
            </a:r>
            <a:r>
              <a:rPr lang="pt-PT" sz="2500" dirty="0" smtClean="0"/>
              <a:t>proibidos pela </a:t>
            </a:r>
            <a:r>
              <a:rPr lang="pt-PT" sz="2500" dirty="0"/>
              <a:t>censura?</a:t>
            </a:r>
          </a:p>
        </p:txBody>
      </p:sp>
      <p:sp>
        <p:nvSpPr>
          <p:cNvPr id="2" name="AutoShape 2" descr="https://upload.wikimedia.org/wikipedia/pt/5/5d/Francisco_S%C3%A1_Carneir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356" y="1312380"/>
            <a:ext cx="3748644" cy="4455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prodrigues\Desktop\New folder\btMetas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492" y="374144"/>
            <a:ext cx="636092" cy="63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04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5" descr="C:\Users\prodrigues\Desktop\New folder\iconMetas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7" t="4588" r="27770" b="73173"/>
          <a:stretch/>
        </p:blipFill>
        <p:spPr bwMode="auto">
          <a:xfrm>
            <a:off x="189188" y="298799"/>
            <a:ext cx="630620" cy="531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189187" y="342612"/>
            <a:ext cx="630620" cy="4929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000" b="1" i="1" dirty="0" smtClean="0">
                <a:solidFill>
                  <a:schemeClr val="bg1"/>
                </a:solidFill>
              </a:rPr>
              <a:t>4</a:t>
            </a:r>
            <a:endParaRPr lang="pt-PT" sz="3000" b="1" i="1" dirty="0">
              <a:solidFill>
                <a:schemeClr val="bg1"/>
              </a:solidFill>
            </a:endParaRPr>
          </a:p>
        </p:txBody>
      </p:sp>
      <p:pic>
        <p:nvPicPr>
          <p:cNvPr id="14" name="Picture 2" descr="C:\Users\prodrigues\Desktop\New folder\btMetas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492" y="374144"/>
            <a:ext cx="636092" cy="63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11" descr="António de Oliveira Salazar, Presidente do Conselho de Ministros. Óscar Fragoso Carmono, Presidente da República. Fotógrafo: Estúdio Horácio Novais. Fotografia sem data. Produzida durante a actividade do Estúdio Horácio Novais, 1930-1980.  [CFT164 102517.ic]: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8" name="AutoShape 13" descr="António de Oliveira Salazar, Presidente do Conselho de Ministros. Óscar Fragoso Carmono, Presidente da República. Fotógrafo: Estúdio Horácio Novais. Fotografia sem data. Produzida durante a actividade do Estúdio Horácio Novais, 1930-1980.  [CFT164 102517.ic]: 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9" name="AutoShape 17" descr="Antonio Salazar-1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1" name="AutoShape 20" descr="Resultado de imagem para plus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42" name="Título 1"/>
          <p:cNvSpPr>
            <a:spLocks noGrp="1"/>
          </p:cNvSpPr>
          <p:nvPr>
            <p:ph type="ctrTitle"/>
          </p:nvPr>
        </p:nvSpPr>
        <p:spPr>
          <a:xfrm>
            <a:off x="1080000" y="360000"/>
            <a:ext cx="8939715" cy="475571"/>
          </a:xfrm>
        </p:spPr>
        <p:txBody>
          <a:bodyPr anchor="t">
            <a:normAutofit/>
          </a:bodyPr>
          <a:lstStyle/>
          <a:p>
            <a:pPr algn="l"/>
            <a:r>
              <a:rPr lang="pt-PT" sz="2800" dirty="0"/>
              <a:t>O que foi a </a:t>
            </a:r>
            <a:r>
              <a:rPr lang="pt-PT" sz="2800" dirty="0" smtClean="0"/>
              <a:t>Guerra Colonial?</a:t>
            </a:r>
            <a:endParaRPr lang="pt-PT" sz="3000" dirty="0"/>
          </a:p>
        </p:txBody>
      </p:sp>
      <p:sp>
        <p:nvSpPr>
          <p:cNvPr id="2" name="Rectangle 1"/>
          <p:cNvSpPr/>
          <p:nvPr/>
        </p:nvSpPr>
        <p:spPr>
          <a:xfrm>
            <a:off x="155575" y="1667301"/>
            <a:ext cx="5663213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500" dirty="0"/>
              <a:t>Como Salazar recusou dar a independência às colónias portuguesas, em 1961, iniciou-se a Guerra Colonial. Morreram muitos milhares de soldados portugueses e africanos e Portugal gastou muito dinheiro na </a:t>
            </a:r>
            <a:r>
              <a:rPr lang="pt-PT" sz="2500" dirty="0" smtClean="0"/>
              <a:t>guerra.</a:t>
            </a:r>
            <a:endParaRPr lang="pt-PT" sz="2500" dirty="0"/>
          </a:p>
        </p:txBody>
      </p:sp>
      <p:grpSp>
        <p:nvGrpSpPr>
          <p:cNvPr id="9" name="Group 8"/>
          <p:cNvGrpSpPr/>
          <p:nvPr/>
        </p:nvGrpSpPr>
        <p:grpSpPr>
          <a:xfrm>
            <a:off x="5993027" y="1433386"/>
            <a:ext cx="5882557" cy="4973590"/>
            <a:chOff x="5993027" y="1433386"/>
            <a:chExt cx="5882557" cy="4973590"/>
          </a:xfrm>
        </p:grpSpPr>
        <p:pic>
          <p:nvPicPr>
            <p:cNvPr id="25602" name="Picture 2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3027" y="1433386"/>
              <a:ext cx="5882557" cy="49735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10787447" y="2953267"/>
              <a:ext cx="449162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1500" dirty="0" smtClean="0"/>
                <a:t>Diu</a:t>
              </a:r>
              <a:endParaRPr lang="pt-PT" sz="1500" dirty="0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0962984" y="3158182"/>
              <a:ext cx="740908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1500" dirty="0" smtClean="0"/>
                <a:t>Damão</a:t>
              </a:r>
              <a:endParaRPr lang="pt-PT" sz="1500" dirty="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1034583" y="3329031"/>
              <a:ext cx="498855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1500" dirty="0" smtClean="0"/>
                <a:t>Goa</a:t>
              </a:r>
              <a:endParaRPr lang="pt-PT" sz="1500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9246040" y="4425071"/>
            <a:ext cx="2582117" cy="1215295"/>
            <a:chOff x="9246040" y="4425071"/>
            <a:chExt cx="2582117" cy="1215295"/>
          </a:xfrm>
        </p:grpSpPr>
        <p:pic>
          <p:nvPicPr>
            <p:cNvPr id="47" name="Picture 3" descr="\\ptalffdm01\DMM_Design_Multimedia\01-PROJECTOS_EM_CURSO\RECURSOS_PORTUGAL\HIST06\PPT_Capitulo_HGP6_5.2\IMAGENS\008a.png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30" t="45281" r="19465" b="28170"/>
            <a:stretch/>
          </p:blipFill>
          <p:spPr bwMode="auto">
            <a:xfrm>
              <a:off x="10420860" y="5278392"/>
              <a:ext cx="243017" cy="3619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3" descr="\\ptalffdm01\DMM_Design_Multimedia\01-PROJECTOS_EM_CURSO\RECURSOS_PORTUGAL\HIST06\PPT_Capitulo_HGP6_5.2\IMAGENS\008a.png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082" b="28170"/>
            <a:stretch/>
          </p:blipFill>
          <p:spPr bwMode="auto">
            <a:xfrm>
              <a:off x="10012770" y="4659165"/>
              <a:ext cx="425473" cy="979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TextBox 52"/>
            <p:cNvSpPr txBox="1"/>
            <p:nvPr/>
          </p:nvSpPr>
          <p:spPr>
            <a:xfrm>
              <a:off x="9246040" y="4425071"/>
              <a:ext cx="25821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b="1" dirty="0" smtClean="0">
                  <a:latin typeface="Calibri Light" panose="020F0302020204030204" pitchFamily="34" charset="0"/>
                </a:rPr>
                <a:t>Moçambique </a:t>
              </a:r>
              <a:r>
                <a:rPr lang="pt-PT" dirty="0" smtClean="0">
                  <a:latin typeface="Calibri Light" panose="020F0302020204030204" pitchFamily="34" charset="0"/>
                </a:rPr>
                <a:t>(1964-1974)</a:t>
              </a:r>
              <a:endParaRPr lang="pt-PT" dirty="0">
                <a:latin typeface="Calibri Light" panose="020F0302020204030204" pitchFamily="34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0428077" y="4877511"/>
              <a:ext cx="8226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dirty="0"/>
                <a:t>61 463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0594465" y="5249999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dirty="0"/>
                <a:t>3099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993027" y="4470419"/>
            <a:ext cx="2006127" cy="1174063"/>
            <a:chOff x="5993027" y="4470419"/>
            <a:chExt cx="2006127" cy="1174063"/>
          </a:xfrm>
        </p:grpSpPr>
        <p:pic>
          <p:nvPicPr>
            <p:cNvPr id="86" name="Picture 3" descr="\\ptalffdm01\DMM_Design_Multimedia\01-PROJECTOS_EM_CURSO\RECURSOS_PORTUGAL\HIST06\PPT_Capitulo_HGP6_5.2\IMAGENS\008a.png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30" t="45281" r="19465" b="28170"/>
            <a:stretch/>
          </p:blipFill>
          <p:spPr bwMode="auto">
            <a:xfrm>
              <a:off x="6796836" y="5282508"/>
              <a:ext cx="243017" cy="3619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7" name="Picture 3" descr="\\ptalffdm01\DMM_Design_Multimedia\01-PROJECTOS_EM_CURSO\RECURSOS_PORTUGAL\HIST06\PPT_Capitulo_HGP6_5.2\IMAGENS\008a.png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082" b="28170"/>
            <a:stretch/>
          </p:blipFill>
          <p:spPr bwMode="auto">
            <a:xfrm>
              <a:off x="6388746" y="4663281"/>
              <a:ext cx="425473" cy="979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8" name="TextBox 87"/>
            <p:cNvSpPr txBox="1"/>
            <p:nvPr/>
          </p:nvSpPr>
          <p:spPr>
            <a:xfrm>
              <a:off x="5993027" y="4470419"/>
              <a:ext cx="20061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b="1" dirty="0" smtClean="0">
                  <a:latin typeface="Calibri Light" panose="020F0302020204030204" pitchFamily="34" charset="0"/>
                </a:rPr>
                <a:t>Angola </a:t>
              </a:r>
              <a:r>
                <a:rPr lang="pt-PT" dirty="0" smtClean="0">
                  <a:latin typeface="Calibri Light" panose="020F0302020204030204" pitchFamily="34" charset="0"/>
                </a:rPr>
                <a:t>(1961-1974)</a:t>
              </a:r>
              <a:endParaRPr lang="pt-PT" dirty="0">
                <a:latin typeface="Calibri Light" panose="020F0302020204030204" pitchFamily="34" charset="0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6804053" y="4881627"/>
              <a:ext cx="8226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dirty="0"/>
                <a:t>65 592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6970441" y="5254115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dirty="0"/>
                <a:t>3423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431397" y="2771010"/>
            <a:ext cx="1919115" cy="1211134"/>
            <a:chOff x="6431397" y="2771010"/>
            <a:chExt cx="1919115" cy="1211134"/>
          </a:xfrm>
        </p:grpSpPr>
        <p:pic>
          <p:nvPicPr>
            <p:cNvPr id="91" name="Picture 3" descr="\\ptalffdm01\DMM_Design_Multimedia\01-PROJECTOS_EM_CURSO\RECURSOS_PORTUGAL\HIST06\PPT_Capitulo_HGP6_5.2\IMAGENS\008a.png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30" t="45281" r="19465" b="28170"/>
            <a:stretch/>
          </p:blipFill>
          <p:spPr bwMode="auto">
            <a:xfrm>
              <a:off x="7235206" y="3620170"/>
              <a:ext cx="243017" cy="3619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" name="Picture 3" descr="\\ptalffdm01\DMM_Design_Multimedia\01-PROJECTOS_EM_CURSO\RECURSOS_PORTUGAL\HIST06\PPT_Capitulo_HGP6_5.2\IMAGENS\008a.png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082" b="28170"/>
            <a:stretch/>
          </p:blipFill>
          <p:spPr bwMode="auto">
            <a:xfrm>
              <a:off x="6827116" y="3000943"/>
              <a:ext cx="425473" cy="979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/>
            <p:cNvSpPr txBox="1"/>
            <p:nvPr/>
          </p:nvSpPr>
          <p:spPr>
            <a:xfrm>
              <a:off x="6431397" y="2771010"/>
              <a:ext cx="19191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b="1" dirty="0" smtClean="0">
                  <a:latin typeface="Calibri Light" panose="020F0302020204030204" pitchFamily="34" charset="0"/>
                </a:rPr>
                <a:t>Guiné </a:t>
              </a:r>
              <a:r>
                <a:rPr lang="pt-PT" dirty="0" smtClean="0">
                  <a:latin typeface="Calibri Light" panose="020F0302020204030204" pitchFamily="34" charset="0"/>
                </a:rPr>
                <a:t>(1963-1974)</a:t>
              </a:r>
              <a:endParaRPr lang="pt-PT" dirty="0">
                <a:latin typeface="Calibri Light" panose="020F0302020204030204" pitchFamily="34" charset="0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7242423" y="3219289"/>
              <a:ext cx="8226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dirty="0"/>
                <a:t>32 035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7408811" y="3591777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dirty="0"/>
                <a:t>2281</a:t>
              </a:r>
            </a:p>
          </p:txBody>
        </p:sp>
      </p:grpSp>
      <p:sp>
        <p:nvSpPr>
          <p:cNvPr id="103" name="TextBox 102"/>
          <p:cNvSpPr txBox="1"/>
          <p:nvPr/>
        </p:nvSpPr>
        <p:spPr>
          <a:xfrm>
            <a:off x="699857" y="6028288"/>
            <a:ext cx="4965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>
                <a:latin typeface="Calibri Light" panose="020F0302020204030204" pitchFamily="34" charset="0"/>
              </a:rPr>
              <a:t>Excerto da música “Menina dos </a:t>
            </a:r>
            <a:r>
              <a:rPr lang="pt-PT" dirty="0">
                <a:latin typeface="Calibri Light" panose="020F0302020204030204" pitchFamily="34" charset="0"/>
              </a:rPr>
              <a:t>o</a:t>
            </a:r>
            <a:r>
              <a:rPr lang="pt-PT" dirty="0" smtClean="0">
                <a:latin typeface="Calibri Light" panose="020F0302020204030204" pitchFamily="34" charset="0"/>
              </a:rPr>
              <a:t>lhos tristes”</a:t>
            </a:r>
            <a:endParaRPr lang="pt-PT" dirty="0">
              <a:latin typeface="Calibri Light" panose="020F0302020204030204" pitchFamily="34" charset="0"/>
            </a:endParaRPr>
          </a:p>
        </p:txBody>
      </p:sp>
      <p:pic>
        <p:nvPicPr>
          <p:cNvPr id="104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87" y="5958041"/>
            <a:ext cx="4953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José Afonso - Menina dos Olhos Tristes_Excert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140940" y="4534951"/>
            <a:ext cx="609600" cy="609600"/>
          </a:xfrm>
          <a:prstGeom prst="rect">
            <a:avLst/>
          </a:prstGeom>
        </p:spPr>
      </p:pic>
      <p:pic>
        <p:nvPicPr>
          <p:cNvPr id="11" name="035_guerra_colonial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140940" y="1128586"/>
            <a:ext cx="609600" cy="609600"/>
          </a:xfrm>
          <a:prstGeom prst="rect">
            <a:avLst/>
          </a:prstGeom>
        </p:spPr>
      </p:pic>
      <p:pic>
        <p:nvPicPr>
          <p:cNvPr id="13" name="036_salazar independencia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140940" y="2914489"/>
            <a:ext cx="609600" cy="609600"/>
          </a:xfrm>
          <a:prstGeom prst="rect">
            <a:avLst/>
          </a:prstGeom>
        </p:spPr>
      </p:pic>
      <p:pic>
        <p:nvPicPr>
          <p:cNvPr id="43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87" y="5250959"/>
            <a:ext cx="4953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699857" y="5313943"/>
            <a:ext cx="4965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>
                <a:latin typeface="Calibri Light" panose="020F0302020204030204" pitchFamily="34" charset="0"/>
              </a:rPr>
              <a:t>Excerto da marcha “Angola é nossa”</a:t>
            </a:r>
            <a:endParaRPr lang="pt-PT" dirty="0">
              <a:latin typeface="Calibri Light" panose="020F0302020204030204" pitchFamily="34" charset="0"/>
            </a:endParaRPr>
          </a:p>
        </p:txBody>
      </p:sp>
      <p:pic>
        <p:nvPicPr>
          <p:cNvPr id="15" name="Angola Ã© nossa (Legendado)CORTADO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473685" y="58314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114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85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107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232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2" grpId="0"/>
      <p:bldP spid="103" grpId="0"/>
      <p:bldP spid="4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11705" y="242881"/>
            <a:ext cx="517782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5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Metas Curriculares</a:t>
            </a:r>
            <a:endParaRPr lang="pt-PT" sz="5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29447" y="1748223"/>
            <a:ext cx="82286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500" i="1" dirty="0"/>
              <a:t>1. Compreender a ascensão de Salazar e a construção do Estado </a:t>
            </a:r>
            <a:r>
              <a:rPr lang="pt-PT" sz="2500" i="1" dirty="0" smtClean="0"/>
              <a:t>Novo.</a:t>
            </a:r>
            <a:endParaRPr lang="pt-PT" sz="2500" i="1" dirty="0"/>
          </a:p>
        </p:txBody>
      </p:sp>
      <p:pic>
        <p:nvPicPr>
          <p:cNvPr id="1027" name="Picture 3" descr="C:\Users\prodrigues\Desktop\New folder\pont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50" y="1915312"/>
            <a:ext cx="16192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29446" y="2907481"/>
            <a:ext cx="876319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/>
            <a:r>
              <a:rPr lang="pt-PT" sz="2500" i="1" dirty="0"/>
              <a:t>2. Conhecer e compreender os mecanismos de difusão dos ideais </a:t>
            </a:r>
            <a:r>
              <a:rPr lang="pt-PT" sz="2500" i="1" dirty="0" smtClean="0"/>
              <a:t>do Estado </a:t>
            </a:r>
            <a:r>
              <a:rPr lang="pt-PT" sz="2500" i="1" dirty="0"/>
              <a:t>Novo e de repressão para com </a:t>
            </a:r>
            <a:r>
              <a:rPr lang="pt-PT" sz="2500" i="1" dirty="0" smtClean="0"/>
              <a:t>os opositores.</a:t>
            </a:r>
            <a:endParaRPr lang="pt-PT" sz="2500" i="1" dirty="0"/>
          </a:p>
        </p:txBody>
      </p:sp>
      <p:pic>
        <p:nvPicPr>
          <p:cNvPr id="9" name="Picture 3" descr="C:\Users\prodrigues\Desktop\New folder\pont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58" y="3074606"/>
            <a:ext cx="16192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29447" y="4105394"/>
            <a:ext cx="802043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/>
            <a:r>
              <a:rPr lang="pt-PT" sz="2500" i="1" dirty="0"/>
              <a:t>3. Conhecer e compreender os principais movimentos de resistência </a:t>
            </a:r>
            <a:r>
              <a:rPr lang="pt-PT" sz="2500" i="1" dirty="0" smtClean="0"/>
              <a:t>ao </a:t>
            </a:r>
            <a:r>
              <a:rPr lang="pt-PT" sz="2500" i="1" dirty="0"/>
              <a:t>Estado </a:t>
            </a:r>
            <a:r>
              <a:rPr lang="pt-PT" sz="2500" i="1" dirty="0" smtClean="0"/>
              <a:t>Novo.</a:t>
            </a:r>
            <a:endParaRPr lang="pt-PT" sz="2500" i="1" dirty="0"/>
          </a:p>
        </p:txBody>
      </p:sp>
      <p:pic>
        <p:nvPicPr>
          <p:cNvPr id="12" name="Picture 3" descr="C:\Users\prodrigues\Desktop\New folder\pont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50" y="4272519"/>
            <a:ext cx="16192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929447" y="5311985"/>
            <a:ext cx="843963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/>
            <a:r>
              <a:rPr lang="pt-PT" sz="2500" i="1" dirty="0"/>
              <a:t>4. Conhecer e compreender a manutenção do colonialismo português </a:t>
            </a:r>
            <a:r>
              <a:rPr lang="pt-PT" sz="2500" i="1" dirty="0" smtClean="0"/>
              <a:t>e a </a:t>
            </a:r>
            <a:r>
              <a:rPr lang="pt-PT" sz="2500" i="1" dirty="0"/>
              <a:t>Guerra </a:t>
            </a:r>
            <a:r>
              <a:rPr lang="pt-PT" sz="2500" i="1" dirty="0" smtClean="0"/>
              <a:t>Colonial.</a:t>
            </a:r>
            <a:endParaRPr lang="pt-PT" sz="2500" i="1" dirty="0"/>
          </a:p>
        </p:txBody>
      </p:sp>
      <p:pic>
        <p:nvPicPr>
          <p:cNvPr id="15" name="Picture 3" descr="C:\Users\prodrigues\Desktop\New folder\pont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50" y="5493981"/>
            <a:ext cx="16192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47750" y="2669467"/>
            <a:ext cx="11166414" cy="7495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Rectangle 16"/>
          <p:cNvSpPr/>
          <p:nvPr/>
        </p:nvSpPr>
        <p:spPr>
          <a:xfrm>
            <a:off x="547750" y="3839595"/>
            <a:ext cx="11166414" cy="7495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8" name="Rectangle 17"/>
          <p:cNvSpPr/>
          <p:nvPr/>
        </p:nvSpPr>
        <p:spPr>
          <a:xfrm>
            <a:off x="547748" y="4985964"/>
            <a:ext cx="11166414" cy="7495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9" name="Rectangle 18"/>
          <p:cNvSpPr/>
          <p:nvPr/>
        </p:nvSpPr>
        <p:spPr>
          <a:xfrm>
            <a:off x="547749" y="6248769"/>
            <a:ext cx="11166414" cy="7495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028" name="Picture 4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39"/>
          <a:stretch/>
        </p:blipFill>
        <p:spPr bwMode="auto">
          <a:xfrm>
            <a:off x="11164905" y="1827786"/>
            <a:ext cx="613451" cy="588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80"/>
          <a:stretch/>
        </p:blipFill>
        <p:spPr bwMode="auto">
          <a:xfrm>
            <a:off x="10051687" y="1827786"/>
            <a:ext cx="666823" cy="588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39"/>
          <a:stretch/>
        </p:blipFill>
        <p:spPr bwMode="auto">
          <a:xfrm>
            <a:off x="11164905" y="2994735"/>
            <a:ext cx="613451" cy="588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80"/>
          <a:stretch/>
        </p:blipFill>
        <p:spPr bwMode="auto">
          <a:xfrm>
            <a:off x="10065755" y="2994735"/>
            <a:ext cx="666823" cy="588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>
            <a:hlinkClick r:id="rId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39"/>
          <a:stretch/>
        </p:blipFill>
        <p:spPr bwMode="auto">
          <a:xfrm>
            <a:off x="11164904" y="4107322"/>
            <a:ext cx="613451" cy="588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">
            <a:hlinkClick r:id="rId1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80"/>
          <a:stretch/>
        </p:blipFill>
        <p:spPr bwMode="auto">
          <a:xfrm>
            <a:off x="10065754" y="4107322"/>
            <a:ext cx="666823" cy="588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">
            <a:hlinkClick r:id="rId11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39"/>
          <a:stretch/>
        </p:blipFill>
        <p:spPr bwMode="auto">
          <a:xfrm>
            <a:off x="11164903" y="5255713"/>
            <a:ext cx="613451" cy="588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5">
            <a:hlinkClick r:id="rId1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80"/>
          <a:stretch/>
        </p:blipFill>
        <p:spPr bwMode="auto">
          <a:xfrm>
            <a:off x="10065753" y="5255713"/>
            <a:ext cx="666823" cy="588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9776729" y="1374046"/>
            <a:ext cx="110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 smtClean="0"/>
              <a:t>Conteúdo</a:t>
            </a:r>
            <a:endParaRPr lang="pt-PT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10937983" y="1374046"/>
            <a:ext cx="1094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 err="1" smtClean="0"/>
              <a:t>Atividade</a:t>
            </a:r>
            <a:endParaRPr lang="pt-PT" b="1" dirty="0"/>
          </a:p>
        </p:txBody>
      </p:sp>
    </p:spTree>
    <p:extLst>
      <p:ext uri="{BB962C8B-B14F-4D97-AF65-F5344CB8AC3E}">
        <p14:creationId xmlns:p14="http://schemas.microsoft.com/office/powerpoint/2010/main" val="33734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1080000" y="360000"/>
            <a:ext cx="6921093" cy="6159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000" dirty="0" err="1" smtClean="0"/>
              <a:t>Atividade</a:t>
            </a:r>
            <a:r>
              <a:rPr lang="pt-PT" sz="3000" dirty="0" smtClean="0"/>
              <a:t> – Meta 4</a:t>
            </a:r>
            <a:endParaRPr lang="pt-PT" sz="3000" dirty="0"/>
          </a:p>
        </p:txBody>
      </p:sp>
      <p:sp>
        <p:nvSpPr>
          <p:cNvPr id="2" name="Rectangle 1"/>
          <p:cNvSpPr/>
          <p:nvPr/>
        </p:nvSpPr>
        <p:spPr>
          <a:xfrm>
            <a:off x="0" y="2249548"/>
            <a:ext cx="121920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pt-PT" sz="2500" dirty="0" smtClean="0"/>
              <a:t>			Salazar recusa dar a ______________ às colónias portuguesas</a:t>
            </a:r>
            <a:endParaRPr lang="pt-PT" sz="2500" dirty="0"/>
          </a:p>
        </p:txBody>
      </p:sp>
      <p:sp>
        <p:nvSpPr>
          <p:cNvPr id="3" name="Rectangle 2"/>
          <p:cNvSpPr/>
          <p:nvPr/>
        </p:nvSpPr>
        <p:spPr>
          <a:xfrm>
            <a:off x="0" y="3256672"/>
            <a:ext cx="121920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pt-PT" sz="2500" dirty="0" smtClean="0"/>
              <a:t>					________ Colonial</a:t>
            </a:r>
            <a:endParaRPr lang="pt-PT" sz="2500" dirty="0"/>
          </a:p>
        </p:txBody>
      </p:sp>
      <p:sp>
        <p:nvSpPr>
          <p:cNvPr id="5" name="Rectangle 4"/>
          <p:cNvSpPr/>
          <p:nvPr/>
        </p:nvSpPr>
        <p:spPr>
          <a:xfrm>
            <a:off x="0" y="4343022"/>
            <a:ext cx="121920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pt-PT" sz="2500" dirty="0"/>
              <a:t>1961 ______________; </a:t>
            </a:r>
            <a:r>
              <a:rPr lang="pt-PT" sz="2500" dirty="0" smtClean="0"/>
              <a:t>1963 ________________; 1964 _____________</a:t>
            </a:r>
            <a:endParaRPr lang="pt-PT" sz="2500" dirty="0"/>
          </a:p>
        </p:txBody>
      </p:sp>
      <p:sp>
        <p:nvSpPr>
          <p:cNvPr id="7" name="Rectangle 6"/>
          <p:cNvSpPr/>
          <p:nvPr/>
        </p:nvSpPr>
        <p:spPr>
          <a:xfrm>
            <a:off x="0" y="5497348"/>
            <a:ext cx="12192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01913" lvl="1" indent="-2144713"/>
            <a:r>
              <a:rPr lang="pt-PT" sz="2500" dirty="0"/>
              <a:t>Consequências: Milhares de </a:t>
            </a:r>
            <a:r>
              <a:rPr lang="pt-PT" sz="2500" dirty="0" smtClean="0"/>
              <a:t>feridos e _________ portugueses </a:t>
            </a:r>
            <a:r>
              <a:rPr lang="pt-PT" sz="2500" dirty="0"/>
              <a:t>e africanos; </a:t>
            </a:r>
            <a:endParaRPr lang="pt-PT" sz="2500" dirty="0" smtClean="0"/>
          </a:p>
          <a:p>
            <a:pPr marL="2601913" lvl="1" indent="-2144713"/>
            <a:r>
              <a:rPr lang="pt-PT" sz="2500" dirty="0"/>
              <a:t> </a:t>
            </a:r>
            <a:r>
              <a:rPr lang="pt-PT" sz="2500" dirty="0" smtClean="0"/>
              <a:t>                            Portugal </a:t>
            </a:r>
            <a:r>
              <a:rPr lang="pt-PT" sz="2500" dirty="0"/>
              <a:t>gastou muito </a:t>
            </a:r>
            <a:r>
              <a:rPr lang="pt-PT" sz="2500" dirty="0" smtClean="0"/>
              <a:t>_________.</a:t>
            </a:r>
            <a:endParaRPr lang="pt-PT" sz="2500" dirty="0"/>
          </a:p>
        </p:txBody>
      </p:sp>
      <p:sp>
        <p:nvSpPr>
          <p:cNvPr id="8" name="Rectangle 7"/>
          <p:cNvSpPr/>
          <p:nvPr/>
        </p:nvSpPr>
        <p:spPr>
          <a:xfrm>
            <a:off x="225085" y="1332213"/>
            <a:ext cx="3030766" cy="6694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pt-PT" sz="2500" dirty="0"/>
              <a:t>Completa </a:t>
            </a:r>
            <a:r>
              <a:rPr lang="pt-PT" sz="2500" dirty="0" smtClean="0"/>
              <a:t>o esquema:</a:t>
            </a:r>
            <a:endParaRPr lang="pt-PT" sz="2500" dirty="0"/>
          </a:p>
        </p:txBody>
      </p:sp>
      <p:sp>
        <p:nvSpPr>
          <p:cNvPr id="9" name="Right Arrow 8"/>
          <p:cNvSpPr/>
          <p:nvPr/>
        </p:nvSpPr>
        <p:spPr>
          <a:xfrm rot="5400000">
            <a:off x="5373859" y="2609944"/>
            <a:ext cx="436098" cy="66941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Right Arrow 9"/>
          <p:cNvSpPr/>
          <p:nvPr/>
        </p:nvSpPr>
        <p:spPr>
          <a:xfrm rot="5400000">
            <a:off x="5373859" y="3743680"/>
            <a:ext cx="436098" cy="66941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Right Arrow 10"/>
          <p:cNvSpPr/>
          <p:nvPr/>
        </p:nvSpPr>
        <p:spPr>
          <a:xfrm rot="5400000">
            <a:off x="5373859" y="4914438"/>
            <a:ext cx="436098" cy="66941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Rectangle 11"/>
          <p:cNvSpPr/>
          <p:nvPr/>
        </p:nvSpPr>
        <p:spPr>
          <a:xfrm>
            <a:off x="1244171" y="4288156"/>
            <a:ext cx="201168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pt-PT" sz="2500" b="1" dirty="0" smtClean="0">
                <a:solidFill>
                  <a:schemeClr val="accent6">
                    <a:lumMod val="75000"/>
                  </a:schemeClr>
                </a:solidFill>
              </a:rPr>
              <a:t>Angola</a:t>
            </a:r>
            <a:endParaRPr lang="pt-PT" sz="25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86068" y="4296436"/>
            <a:ext cx="201168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pt-PT" sz="2500" b="1" dirty="0" smtClean="0">
                <a:solidFill>
                  <a:schemeClr val="accent6">
                    <a:lumMod val="75000"/>
                  </a:schemeClr>
                </a:solidFill>
              </a:rPr>
              <a:t>Guiné</a:t>
            </a:r>
            <a:endParaRPr lang="pt-PT" sz="25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389398" y="4288156"/>
            <a:ext cx="304882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pt-PT" sz="2500" b="1" dirty="0" smtClean="0">
                <a:solidFill>
                  <a:schemeClr val="accent6">
                    <a:lumMod val="75000"/>
                  </a:schemeClr>
                </a:solidFill>
              </a:rPr>
              <a:t>Moçambique</a:t>
            </a:r>
            <a:endParaRPr lang="pt-PT" sz="25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251361" y="3246022"/>
            <a:ext cx="201168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pt-PT" sz="2500" b="1" dirty="0" smtClean="0">
                <a:solidFill>
                  <a:schemeClr val="accent6">
                    <a:lumMod val="75000"/>
                  </a:schemeClr>
                </a:solidFill>
              </a:rPr>
              <a:t>Guerra</a:t>
            </a:r>
            <a:endParaRPr lang="pt-PT" sz="25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053956" y="2241699"/>
            <a:ext cx="275507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pt-PT" sz="2500" b="1" dirty="0" smtClean="0">
                <a:solidFill>
                  <a:schemeClr val="accent6">
                    <a:lumMod val="75000"/>
                  </a:schemeClr>
                </a:solidFill>
              </a:rPr>
              <a:t>independência</a:t>
            </a:r>
            <a:endParaRPr lang="pt-PT" sz="25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148588" y="5882068"/>
            <a:ext cx="1894823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pt-PT" sz="2500" b="1" dirty="0" smtClean="0">
                <a:solidFill>
                  <a:schemeClr val="accent6">
                    <a:lumMod val="75000"/>
                  </a:schemeClr>
                </a:solidFill>
              </a:rPr>
              <a:t>dinheiro</a:t>
            </a:r>
            <a:endParaRPr lang="pt-PT" sz="25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148588" y="5508296"/>
            <a:ext cx="1767411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pt-PT" sz="2500" b="1" dirty="0" smtClean="0">
                <a:solidFill>
                  <a:schemeClr val="accent6">
                    <a:lumMod val="75000"/>
                  </a:schemeClr>
                </a:solidFill>
              </a:rPr>
              <a:t>mortos</a:t>
            </a:r>
            <a:endParaRPr lang="pt-PT" sz="25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9" name="Picture 2" descr="C:\Users\prodrigues\Desktop\New folder\btMetas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492" y="374144"/>
            <a:ext cx="636092" cy="63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448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1080000" y="360000"/>
            <a:ext cx="6921093" cy="6159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000" dirty="0" smtClean="0"/>
              <a:t>Vamos lá pensar…</a:t>
            </a:r>
          </a:p>
        </p:txBody>
      </p:sp>
      <p:sp>
        <p:nvSpPr>
          <p:cNvPr id="6" name="Rectangle 5"/>
          <p:cNvSpPr/>
          <p:nvPr/>
        </p:nvSpPr>
        <p:spPr>
          <a:xfrm>
            <a:off x="900765" y="2998957"/>
            <a:ext cx="72795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3000" dirty="0"/>
              <a:t>Por que razão a canção </a:t>
            </a:r>
            <a:r>
              <a:rPr lang="pt-PT" sz="3000" i="1" dirty="0"/>
              <a:t>Menina dos Olhos Tristes</a:t>
            </a:r>
            <a:r>
              <a:rPr lang="pt-PT" sz="3000" dirty="0"/>
              <a:t> foi proibida pela censura?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4220" y="1346663"/>
            <a:ext cx="3629025" cy="50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prodrigues\Desktop\New folder\btMetas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492" y="374144"/>
            <a:ext cx="636092" cy="63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51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7868" y="58368"/>
            <a:ext cx="8939715" cy="1322961"/>
          </a:xfrm>
        </p:spPr>
        <p:txBody>
          <a:bodyPr anchor="ctr">
            <a:normAutofit/>
          </a:bodyPr>
          <a:lstStyle/>
          <a:p>
            <a:r>
              <a:rPr lang="pt-PT" sz="3000" b="1" dirty="0"/>
              <a:t>Como conseguiu Salazar manter-se 36 anos na chefia do governo? </a:t>
            </a:r>
          </a:p>
        </p:txBody>
      </p:sp>
      <p:pic>
        <p:nvPicPr>
          <p:cNvPr id="25" name="Picture 5" descr="C:\Users\prodrigues\Desktop\New folder\iconMetas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7" t="4588" r="27770" b="73173"/>
          <a:stretch/>
        </p:blipFill>
        <p:spPr bwMode="auto">
          <a:xfrm>
            <a:off x="189188" y="298799"/>
            <a:ext cx="630620" cy="531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189187" y="342612"/>
            <a:ext cx="630620" cy="4929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000" b="1" i="1" dirty="0" smtClean="0">
                <a:solidFill>
                  <a:schemeClr val="bg1"/>
                </a:solidFill>
              </a:rPr>
              <a:t>2</a:t>
            </a:r>
            <a:endParaRPr lang="pt-PT" sz="3000" b="1" i="1" dirty="0">
              <a:solidFill>
                <a:schemeClr val="bg1"/>
              </a:solidFill>
            </a:endParaRPr>
          </a:p>
        </p:txBody>
      </p:sp>
      <p:sp>
        <p:nvSpPr>
          <p:cNvPr id="12" name="AutoShape 11" descr="António de Oliveira Salazar, Presidente do Conselho de Ministros. Óscar Fragoso Carmono, Presidente da República. Fotógrafo: Estúdio Horácio Novais. Fotografia sem data. Produzida durante a actividade do Estúdio Horácio Novais, 1930-1980.  [CFT164 102517.ic]: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8" name="AutoShape 13" descr="António de Oliveira Salazar, Presidente do Conselho de Ministros. Óscar Fragoso Carmono, Presidente da República. Fotógrafo: Estúdio Horácio Novais. Fotografia sem data. Produzida durante a actividade do Estúdio Horácio Novais, 1930-1980.  [CFT164 102517.ic]: 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9" name="AutoShape 17" descr="Antonio Salazar-1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1" name="AutoShape 20" descr="Resultado de imagem para plus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pic>
        <p:nvPicPr>
          <p:cNvPr id="41" name="Picture 3" descr="C:\Users\prodrigues\Desktop\New folder\_ESQUEMA\img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102" y="1710996"/>
            <a:ext cx="3900918" cy="384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409977" y="1941257"/>
            <a:ext cx="171072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000" b="1" dirty="0" smtClean="0"/>
              <a:t>CENSURA</a:t>
            </a:r>
            <a:endParaRPr lang="pt-PT" sz="3000" b="1" dirty="0"/>
          </a:p>
        </p:txBody>
      </p:sp>
      <p:pic>
        <p:nvPicPr>
          <p:cNvPr id="9218" name="Picture 2" descr="C:\Users\prodrigues\Desktop\New folder\pont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03" y="2146818"/>
            <a:ext cx="16192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17360" y="2280930"/>
            <a:ext cx="639014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PT" sz="2000" dirty="0"/>
          </a:p>
          <a:p>
            <a:r>
              <a:rPr lang="pt-PT" sz="2000" dirty="0"/>
              <a:t>A censura à imprensa, instituída em 1926, estendeu-se a outras áreas como o teatro, o cinema, a rádio e a televisão. Nenhuma palavra ou imagem podia ser publicada ou difundida sem prévia autorização dos censores. </a:t>
            </a:r>
            <a:endParaRPr lang="pt-PT" sz="2000" dirty="0" smtClean="0"/>
          </a:p>
          <a:p>
            <a:endParaRPr lang="pt-PT" sz="2000" dirty="0"/>
          </a:p>
          <a:p>
            <a:r>
              <a:rPr lang="pt-PT" sz="2000" dirty="0"/>
              <a:t>A.H. de Oliveira Marques, </a:t>
            </a:r>
            <a:r>
              <a:rPr lang="pt-PT" sz="2000" i="1" dirty="0"/>
              <a:t>História de Portugal</a:t>
            </a:r>
            <a:r>
              <a:rPr lang="pt-PT" sz="2000" dirty="0"/>
              <a:t>, III (adaptado).</a:t>
            </a:r>
          </a:p>
        </p:txBody>
      </p:sp>
      <p:sp>
        <p:nvSpPr>
          <p:cNvPr id="13" name="TextBox 12">
            <a:hlinkClick r:id="" action="ppaction://hlinkshowjump?jump=lastslideviewed"/>
          </p:cNvPr>
          <p:cNvSpPr txBox="1"/>
          <p:nvPr/>
        </p:nvSpPr>
        <p:spPr>
          <a:xfrm>
            <a:off x="313667" y="6078154"/>
            <a:ext cx="726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/>
              <a:t>voltar</a:t>
            </a:r>
            <a:endParaRPr lang="pt-PT" dirty="0"/>
          </a:p>
        </p:txBody>
      </p:sp>
      <p:pic>
        <p:nvPicPr>
          <p:cNvPr id="9220" name="Picture 4" descr="\\ptalffdm01\DMM_Design_Multimedia\01-PROJECTOS_EM_CURSO\RECURSOS_PORTUGAL\HIST06\PPT_Capitulo_HGP6_5.2\_LAYOUT\btVoltar.png">
            <a:hlinkClick r:id="" action="ppaction://hlinkshowjump?jump=lastslideviewed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" y="5607568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631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7868" y="58368"/>
            <a:ext cx="8939715" cy="1322961"/>
          </a:xfrm>
        </p:spPr>
        <p:txBody>
          <a:bodyPr anchor="ctr">
            <a:normAutofit/>
          </a:bodyPr>
          <a:lstStyle/>
          <a:p>
            <a:r>
              <a:rPr lang="pt-PT" sz="3000" b="1" dirty="0"/>
              <a:t>Como conseguiu Salazar manter-se 36 anos na chefia do governo? </a:t>
            </a:r>
          </a:p>
        </p:txBody>
      </p:sp>
      <p:pic>
        <p:nvPicPr>
          <p:cNvPr id="25" name="Picture 5" descr="C:\Users\prodrigues\Desktop\New folder\iconMetas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7" t="4588" r="27770" b="73173"/>
          <a:stretch/>
        </p:blipFill>
        <p:spPr bwMode="auto">
          <a:xfrm>
            <a:off x="189188" y="298799"/>
            <a:ext cx="630620" cy="531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189187" y="342612"/>
            <a:ext cx="630620" cy="4929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000" b="1" i="1" dirty="0" smtClean="0">
                <a:solidFill>
                  <a:schemeClr val="bg1"/>
                </a:solidFill>
              </a:rPr>
              <a:t>2</a:t>
            </a:r>
            <a:endParaRPr lang="pt-PT" sz="3000" b="1" i="1" dirty="0">
              <a:solidFill>
                <a:schemeClr val="bg1"/>
              </a:solidFill>
            </a:endParaRPr>
          </a:p>
        </p:txBody>
      </p:sp>
      <p:sp>
        <p:nvSpPr>
          <p:cNvPr id="12" name="AutoShape 11" descr="António de Oliveira Salazar, Presidente do Conselho de Ministros. Óscar Fragoso Carmono, Presidente da República. Fotógrafo: Estúdio Horácio Novais. Fotografia sem data. Produzida durante a actividade do Estúdio Horácio Novais, 1930-1980.  [CFT164 102517.ic]: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8" name="AutoShape 13" descr="António de Oliveira Salazar, Presidente do Conselho de Ministros. Óscar Fragoso Carmono, Presidente da República. Fotógrafo: Estúdio Horácio Novais. Fotografia sem data. Produzida durante a actividade do Estúdio Horácio Novais, 1930-1980.  [CFT164 102517.ic]: 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9" name="AutoShape 17" descr="Antonio Salazar-1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1" name="AutoShape 20" descr="Resultado de imagem para plus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42" name="TextBox 41"/>
          <p:cNvSpPr txBox="1"/>
          <p:nvPr/>
        </p:nvSpPr>
        <p:spPr>
          <a:xfrm>
            <a:off x="409977" y="1941257"/>
            <a:ext cx="299793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000" b="1" dirty="0" smtClean="0"/>
              <a:t>POLÍCIA POLÍTICA</a:t>
            </a:r>
            <a:endParaRPr lang="pt-PT" sz="3000" b="1" dirty="0"/>
          </a:p>
        </p:txBody>
      </p:sp>
      <p:pic>
        <p:nvPicPr>
          <p:cNvPr id="9218" name="Picture 2" descr="C:\Users\prodrigues\Desktop\New folder\pont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03" y="2146818"/>
            <a:ext cx="16192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17360" y="2280930"/>
            <a:ext cx="639014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PT" sz="2000" dirty="0"/>
          </a:p>
          <a:p>
            <a:r>
              <a:rPr lang="pt-PT" sz="2000" dirty="0" smtClean="0"/>
              <a:t>O </a:t>
            </a:r>
            <a:r>
              <a:rPr lang="pt-PT" sz="2000" dirty="0"/>
              <a:t>preso sofreu um total de 21 dias e noites sem poder dormir. A primeira «sessão» teve a duração de 6 dias e 6 noites. Sofreu então o primeiro espancamento. Em seguida, obrigaram-no a permanecer de pé durante 3 dias e noites consecutivas. </a:t>
            </a:r>
            <a:r>
              <a:rPr lang="pt-PT" sz="2000" dirty="0" smtClean="0"/>
              <a:t/>
            </a:r>
            <a:br>
              <a:rPr lang="pt-PT" sz="2000" dirty="0" smtClean="0"/>
            </a:br>
            <a:endParaRPr lang="pt-PT" sz="2000" dirty="0"/>
          </a:p>
          <a:p>
            <a:r>
              <a:rPr lang="pt-PT" sz="2000" dirty="0"/>
              <a:t>Irene Pimentel, </a:t>
            </a:r>
            <a:r>
              <a:rPr lang="pt-PT" sz="2000" i="1" dirty="0"/>
              <a:t>História da PIDE </a:t>
            </a:r>
            <a:r>
              <a:rPr lang="pt-PT" sz="2000" dirty="0"/>
              <a:t>(adaptado). </a:t>
            </a:r>
          </a:p>
        </p:txBody>
      </p:sp>
      <p:sp>
        <p:nvSpPr>
          <p:cNvPr id="3" name="AutoShape 2" descr="Resultado de imagem para pide portuguesa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4" name="AutoShape 4" descr="https://2.bp.blogspot.com/-GaKc5GSCsHY/VgLL-jD2vmI/AAAAAAABjos/i5lBRsNnJJI/s640/15.pide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pic>
        <p:nvPicPr>
          <p:cNvPr id="13317" name="Picture 5" descr="C:\Users\prodrigues\Desktop\15.pid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574" y="1941257"/>
            <a:ext cx="4974968" cy="390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hlinkClick r:id="" action="ppaction://hlinkshowjump?jump=lastslideviewed"/>
          </p:cNvPr>
          <p:cNvSpPr txBox="1"/>
          <p:nvPr/>
        </p:nvSpPr>
        <p:spPr>
          <a:xfrm>
            <a:off x="313667" y="6078154"/>
            <a:ext cx="726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/>
              <a:t>voltar</a:t>
            </a:r>
            <a:endParaRPr lang="pt-PT" dirty="0"/>
          </a:p>
        </p:txBody>
      </p:sp>
      <p:pic>
        <p:nvPicPr>
          <p:cNvPr id="21" name="Picture 4" descr="\\ptalffdm01\DMM_Design_Multimedia\01-PROJECTOS_EM_CURSO\RECURSOS_PORTUGAL\HIST06\PPT_Capitulo_HGP6_5.2\_LAYOUT\btVoltar.png">
            <a:hlinkClick r:id="" action="ppaction://hlinkshowjump?jump=lastslideviewed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" y="5607568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350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7868" y="58368"/>
            <a:ext cx="8939715" cy="1322961"/>
          </a:xfrm>
        </p:spPr>
        <p:txBody>
          <a:bodyPr anchor="ctr">
            <a:normAutofit/>
          </a:bodyPr>
          <a:lstStyle/>
          <a:p>
            <a:r>
              <a:rPr lang="pt-PT" sz="3000" b="1" dirty="0"/>
              <a:t>Como conseguiu Salazar manter-se 36 anos na chefia do governo? </a:t>
            </a:r>
          </a:p>
        </p:txBody>
      </p:sp>
      <p:pic>
        <p:nvPicPr>
          <p:cNvPr id="25" name="Picture 5" descr="C:\Users\prodrigues\Desktop\New folder\iconMetas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7" t="4588" r="27770" b="73173"/>
          <a:stretch/>
        </p:blipFill>
        <p:spPr bwMode="auto">
          <a:xfrm>
            <a:off x="189188" y="298799"/>
            <a:ext cx="630620" cy="531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189187" y="342612"/>
            <a:ext cx="630620" cy="4929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000" b="1" i="1" dirty="0" smtClean="0">
                <a:solidFill>
                  <a:schemeClr val="bg1"/>
                </a:solidFill>
              </a:rPr>
              <a:t>2</a:t>
            </a:r>
            <a:endParaRPr lang="pt-PT" sz="3000" b="1" i="1" dirty="0">
              <a:solidFill>
                <a:schemeClr val="bg1"/>
              </a:solidFill>
            </a:endParaRPr>
          </a:p>
        </p:txBody>
      </p:sp>
      <p:sp>
        <p:nvSpPr>
          <p:cNvPr id="12" name="AutoShape 11" descr="António de Oliveira Salazar, Presidente do Conselho de Ministros. Óscar Fragoso Carmono, Presidente da República. Fotógrafo: Estúdio Horácio Novais. Fotografia sem data. Produzida durante a actividade do Estúdio Horácio Novais, 1930-1980.  [CFT164 102517.ic]: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8" name="AutoShape 13" descr="António de Oliveira Salazar, Presidente do Conselho de Ministros. Óscar Fragoso Carmono, Presidente da República. Fotógrafo: Estúdio Horácio Novais. Fotografia sem data. Produzida durante a actividade do Estúdio Horácio Novais, 1930-1980.  [CFT164 102517.ic]: 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9" name="AutoShape 17" descr="Antonio Salazar-1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1" name="AutoShape 20" descr="Resultado de imagem para plus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42" name="TextBox 41"/>
          <p:cNvSpPr txBox="1"/>
          <p:nvPr/>
        </p:nvSpPr>
        <p:spPr>
          <a:xfrm>
            <a:off x="409977" y="1941257"/>
            <a:ext cx="42782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000" b="1" dirty="0" smtClean="0"/>
              <a:t>MOCIDADE PORTUGUESA</a:t>
            </a:r>
            <a:endParaRPr lang="pt-PT" sz="3000" b="1" dirty="0"/>
          </a:p>
        </p:txBody>
      </p:sp>
      <p:pic>
        <p:nvPicPr>
          <p:cNvPr id="9218" name="Picture 2" descr="C:\Users\prodrigues\Desktop\New folder\pont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03" y="2146818"/>
            <a:ext cx="16192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17360" y="2280930"/>
            <a:ext cx="639014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PT" sz="2000" dirty="0"/>
          </a:p>
          <a:p>
            <a:r>
              <a:rPr lang="pt-PT" sz="2000" dirty="0" smtClean="0"/>
              <a:t>A </a:t>
            </a:r>
            <a:r>
              <a:rPr lang="pt-PT" sz="2000" dirty="0"/>
              <a:t>Mocidade Portuguesa abrange toda a juventude, escolar ou não, dos 7 aos 18 anos, e tem por fim desenvolver a devoção à Pátria, o gosto pela ordem e pela disciplina, e o culto do dever militar. </a:t>
            </a:r>
            <a:endParaRPr lang="pt-PT" sz="2000" dirty="0" smtClean="0"/>
          </a:p>
          <a:p>
            <a:endParaRPr lang="pt-PT" sz="2000" dirty="0"/>
          </a:p>
          <a:p>
            <a:r>
              <a:rPr lang="pt-PT" sz="2000" i="1" dirty="0"/>
              <a:t>Regulamento da Mocidade Portuguesa </a:t>
            </a:r>
            <a:r>
              <a:rPr lang="pt-PT" sz="2000" dirty="0"/>
              <a:t>(adaptado). </a:t>
            </a:r>
          </a:p>
        </p:txBody>
      </p:sp>
      <p:pic>
        <p:nvPicPr>
          <p:cNvPr id="12289" name="Picture 1" descr="C:\Users\prodrigues\Desktop\Mocidade-Portuguesa.25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7" b="3125"/>
          <a:stretch/>
        </p:blipFill>
        <p:spPr bwMode="auto">
          <a:xfrm>
            <a:off x="7871254" y="1763181"/>
            <a:ext cx="3836388" cy="454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hlinkClick r:id="" action="ppaction://hlinkshowjump?jump=lastslideviewed"/>
          </p:cNvPr>
          <p:cNvSpPr txBox="1"/>
          <p:nvPr/>
        </p:nvSpPr>
        <p:spPr>
          <a:xfrm>
            <a:off x="313667" y="6078154"/>
            <a:ext cx="726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/>
              <a:t>voltar</a:t>
            </a:r>
            <a:endParaRPr lang="pt-PT" dirty="0"/>
          </a:p>
        </p:txBody>
      </p:sp>
      <p:pic>
        <p:nvPicPr>
          <p:cNvPr id="20" name="Picture 4" descr="\\ptalffdm01\DMM_Design_Multimedia\01-PROJECTOS_EM_CURSO\RECURSOS_PORTUGAL\HIST06\PPT_Capitulo_HGP6_5.2\_LAYOUT\btVoltar.png">
            <a:hlinkClick r:id="" action="ppaction://hlinkshowjump?jump=lastslideviewed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" y="5607568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350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7868" y="58368"/>
            <a:ext cx="8939715" cy="1322961"/>
          </a:xfrm>
        </p:spPr>
        <p:txBody>
          <a:bodyPr anchor="ctr">
            <a:normAutofit/>
          </a:bodyPr>
          <a:lstStyle/>
          <a:p>
            <a:r>
              <a:rPr lang="pt-PT" sz="3000" b="1" dirty="0"/>
              <a:t>Como conseguiu Salazar manter-se 36 anos na chefia do governo? </a:t>
            </a:r>
          </a:p>
        </p:txBody>
      </p:sp>
      <p:pic>
        <p:nvPicPr>
          <p:cNvPr id="25" name="Picture 5" descr="C:\Users\prodrigues\Desktop\New folder\iconMetas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7" t="4588" r="27770" b="73173"/>
          <a:stretch/>
        </p:blipFill>
        <p:spPr bwMode="auto">
          <a:xfrm>
            <a:off x="189188" y="298799"/>
            <a:ext cx="630620" cy="531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189187" y="342612"/>
            <a:ext cx="630620" cy="4929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000" b="1" i="1" dirty="0" smtClean="0">
                <a:solidFill>
                  <a:schemeClr val="bg1"/>
                </a:solidFill>
              </a:rPr>
              <a:t>2</a:t>
            </a:r>
            <a:endParaRPr lang="pt-PT" sz="3000" b="1" i="1" dirty="0">
              <a:solidFill>
                <a:schemeClr val="bg1"/>
              </a:solidFill>
            </a:endParaRPr>
          </a:p>
        </p:txBody>
      </p:sp>
      <p:sp>
        <p:nvSpPr>
          <p:cNvPr id="12" name="AutoShape 11" descr="António de Oliveira Salazar, Presidente do Conselho de Ministros. Óscar Fragoso Carmono, Presidente da República. Fotógrafo: Estúdio Horácio Novais. Fotografia sem data. Produzida durante a actividade do Estúdio Horácio Novais, 1930-1980.  [CFT164 102517.ic]: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8" name="AutoShape 13" descr="António de Oliveira Salazar, Presidente do Conselho de Ministros. Óscar Fragoso Carmono, Presidente da República. Fotógrafo: Estúdio Horácio Novais. Fotografia sem data. Produzida durante a actividade do Estúdio Horácio Novais, 1930-1980.  [CFT164 102517.ic]: 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9" name="AutoShape 17" descr="Antonio Salazar-1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1" name="AutoShape 20" descr="Resultado de imagem para plus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42" name="TextBox 41"/>
          <p:cNvSpPr txBox="1"/>
          <p:nvPr/>
        </p:nvSpPr>
        <p:spPr>
          <a:xfrm>
            <a:off x="409977" y="1941257"/>
            <a:ext cx="401071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000" b="1" dirty="0" smtClean="0"/>
              <a:t>PROPAGANDA POLÍTICA</a:t>
            </a:r>
            <a:endParaRPr lang="pt-PT" sz="3000" b="1" dirty="0"/>
          </a:p>
        </p:txBody>
      </p:sp>
      <p:pic>
        <p:nvPicPr>
          <p:cNvPr id="9218" name="Picture 2" descr="C:\Users\prodrigues\Desktop\New folder\pont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03" y="2146818"/>
            <a:ext cx="16192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17360" y="2280930"/>
            <a:ext cx="63901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PT" sz="2000" dirty="0"/>
          </a:p>
          <a:p>
            <a:r>
              <a:rPr lang="pt-PT" sz="2000" dirty="0"/>
              <a:t>O Estado Novo teve a consciência de que a propaganda política era de grande importância para um apoio cada vez maior da população. </a:t>
            </a:r>
            <a:endParaRPr lang="pt-PT" sz="2000" dirty="0" smtClean="0"/>
          </a:p>
          <a:p>
            <a:endParaRPr lang="pt-PT" sz="2000" dirty="0"/>
          </a:p>
          <a:p>
            <a:r>
              <a:rPr lang="pt-PT" sz="2000" dirty="0"/>
              <a:t>António Reis, </a:t>
            </a:r>
            <a:r>
              <a:rPr lang="pt-PT" sz="2000" i="1" dirty="0"/>
              <a:t>Portugal Contemporâneo </a:t>
            </a:r>
            <a:r>
              <a:rPr lang="pt-PT" sz="2000" dirty="0"/>
              <a:t>(adaptado).</a:t>
            </a:r>
          </a:p>
        </p:txBody>
      </p:sp>
      <p:pic>
        <p:nvPicPr>
          <p:cNvPr id="11265" name="Picture 1" descr="C:\Users\prodrigues\Desktop\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1341" y="1556951"/>
            <a:ext cx="3154516" cy="489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hlinkClick r:id="" action="ppaction://hlinkshowjump?jump=lastslideviewed"/>
          </p:cNvPr>
          <p:cNvSpPr txBox="1"/>
          <p:nvPr/>
        </p:nvSpPr>
        <p:spPr>
          <a:xfrm>
            <a:off x="313667" y="6078154"/>
            <a:ext cx="726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/>
              <a:t>voltar</a:t>
            </a:r>
            <a:endParaRPr lang="pt-PT" dirty="0"/>
          </a:p>
        </p:txBody>
      </p:sp>
      <p:pic>
        <p:nvPicPr>
          <p:cNvPr id="17" name="Picture 4" descr="\\ptalffdm01\DMM_Design_Multimedia\01-PROJECTOS_EM_CURSO\RECURSOS_PORTUGAL\HIST06\PPT_Capitulo_HGP6_5.2\_LAYOUT\btVoltar.png">
            <a:hlinkClick r:id="" action="ppaction://hlinkshowjump?jump=lastslideviewed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" y="5607568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350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7868" y="58368"/>
            <a:ext cx="8939715" cy="1322961"/>
          </a:xfrm>
        </p:spPr>
        <p:txBody>
          <a:bodyPr anchor="ctr">
            <a:normAutofit/>
          </a:bodyPr>
          <a:lstStyle/>
          <a:p>
            <a:r>
              <a:rPr lang="pt-PT" sz="3000" b="1" dirty="0"/>
              <a:t>Como conseguiu Salazar manter-se 36 anos na chefia do governo? </a:t>
            </a:r>
          </a:p>
        </p:txBody>
      </p:sp>
      <p:pic>
        <p:nvPicPr>
          <p:cNvPr id="25" name="Picture 5" descr="C:\Users\prodrigues\Desktop\New folder\iconMetas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7" t="4588" r="27770" b="73173"/>
          <a:stretch/>
        </p:blipFill>
        <p:spPr bwMode="auto">
          <a:xfrm>
            <a:off x="189188" y="298799"/>
            <a:ext cx="630620" cy="531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189187" y="342612"/>
            <a:ext cx="630620" cy="4929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000" b="1" i="1" dirty="0" smtClean="0">
                <a:solidFill>
                  <a:schemeClr val="bg1"/>
                </a:solidFill>
              </a:rPr>
              <a:t>2</a:t>
            </a:r>
            <a:endParaRPr lang="pt-PT" sz="3000" b="1" i="1" dirty="0">
              <a:solidFill>
                <a:schemeClr val="bg1"/>
              </a:solidFill>
            </a:endParaRPr>
          </a:p>
        </p:txBody>
      </p:sp>
      <p:sp>
        <p:nvSpPr>
          <p:cNvPr id="12" name="AutoShape 11" descr="António de Oliveira Salazar, Presidente do Conselho de Ministros. Óscar Fragoso Carmono, Presidente da República. Fotógrafo: Estúdio Horácio Novais. Fotografia sem data. Produzida durante a actividade do Estúdio Horácio Novais, 1930-1980.  [CFT164 102517.ic]: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8" name="AutoShape 13" descr="António de Oliveira Salazar, Presidente do Conselho de Ministros. Óscar Fragoso Carmono, Presidente da República. Fotógrafo: Estúdio Horácio Novais. Fotografia sem data. Produzida durante a actividade do Estúdio Horácio Novais, 1930-1980.  [CFT164 102517.ic]: 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9" name="AutoShape 17" descr="Antonio Salazar-1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1" name="AutoShape 20" descr="Resultado de imagem para plus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42" name="TextBox 41"/>
          <p:cNvSpPr txBox="1"/>
          <p:nvPr/>
        </p:nvSpPr>
        <p:spPr>
          <a:xfrm>
            <a:off x="409977" y="1941257"/>
            <a:ext cx="306032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000" b="1" dirty="0" smtClean="0"/>
              <a:t>UNIÃO NACIONAL</a:t>
            </a:r>
            <a:endParaRPr lang="pt-PT" sz="3000" b="1" dirty="0"/>
          </a:p>
        </p:txBody>
      </p:sp>
      <p:pic>
        <p:nvPicPr>
          <p:cNvPr id="9218" name="Picture 2" descr="C:\Users\prodrigues\Desktop\New folder\pont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03" y="2146818"/>
            <a:ext cx="16192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17360" y="2280930"/>
            <a:ext cx="528139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PT" sz="2000" dirty="0"/>
          </a:p>
          <a:p>
            <a:r>
              <a:rPr lang="pt-PT" sz="2000" dirty="0"/>
              <a:t>A União Nacional foi pensada por Salazar como uma espécie de </a:t>
            </a:r>
            <a:r>
              <a:rPr lang="pt-PT" sz="2000" dirty="0" err="1"/>
              <a:t>antipartido</a:t>
            </a:r>
            <a:r>
              <a:rPr lang="pt-PT" sz="2000" dirty="0"/>
              <a:t> que unia todos os Portugueses. A União </a:t>
            </a:r>
            <a:r>
              <a:rPr lang="pt-PT" sz="2000"/>
              <a:t>Nacional </a:t>
            </a:r>
            <a:r>
              <a:rPr lang="pt-PT" sz="2000" smtClean="0"/>
              <a:t>tornou-se</a:t>
            </a:r>
            <a:r>
              <a:rPr lang="pt-PT" sz="2000" dirty="0"/>
              <a:t>, para todos os efeitos, em partido do Governo desde o seu começo. </a:t>
            </a:r>
            <a:endParaRPr lang="pt-PT" sz="2000" dirty="0" smtClean="0"/>
          </a:p>
          <a:p>
            <a:endParaRPr lang="pt-PT" sz="2000" dirty="0"/>
          </a:p>
          <a:p>
            <a:r>
              <a:rPr lang="pt-PT" sz="2000" dirty="0"/>
              <a:t>A.H. de Oliveira Marques, </a:t>
            </a:r>
            <a:r>
              <a:rPr lang="pt-PT" sz="2000" i="1" dirty="0"/>
              <a:t>História de Portugal</a:t>
            </a:r>
            <a:r>
              <a:rPr lang="pt-PT" sz="2000" dirty="0"/>
              <a:t>, III (adaptado). </a:t>
            </a:r>
          </a:p>
        </p:txBody>
      </p:sp>
      <p:pic>
        <p:nvPicPr>
          <p:cNvPr id="10241" name="Picture 1" descr="C:\Users\prodrigues\Desktop\ct-123-g-pl_0001_1_t24-C-R01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786" y="1941256"/>
            <a:ext cx="5945176" cy="4454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hlinkClick r:id="" action="ppaction://hlinkshowjump?jump=lastslideviewed"/>
          </p:cNvPr>
          <p:cNvSpPr txBox="1"/>
          <p:nvPr/>
        </p:nvSpPr>
        <p:spPr>
          <a:xfrm>
            <a:off x="313667" y="6078154"/>
            <a:ext cx="726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/>
              <a:t>voltar</a:t>
            </a:r>
            <a:endParaRPr lang="pt-PT" dirty="0"/>
          </a:p>
        </p:txBody>
      </p:sp>
      <p:pic>
        <p:nvPicPr>
          <p:cNvPr id="20" name="Picture 4" descr="\\ptalffdm01\DMM_Design_Multimedia\01-PROJECTOS_EM_CURSO\RECURSOS_PORTUGAL\HIST06\PPT_Capitulo_HGP6_5.2\_LAYOUT\btVoltar.png">
            <a:hlinkClick r:id="" action="ppaction://hlinkshowjump?jump=lastslideviewed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" y="5607568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350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5" descr="C:\Users\prodrigues\Desktop\New folder\iconMetas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7" t="4588" r="27770" b="73173"/>
          <a:stretch/>
        </p:blipFill>
        <p:spPr bwMode="auto">
          <a:xfrm>
            <a:off x="189188" y="298799"/>
            <a:ext cx="630620" cy="531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189187" y="342612"/>
            <a:ext cx="630620" cy="4929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000" b="1" i="1" dirty="0" smtClean="0">
                <a:solidFill>
                  <a:schemeClr val="bg1"/>
                </a:solidFill>
              </a:rPr>
              <a:t>2</a:t>
            </a:r>
            <a:endParaRPr lang="pt-PT" sz="3000" b="1" i="1" dirty="0">
              <a:solidFill>
                <a:schemeClr val="bg1"/>
              </a:solidFill>
            </a:endParaRPr>
          </a:p>
        </p:txBody>
      </p:sp>
      <p:pic>
        <p:nvPicPr>
          <p:cNvPr id="14" name="Picture 2" descr="C:\Users\prodrigues\Desktop\New folder\btMetas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492" y="374144"/>
            <a:ext cx="636092" cy="63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11" descr="António de Oliveira Salazar, Presidente do Conselho de Ministros. Óscar Fragoso Carmono, Presidente da República. Fotógrafo: Estúdio Horácio Novais. Fotografia sem data. Produzida durante a actividade do Estúdio Horácio Novais, 1930-1980.  [CFT164 102517.ic]: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8" name="AutoShape 13" descr="António de Oliveira Salazar, Presidente do Conselho de Ministros. Óscar Fragoso Carmono, Presidente da República. Fotógrafo: Estúdio Horácio Novais. Fotografia sem data. Produzida durante a actividade do Estúdio Horácio Novais, 1930-1980.  [CFT164 102517.ic]: 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9" name="AutoShape 17" descr="Antonio Salazar-1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1" name="AutoShape 20" descr="Resultado de imagem para plus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42" name="Título 1"/>
          <p:cNvSpPr>
            <a:spLocks noGrp="1"/>
          </p:cNvSpPr>
          <p:nvPr>
            <p:ph type="ctrTitle"/>
          </p:nvPr>
        </p:nvSpPr>
        <p:spPr>
          <a:xfrm>
            <a:off x="1080000" y="360001"/>
            <a:ext cx="8939715" cy="650236"/>
          </a:xfrm>
        </p:spPr>
        <p:txBody>
          <a:bodyPr anchor="t">
            <a:normAutofit/>
          </a:bodyPr>
          <a:lstStyle/>
          <a:p>
            <a:pPr algn="l"/>
            <a:r>
              <a:rPr lang="pt-PT" sz="3000" dirty="0" smtClean="0"/>
              <a:t>O Estado Novo</a:t>
            </a:r>
            <a:endParaRPr lang="pt-PT" sz="3000" dirty="0"/>
          </a:p>
        </p:txBody>
      </p:sp>
      <p:pic>
        <p:nvPicPr>
          <p:cNvPr id="15362" name="Picture 2" descr="\\ptalffdm01\DMM_Design_Multimedia\01-PROJECTOS_EM_CURSO\RECURSOS_PORTUGAL\HIST06\PPT_Capitulo_HGP6_5.2\IMAGENS\006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306" y="1297460"/>
            <a:ext cx="8785653" cy="5310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542758" y="1967235"/>
            <a:ext cx="11176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 smtClean="0"/>
              <a:t>OBRAS </a:t>
            </a:r>
            <a:br>
              <a:rPr lang="pt-PT" b="1" dirty="0" smtClean="0"/>
            </a:br>
            <a:r>
              <a:rPr lang="pt-PT" b="1" dirty="0" smtClean="0"/>
              <a:t>PÚBLICAS</a:t>
            </a:r>
            <a:endParaRPr lang="pt-PT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613423" y="3768013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b="1" dirty="0" smtClean="0"/>
              <a:t>ENSINO</a:t>
            </a:r>
            <a:endParaRPr lang="pt-PT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10995356" y="2601542"/>
            <a:ext cx="929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b="1" dirty="0" smtClean="0"/>
              <a:t>GREVES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75346" y="5238256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b="1" dirty="0" smtClean="0"/>
              <a:t>CENSURA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1003950" y="5192371"/>
            <a:ext cx="12582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1600" b="1" dirty="0" smtClean="0"/>
              <a:t>EMIGRAÇÃO</a:t>
            </a:r>
          </a:p>
        </p:txBody>
      </p:sp>
      <p:pic>
        <p:nvPicPr>
          <p:cNvPr id="15364" name="Picture 4" descr="\\ptalffdm01\DMM_Design_Multimedia\01-PROJECTOS_EM_CURSO\RECURSOS_PORTUGAL\HIST06\PPT_Capitulo_HGP6_5.2\_LAYOUT\btMais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66" y="2067464"/>
            <a:ext cx="428751" cy="42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\\ptalffdm01\DMM_Design_Multimedia\01-PROJECTOS_EM_CURSO\RECURSOS_PORTUGAL\HIST06\PPT_Capitulo_HGP6_5.2\_LAYOUT\btMais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66" y="3720909"/>
            <a:ext cx="428751" cy="42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\\ptalffdm01\DMM_Design_Multimedia\01-PROJECTOS_EM_CURSO\RECURSOS_PORTUGAL\HIST06\PPT_Capitulo_HGP6_5.2\_LAYOUT\btMais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99" y="5208546"/>
            <a:ext cx="428751" cy="42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\\ptalffdm01\DMM_Design_Multimedia\01-PROJECTOS_EM_CURSO\RECURSOS_PORTUGAL\HIST06\PPT_Capitulo_HGP6_5.2\_LAYOUT\btMais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371" y="2576646"/>
            <a:ext cx="428751" cy="42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\\ptalffdm01\DMM_Design_Multimedia\01-PROJECTOS_EM_CURSO\RECURSOS_PORTUGAL\HIST06\PPT_Capitulo_HGP6_5.2\_LAYOUT\btMais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370" y="5154081"/>
            <a:ext cx="428751" cy="42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021_obras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67946" y="1554892"/>
            <a:ext cx="609600" cy="609600"/>
          </a:xfrm>
          <a:prstGeom prst="rect">
            <a:avLst/>
          </a:prstGeom>
        </p:spPr>
      </p:pic>
      <p:sp>
        <p:nvSpPr>
          <p:cNvPr id="27" name="Rectangle 26">
            <a:hlinkClick r:id="" action="ppaction://hlinkshowjump?jump=lastslideviewed"/>
          </p:cNvPr>
          <p:cNvSpPr/>
          <p:nvPr/>
        </p:nvSpPr>
        <p:spPr>
          <a:xfrm>
            <a:off x="25965" y="1280064"/>
            <a:ext cx="12218333" cy="536103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3" name="Picture 2" descr="\\ptalffdm01\DMM_Design_Multimedia\01-PROJECTOS_EM_CURSO\RECURSOS_PORTUGAL\HIST06\PPT_Capitulo_HGP6_5.2\IMAGENS\006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347" b="56347"/>
          <a:stretch/>
        </p:blipFill>
        <p:spPr bwMode="auto">
          <a:xfrm>
            <a:off x="1742306" y="1297460"/>
            <a:ext cx="3835180" cy="231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\\ptalffdm01\DMM_Design_Multimedia\01-PROJECTOS_EM_CURSO\RECURSOS_PORTUGAL\HIST06\PPT_Capitulo_HGP6_5.2\_GIFS\GIF_carro2.gif">
            <a:hlinkClick r:id="" action="ppaction://hlinkshowjump?jump=lastslideviewed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262" y="1297460"/>
            <a:ext cx="9499806" cy="534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021_obras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532489" y="33509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2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1575E-6 -1.85185E-6 L 0.18144 0.257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72" y="128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1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5" descr="C:\Users\prodrigues\Desktop\New folder\iconMetas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7" t="4588" r="27770" b="73173"/>
          <a:stretch/>
        </p:blipFill>
        <p:spPr bwMode="auto">
          <a:xfrm>
            <a:off x="189188" y="298799"/>
            <a:ext cx="630620" cy="531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189187" y="342612"/>
            <a:ext cx="630620" cy="4929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000" b="1" i="1" dirty="0" smtClean="0">
                <a:solidFill>
                  <a:schemeClr val="bg1"/>
                </a:solidFill>
              </a:rPr>
              <a:t>2</a:t>
            </a:r>
            <a:endParaRPr lang="pt-PT" sz="3000" b="1" i="1" dirty="0">
              <a:solidFill>
                <a:schemeClr val="bg1"/>
              </a:solidFill>
            </a:endParaRPr>
          </a:p>
        </p:txBody>
      </p:sp>
      <p:pic>
        <p:nvPicPr>
          <p:cNvPr id="14" name="Picture 2" descr="C:\Users\prodrigues\Desktop\New folder\btMetas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492" y="374144"/>
            <a:ext cx="636092" cy="63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11" descr="António de Oliveira Salazar, Presidente do Conselho de Ministros. Óscar Fragoso Carmono, Presidente da República. Fotógrafo: Estúdio Horácio Novais. Fotografia sem data. Produzida durante a actividade do Estúdio Horácio Novais, 1930-1980.  [CFT164 102517.ic]: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8" name="AutoShape 13" descr="António de Oliveira Salazar, Presidente do Conselho de Ministros. Óscar Fragoso Carmono, Presidente da República. Fotógrafo: Estúdio Horácio Novais. Fotografia sem data. Produzida durante a actividade do Estúdio Horácio Novais, 1930-1980.  [CFT164 102517.ic]: 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9" name="AutoShape 17" descr="Antonio Salazar-1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1" name="AutoShape 20" descr="Resultado de imagem para plus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42" name="Título 1"/>
          <p:cNvSpPr>
            <a:spLocks noGrp="1"/>
          </p:cNvSpPr>
          <p:nvPr>
            <p:ph type="ctrTitle"/>
          </p:nvPr>
        </p:nvSpPr>
        <p:spPr>
          <a:xfrm>
            <a:off x="1080000" y="360001"/>
            <a:ext cx="8939715" cy="650236"/>
          </a:xfrm>
        </p:spPr>
        <p:txBody>
          <a:bodyPr anchor="t">
            <a:normAutofit/>
          </a:bodyPr>
          <a:lstStyle/>
          <a:p>
            <a:pPr algn="l"/>
            <a:r>
              <a:rPr lang="pt-PT" sz="3000" dirty="0" smtClean="0"/>
              <a:t>O Estado Novo</a:t>
            </a:r>
            <a:endParaRPr lang="pt-PT" sz="3000" dirty="0"/>
          </a:p>
        </p:txBody>
      </p:sp>
      <p:pic>
        <p:nvPicPr>
          <p:cNvPr id="15362" name="Picture 2" descr="\\ptalffdm01\DMM_Design_Multimedia\01-PROJECTOS_EM_CURSO\RECURSOS_PORTUGAL\HIST06\PPT_Capitulo_HGP6_5.2\IMAGENS\00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306" y="1297460"/>
            <a:ext cx="8785653" cy="5310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542758" y="1967235"/>
            <a:ext cx="11176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 smtClean="0"/>
              <a:t>OBRAS </a:t>
            </a:r>
            <a:br>
              <a:rPr lang="pt-PT" b="1" dirty="0" smtClean="0"/>
            </a:br>
            <a:r>
              <a:rPr lang="pt-PT" b="1" dirty="0" smtClean="0"/>
              <a:t>PÚBLICAS</a:t>
            </a:r>
            <a:endParaRPr lang="pt-PT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613423" y="3768013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b="1" dirty="0" smtClean="0"/>
              <a:t>ENSINO</a:t>
            </a:r>
            <a:endParaRPr lang="pt-PT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10995356" y="2601542"/>
            <a:ext cx="929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b="1" dirty="0" smtClean="0"/>
              <a:t>GREVES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75346" y="5238256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b="1" dirty="0" smtClean="0"/>
              <a:t>CENSURA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1003950" y="5192371"/>
            <a:ext cx="12582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1600" b="1" dirty="0" smtClean="0"/>
              <a:t>EMIGRAÇÃO</a:t>
            </a:r>
          </a:p>
        </p:txBody>
      </p:sp>
      <p:pic>
        <p:nvPicPr>
          <p:cNvPr id="15364" name="Picture 4" descr="\\ptalffdm01\DMM_Design_Multimedia\01-PROJECTOS_EM_CURSO\RECURSOS_PORTUGAL\HIST06\PPT_Capitulo_HGP6_5.2\_LAYOUT\btMais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66" y="2067464"/>
            <a:ext cx="428751" cy="42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\\ptalffdm01\DMM_Design_Multimedia\01-PROJECTOS_EM_CURSO\RECURSOS_PORTUGAL\HIST06\PPT_Capitulo_HGP6_5.2\_LAYOUT\btMais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66" y="3720909"/>
            <a:ext cx="428751" cy="42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\\ptalffdm01\DMM_Design_Multimedia\01-PROJECTOS_EM_CURSO\RECURSOS_PORTUGAL\HIST06\PPT_Capitulo_HGP6_5.2\_LAYOUT\btMais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99" y="5208546"/>
            <a:ext cx="428751" cy="42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\\ptalffdm01\DMM_Design_Multimedia\01-PROJECTOS_EM_CURSO\RECURSOS_PORTUGAL\HIST06\PPT_Capitulo_HGP6_5.2\_LAYOUT\btMais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371" y="2576646"/>
            <a:ext cx="428751" cy="42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\\ptalffdm01\DMM_Design_Multimedia\01-PROJECTOS_EM_CURSO\RECURSOS_PORTUGAL\HIST06\PPT_Capitulo_HGP6_5.2\_LAYOUT\btMais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370" y="5154081"/>
            <a:ext cx="428751" cy="42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hlinkClick r:id="" action="ppaction://hlinkshowjump?jump=lastslideviewed"/>
          </p:cNvPr>
          <p:cNvSpPr/>
          <p:nvPr/>
        </p:nvSpPr>
        <p:spPr>
          <a:xfrm>
            <a:off x="0" y="1297460"/>
            <a:ext cx="12218333" cy="531043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9458" name="Picture 2" descr="\\ptalffdm01\DMM_Design_Multimedia\01-PROJECTOS_EM_CURSO\RECURSOS_PORTUGAL\HIST06\PPT_Capitulo_HGP6_5.2\_GIFS\GIF_recreio.gif">
            <a:hlinkClick r:id="" action="ppaction://hlinkshowjump?jump=lastslideviewed"/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974" y="1292422"/>
            <a:ext cx="9440778" cy="531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\\ptalffdm01\DMM_Design_Multimedia\01-PROJECTOS_EM_CURSO\RECURSOS_PORTUGAL\HIST06\PPT_Capitulo_HGP6_5.2\IMAGENS\006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75" r="54993" b="15283"/>
          <a:stretch/>
        </p:blipFill>
        <p:spPr bwMode="auto">
          <a:xfrm>
            <a:off x="1742307" y="3385751"/>
            <a:ext cx="3954158" cy="2397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022_escola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412790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5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9961E-7 1.48148E-6 L 0.17727 -0.09421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4" y="-472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2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5" descr="C:\Users\prodrigues\Desktop\New folder\iconMetas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7" t="4588" r="27770" b="73173"/>
          <a:stretch/>
        </p:blipFill>
        <p:spPr bwMode="auto">
          <a:xfrm>
            <a:off x="189188" y="298799"/>
            <a:ext cx="630620" cy="531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189187" y="342612"/>
            <a:ext cx="630620" cy="4929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000" b="1" i="1" dirty="0" smtClean="0">
                <a:solidFill>
                  <a:schemeClr val="bg1"/>
                </a:solidFill>
              </a:rPr>
              <a:t>2</a:t>
            </a:r>
            <a:endParaRPr lang="pt-PT" sz="3000" b="1" i="1" dirty="0">
              <a:solidFill>
                <a:schemeClr val="bg1"/>
              </a:solidFill>
            </a:endParaRPr>
          </a:p>
        </p:txBody>
      </p:sp>
      <p:pic>
        <p:nvPicPr>
          <p:cNvPr id="14" name="Picture 2" descr="C:\Users\prodrigues\Desktop\New folder\btMetas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492" y="374144"/>
            <a:ext cx="636092" cy="63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11" descr="António de Oliveira Salazar, Presidente do Conselho de Ministros. Óscar Fragoso Carmono, Presidente da República. Fotógrafo: Estúdio Horácio Novais. Fotografia sem data. Produzida durante a actividade do Estúdio Horácio Novais, 1930-1980.  [CFT164 102517.ic]: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8" name="AutoShape 13" descr="António de Oliveira Salazar, Presidente do Conselho de Ministros. Óscar Fragoso Carmono, Presidente da República. Fotógrafo: Estúdio Horácio Novais. Fotografia sem data. Produzida durante a actividade do Estúdio Horácio Novais, 1930-1980.  [CFT164 102517.ic]: 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9" name="AutoShape 17" descr="Antonio Salazar-1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1" name="AutoShape 20" descr="Resultado de imagem para plus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42" name="Título 1"/>
          <p:cNvSpPr>
            <a:spLocks noGrp="1"/>
          </p:cNvSpPr>
          <p:nvPr>
            <p:ph type="ctrTitle"/>
          </p:nvPr>
        </p:nvSpPr>
        <p:spPr>
          <a:xfrm>
            <a:off x="1080000" y="360001"/>
            <a:ext cx="8939715" cy="650236"/>
          </a:xfrm>
        </p:spPr>
        <p:txBody>
          <a:bodyPr anchor="t">
            <a:normAutofit/>
          </a:bodyPr>
          <a:lstStyle/>
          <a:p>
            <a:pPr algn="l"/>
            <a:r>
              <a:rPr lang="pt-PT" sz="3000" dirty="0" smtClean="0"/>
              <a:t>O Estado Novo</a:t>
            </a:r>
            <a:endParaRPr lang="pt-PT" sz="3000" dirty="0"/>
          </a:p>
        </p:txBody>
      </p:sp>
      <p:pic>
        <p:nvPicPr>
          <p:cNvPr id="15362" name="Picture 2" descr="\\ptalffdm01\DMM_Design_Multimedia\01-PROJECTOS_EM_CURSO\RECURSOS_PORTUGAL\HIST06\PPT_Capitulo_HGP6_5.2\IMAGENS\00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306" y="1297460"/>
            <a:ext cx="8785653" cy="5310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542758" y="1967235"/>
            <a:ext cx="11176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 smtClean="0"/>
              <a:t>OBRAS </a:t>
            </a:r>
            <a:br>
              <a:rPr lang="pt-PT" b="1" dirty="0" smtClean="0"/>
            </a:br>
            <a:r>
              <a:rPr lang="pt-PT" b="1" dirty="0" smtClean="0"/>
              <a:t>PÚBLICAS</a:t>
            </a:r>
            <a:endParaRPr lang="pt-PT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613423" y="3768013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b="1" dirty="0" smtClean="0"/>
              <a:t>ENSINO</a:t>
            </a:r>
            <a:endParaRPr lang="pt-PT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10995356" y="2601542"/>
            <a:ext cx="929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b="1" dirty="0" smtClean="0"/>
              <a:t>GREVES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75346" y="5238256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b="1" dirty="0" smtClean="0"/>
              <a:t>CENSURA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1003950" y="5192371"/>
            <a:ext cx="12582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1600" b="1" dirty="0" smtClean="0"/>
              <a:t>EMIGRAÇÃO</a:t>
            </a:r>
          </a:p>
        </p:txBody>
      </p:sp>
      <p:pic>
        <p:nvPicPr>
          <p:cNvPr id="15364" name="Picture 4" descr="\\ptalffdm01\DMM_Design_Multimedia\01-PROJECTOS_EM_CURSO\RECURSOS_PORTUGAL\HIST06\PPT_Capitulo_HGP6_5.2\_LAYOUT\btMais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66" y="2067464"/>
            <a:ext cx="428751" cy="42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\\ptalffdm01\DMM_Design_Multimedia\01-PROJECTOS_EM_CURSO\RECURSOS_PORTUGAL\HIST06\PPT_Capitulo_HGP6_5.2\_LAYOUT\btMais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66" y="3720909"/>
            <a:ext cx="428751" cy="42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\\ptalffdm01\DMM_Design_Multimedia\01-PROJECTOS_EM_CURSO\RECURSOS_PORTUGAL\HIST06\PPT_Capitulo_HGP6_5.2\_LAYOUT\btMais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99" y="5208546"/>
            <a:ext cx="428751" cy="42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\\ptalffdm01\DMM_Design_Multimedia\01-PROJECTOS_EM_CURSO\RECURSOS_PORTUGAL\HIST06\PPT_Capitulo_HGP6_5.2\_LAYOUT\btMais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371" y="2576646"/>
            <a:ext cx="428751" cy="42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\\ptalffdm01\DMM_Design_Multimedia\01-PROJECTOS_EM_CURSO\RECURSOS_PORTUGAL\HIST06\PPT_Capitulo_HGP6_5.2\_LAYOUT\btMais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370" y="5154081"/>
            <a:ext cx="428751" cy="42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>
            <a:hlinkClick r:id="" action="ppaction://hlinkshowjump?jump=lastslideviewed"/>
          </p:cNvPr>
          <p:cNvSpPr/>
          <p:nvPr/>
        </p:nvSpPr>
        <p:spPr>
          <a:xfrm>
            <a:off x="-26333" y="1297460"/>
            <a:ext cx="12218333" cy="531043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0482" name="Picture 2" descr="\\ptalffdm01\DMM_Design_Multimedia\01-PROJECTOS_EM_CURSO\RECURSOS_PORTUGAL\HIST06\PPT_Capitulo_HGP6_5.2\_GIFS\GIF_protestos.gif">
            <a:hlinkClick r:id="" action="ppaction://hlinkshowjump?jump=lastslideviewed"/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705" y="1296817"/>
            <a:ext cx="9441924" cy="531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\\ptalffdm01\DMM_Design_Multimedia\01-PROJECTOS_EM_CURSO\RECURSOS_PORTUGAL\HIST06\PPT_Capitulo_HGP6_5.2\IMAGENS\006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21" t="12940" r="29958" b="49672"/>
          <a:stretch/>
        </p:blipFill>
        <p:spPr bwMode="auto">
          <a:xfrm>
            <a:off x="4819136" y="1967235"/>
            <a:ext cx="3076832" cy="1985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023_grev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467729" y="16913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031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49707E-7 -1.48148E-6 L -0.02837 0.17963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9" y="898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0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prodrigues\Desktop\New folder\iconMetas.pn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7" t="4588" r="27770" b="73173"/>
          <a:stretch/>
        </p:blipFill>
        <p:spPr bwMode="auto">
          <a:xfrm>
            <a:off x="189188" y="298799"/>
            <a:ext cx="630620" cy="531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\\ptalffdm01\DMM_Design_Multimedia\01-PROJECTOS_EM_CURSO\RECURSOS_PORTUGAL\HIST06\PPT_Capitulo_HGP6_5.2\IMAGENS\001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9710"/>
            <a:ext cx="6657406" cy="5269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80000" y="180000"/>
            <a:ext cx="8939715" cy="1010236"/>
          </a:xfrm>
        </p:spPr>
        <p:txBody>
          <a:bodyPr anchor="t">
            <a:normAutofit/>
          </a:bodyPr>
          <a:lstStyle/>
          <a:p>
            <a:pPr algn="l"/>
            <a:r>
              <a:rPr lang="pt-PT" sz="3000" dirty="0"/>
              <a:t>Como terá Salazar conseguido passar de ministro das finanças a chefe do governo?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782196" y="3746061"/>
            <a:ext cx="5110084" cy="873254"/>
          </a:xfrm>
        </p:spPr>
        <p:txBody>
          <a:bodyPr>
            <a:noAutofit/>
          </a:bodyPr>
          <a:lstStyle/>
          <a:p>
            <a:pPr marL="898525" indent="-898525" algn="l"/>
            <a:r>
              <a:rPr lang="pt-PT" sz="2500" dirty="0" smtClean="0"/>
              <a:t>1929 - </a:t>
            </a:r>
            <a:r>
              <a:rPr lang="pt-PT" sz="2500" dirty="0"/>
              <a:t>Salazar consegue equilibrar as contas do </a:t>
            </a:r>
            <a:r>
              <a:rPr lang="pt-PT" sz="2500" dirty="0" smtClean="0"/>
              <a:t>Estado</a:t>
            </a:r>
          </a:p>
        </p:txBody>
      </p:sp>
      <p:pic>
        <p:nvPicPr>
          <p:cNvPr id="2050" name="Picture 2" descr="C:\Users\prodrigues\Desktop\New folder\btMetas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492" y="374144"/>
            <a:ext cx="636092" cy="63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ubtítulo 2"/>
          <p:cNvSpPr txBox="1">
            <a:spLocks/>
          </p:cNvSpPr>
          <p:nvPr/>
        </p:nvSpPr>
        <p:spPr>
          <a:xfrm>
            <a:off x="6776936" y="2359073"/>
            <a:ext cx="5110084" cy="9359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8525" indent="-898525" algn="l">
              <a:tabLst>
                <a:tab pos="898525" algn="l"/>
              </a:tabLst>
            </a:pPr>
            <a:r>
              <a:rPr lang="pt-PT" sz="2500" dirty="0" smtClean="0"/>
              <a:t>1928 - Os militares convidam Salazar para ministro das finanças</a:t>
            </a:r>
          </a:p>
        </p:txBody>
      </p:sp>
      <p:sp>
        <p:nvSpPr>
          <p:cNvPr id="12" name="Subtítulo 2"/>
          <p:cNvSpPr txBox="1">
            <a:spLocks/>
          </p:cNvSpPr>
          <p:nvPr/>
        </p:nvSpPr>
        <p:spPr>
          <a:xfrm>
            <a:off x="6776936" y="5135668"/>
            <a:ext cx="5110084" cy="13308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5350" indent="-895350" algn="l"/>
            <a:r>
              <a:rPr lang="pt-PT" sz="2500" dirty="0" smtClean="0"/>
              <a:t>1932 - Salazar aceita o cargo de Presidente do Conselho de Ministros, chefe do Governo</a:t>
            </a:r>
          </a:p>
        </p:txBody>
      </p:sp>
      <p:sp>
        <p:nvSpPr>
          <p:cNvPr id="9" name="Rectangle 8"/>
          <p:cNvSpPr/>
          <p:nvPr/>
        </p:nvSpPr>
        <p:spPr>
          <a:xfrm>
            <a:off x="189187" y="342612"/>
            <a:ext cx="630620" cy="4929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000" b="1" i="1" dirty="0" smtClean="0">
                <a:solidFill>
                  <a:schemeClr val="bg1"/>
                </a:solidFill>
              </a:rPr>
              <a:t>1</a:t>
            </a:r>
            <a:endParaRPr lang="pt-PT" sz="3000" b="1" i="1" dirty="0">
              <a:solidFill>
                <a:schemeClr val="bg1"/>
              </a:solidFill>
            </a:endParaRPr>
          </a:p>
        </p:txBody>
      </p:sp>
      <p:pic>
        <p:nvPicPr>
          <p:cNvPr id="14" name="004_192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431671" y="2054273"/>
            <a:ext cx="609600" cy="609600"/>
          </a:xfrm>
          <a:prstGeom prst="rect">
            <a:avLst/>
          </a:prstGeom>
        </p:spPr>
      </p:pic>
      <p:pic>
        <p:nvPicPr>
          <p:cNvPr id="16" name="006_193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450428" y="3864214"/>
            <a:ext cx="609600" cy="609600"/>
          </a:xfrm>
          <a:prstGeom prst="rect">
            <a:avLst/>
          </a:prstGeom>
        </p:spPr>
      </p:pic>
      <p:pic>
        <p:nvPicPr>
          <p:cNvPr id="4" name="Au05_novo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450428" y="5009270"/>
            <a:ext cx="609600" cy="609600"/>
          </a:xfrm>
          <a:prstGeom prst="rect">
            <a:avLst/>
          </a:prstGeom>
        </p:spPr>
      </p:pic>
      <p:pic>
        <p:nvPicPr>
          <p:cNvPr id="5" name="Au02_novo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622474" y="-20509"/>
            <a:ext cx="609600" cy="609600"/>
          </a:xfrm>
          <a:prstGeom prst="rect">
            <a:avLst/>
          </a:prstGeom>
        </p:spPr>
      </p:pic>
      <p:pic>
        <p:nvPicPr>
          <p:cNvPr id="6" name="002_como_salazar_chefe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2536874" y="6921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073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7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3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30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9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78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  <p:bldP spid="11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\\ptalffdm01\DMM_Design_Multimedia\01-PROJECTOS_EM_CURSO\RECURSOS_PORTUGAL\HIST06\PPT_Capitulo_HGP6_5.2\IMAGENS\00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306" y="1297460"/>
            <a:ext cx="8785653" cy="5310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 descr="C:\Users\prodrigues\Desktop\New folder\iconMetas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7" t="4588" r="27770" b="73173"/>
          <a:stretch/>
        </p:blipFill>
        <p:spPr bwMode="auto">
          <a:xfrm>
            <a:off x="189188" y="298799"/>
            <a:ext cx="630620" cy="531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189187" y="342612"/>
            <a:ext cx="630620" cy="4929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000" b="1" i="1" dirty="0" smtClean="0">
                <a:solidFill>
                  <a:schemeClr val="bg1"/>
                </a:solidFill>
              </a:rPr>
              <a:t>2</a:t>
            </a:r>
            <a:endParaRPr lang="pt-PT" sz="3000" b="1" i="1" dirty="0">
              <a:solidFill>
                <a:schemeClr val="bg1"/>
              </a:solidFill>
            </a:endParaRPr>
          </a:p>
        </p:txBody>
      </p:sp>
      <p:pic>
        <p:nvPicPr>
          <p:cNvPr id="14" name="Picture 2" descr="C:\Users\prodrigues\Desktop\New folder\btMetas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492" y="374144"/>
            <a:ext cx="636092" cy="63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11" descr="António de Oliveira Salazar, Presidente do Conselho de Ministros. Óscar Fragoso Carmono, Presidente da República. Fotógrafo: Estúdio Horácio Novais. Fotografia sem data. Produzida durante a actividade do Estúdio Horácio Novais, 1930-1980.  [CFT164 102517.ic]: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8" name="AutoShape 13" descr="António de Oliveira Salazar, Presidente do Conselho de Ministros. Óscar Fragoso Carmono, Presidente da República. Fotógrafo: Estúdio Horácio Novais. Fotografia sem data. Produzida durante a actividade do Estúdio Horácio Novais, 1930-1980.  [CFT164 102517.ic]: 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9" name="AutoShape 17" descr="Antonio Salazar-1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1" name="AutoShape 20" descr="Resultado de imagem para plus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42" name="Título 1"/>
          <p:cNvSpPr>
            <a:spLocks noGrp="1"/>
          </p:cNvSpPr>
          <p:nvPr>
            <p:ph type="ctrTitle"/>
          </p:nvPr>
        </p:nvSpPr>
        <p:spPr>
          <a:xfrm>
            <a:off x="1080000" y="360001"/>
            <a:ext cx="8939715" cy="650236"/>
          </a:xfrm>
        </p:spPr>
        <p:txBody>
          <a:bodyPr anchor="t">
            <a:normAutofit/>
          </a:bodyPr>
          <a:lstStyle/>
          <a:p>
            <a:pPr algn="l"/>
            <a:r>
              <a:rPr lang="pt-PT" sz="3000" dirty="0" smtClean="0"/>
              <a:t>O Estado Novo</a:t>
            </a:r>
            <a:endParaRPr lang="pt-PT" sz="3000" dirty="0"/>
          </a:p>
        </p:txBody>
      </p:sp>
      <p:sp>
        <p:nvSpPr>
          <p:cNvPr id="29" name="TextBox 28"/>
          <p:cNvSpPr txBox="1"/>
          <p:nvPr/>
        </p:nvSpPr>
        <p:spPr>
          <a:xfrm>
            <a:off x="542758" y="1967235"/>
            <a:ext cx="11176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 smtClean="0"/>
              <a:t>OBRAS </a:t>
            </a:r>
            <a:br>
              <a:rPr lang="pt-PT" b="1" dirty="0" smtClean="0"/>
            </a:br>
            <a:r>
              <a:rPr lang="pt-PT" b="1" dirty="0" smtClean="0"/>
              <a:t>PÚBLICAS</a:t>
            </a:r>
            <a:endParaRPr lang="pt-PT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613423" y="3768013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b="1" dirty="0" smtClean="0"/>
              <a:t>ENSINO</a:t>
            </a:r>
            <a:endParaRPr lang="pt-PT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10995356" y="2601542"/>
            <a:ext cx="929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b="1" dirty="0" smtClean="0"/>
              <a:t>GREVES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75346" y="5238256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b="1" dirty="0" smtClean="0"/>
              <a:t>CENSURA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1003950" y="5192371"/>
            <a:ext cx="12582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1600" b="1" dirty="0" smtClean="0"/>
              <a:t>EMIGRAÇÃO</a:t>
            </a:r>
          </a:p>
        </p:txBody>
      </p:sp>
      <p:pic>
        <p:nvPicPr>
          <p:cNvPr id="15364" name="Picture 4" descr="\\ptalffdm01\DMM_Design_Multimedia\01-PROJECTOS_EM_CURSO\RECURSOS_PORTUGAL\HIST06\PPT_Capitulo_HGP6_5.2\_LAYOUT\btMais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66" y="2067464"/>
            <a:ext cx="428751" cy="42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\\ptalffdm01\DMM_Design_Multimedia\01-PROJECTOS_EM_CURSO\RECURSOS_PORTUGAL\HIST06\PPT_Capitulo_HGP6_5.2\_LAYOUT\btMais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66" y="3720909"/>
            <a:ext cx="428751" cy="42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\\ptalffdm01\DMM_Design_Multimedia\01-PROJECTOS_EM_CURSO\RECURSOS_PORTUGAL\HIST06\PPT_Capitulo_HGP6_5.2\_LAYOUT\btMais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99" y="5208546"/>
            <a:ext cx="428751" cy="42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\\ptalffdm01\DMM_Design_Multimedia\01-PROJECTOS_EM_CURSO\RECURSOS_PORTUGAL\HIST06\PPT_Capitulo_HGP6_5.2\_LAYOUT\btMais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371" y="2576646"/>
            <a:ext cx="428751" cy="42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\\ptalffdm01\DMM_Design_Multimedia\01-PROJECTOS_EM_CURSO\RECURSOS_PORTUGAL\HIST06\PPT_Capitulo_HGP6_5.2\_LAYOUT\btMais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370" y="5154081"/>
            <a:ext cx="428751" cy="42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hlinkClick r:id="" action="ppaction://hlinkshowjump?jump=lastslideviewed"/>
          </p:cNvPr>
          <p:cNvSpPr/>
          <p:nvPr/>
        </p:nvSpPr>
        <p:spPr>
          <a:xfrm>
            <a:off x="0" y="1297460"/>
            <a:ext cx="12191999" cy="531043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4" name="Picture 2" descr="\\ptalffdm01\DMM_Design_Multimedia\01-PROJECTOS_EM_CURSO\RECURSOS_PORTUGAL\HIST06\PPT_Capitulo_HGP6_5.2\IMAGENS\006.jpg">
            <a:hlinkClick r:id="" action="ppaction://hlinkshowjump?jump=lastslideviewed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34" r="81153"/>
          <a:stretch/>
        </p:blipFill>
        <p:spPr bwMode="auto">
          <a:xfrm>
            <a:off x="1742305" y="5004486"/>
            <a:ext cx="1655803" cy="158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C:\Users\prodrigues\Desktop\New folder\_ESQUEMA\img1.png">
            <a:hlinkClick r:id="" action="ppaction://hlinkshowjump?jump=lastslideviewed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447" y="1967235"/>
            <a:ext cx="4217516" cy="4154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024_jkornai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432815" y="29708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73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97722E-6 1.11111E-6 L 0.28167 -0.25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83" y="-1291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4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\\ptalffdm01\DMM_Design_Multimedia\01-PROJECTOS_EM_CURSO\RECURSOS_PORTUGAL\HIST06\PPT_Capitulo_HGP6_5.2\IMAGENS\00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306" y="1297460"/>
            <a:ext cx="8785653" cy="5310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 descr="C:\Users\prodrigues\Desktop\New folder\iconMetas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7" t="4588" r="27770" b="73173"/>
          <a:stretch/>
        </p:blipFill>
        <p:spPr bwMode="auto">
          <a:xfrm>
            <a:off x="189188" y="298799"/>
            <a:ext cx="630620" cy="531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189187" y="342612"/>
            <a:ext cx="630620" cy="4929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000" b="1" i="1" dirty="0" smtClean="0">
                <a:solidFill>
                  <a:schemeClr val="bg1"/>
                </a:solidFill>
              </a:rPr>
              <a:t>2</a:t>
            </a:r>
            <a:endParaRPr lang="pt-PT" sz="3000" b="1" i="1" dirty="0">
              <a:solidFill>
                <a:schemeClr val="bg1"/>
              </a:solidFill>
            </a:endParaRPr>
          </a:p>
        </p:txBody>
      </p:sp>
      <p:pic>
        <p:nvPicPr>
          <p:cNvPr id="14" name="Picture 2" descr="C:\Users\prodrigues\Desktop\New folder\btMetas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492" y="374144"/>
            <a:ext cx="636092" cy="63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11" descr="António de Oliveira Salazar, Presidente do Conselho de Ministros. Óscar Fragoso Carmono, Presidente da República. Fotógrafo: Estúdio Horácio Novais. Fotografia sem data. Produzida durante a actividade do Estúdio Horácio Novais, 1930-1980.  [CFT164 102517.ic]: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8" name="AutoShape 13" descr="António de Oliveira Salazar, Presidente do Conselho de Ministros. Óscar Fragoso Carmono, Presidente da República. Fotógrafo: Estúdio Horácio Novais. Fotografia sem data. Produzida durante a actividade do Estúdio Horácio Novais, 1930-1980.  [CFT164 102517.ic]: 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9" name="AutoShape 17" descr="Antonio Salazar-1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1" name="AutoShape 20" descr="Resultado de imagem para plus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42" name="Título 1"/>
          <p:cNvSpPr>
            <a:spLocks noGrp="1"/>
          </p:cNvSpPr>
          <p:nvPr>
            <p:ph type="ctrTitle"/>
          </p:nvPr>
        </p:nvSpPr>
        <p:spPr>
          <a:xfrm>
            <a:off x="1080000" y="360001"/>
            <a:ext cx="8939715" cy="650236"/>
          </a:xfrm>
        </p:spPr>
        <p:txBody>
          <a:bodyPr anchor="t">
            <a:normAutofit/>
          </a:bodyPr>
          <a:lstStyle/>
          <a:p>
            <a:pPr algn="l"/>
            <a:r>
              <a:rPr lang="pt-PT" sz="3000" dirty="0" smtClean="0"/>
              <a:t>O Estado Novo</a:t>
            </a:r>
            <a:endParaRPr lang="pt-PT" sz="3000" dirty="0"/>
          </a:p>
        </p:txBody>
      </p:sp>
      <p:sp>
        <p:nvSpPr>
          <p:cNvPr id="29" name="TextBox 28"/>
          <p:cNvSpPr txBox="1"/>
          <p:nvPr/>
        </p:nvSpPr>
        <p:spPr>
          <a:xfrm>
            <a:off x="542758" y="1967235"/>
            <a:ext cx="11176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 smtClean="0"/>
              <a:t>OBRAS </a:t>
            </a:r>
            <a:br>
              <a:rPr lang="pt-PT" b="1" dirty="0" smtClean="0"/>
            </a:br>
            <a:r>
              <a:rPr lang="pt-PT" b="1" dirty="0" smtClean="0"/>
              <a:t>PÚBLICAS</a:t>
            </a:r>
            <a:endParaRPr lang="pt-PT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613423" y="3768013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b="1" dirty="0" smtClean="0"/>
              <a:t>ENSINO</a:t>
            </a:r>
            <a:endParaRPr lang="pt-PT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10995356" y="2601542"/>
            <a:ext cx="929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b="1" dirty="0" smtClean="0"/>
              <a:t>GREVES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75346" y="5238256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b="1" dirty="0" smtClean="0"/>
              <a:t>CENSURA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1003950" y="5192371"/>
            <a:ext cx="12582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1600" b="1" dirty="0" smtClean="0"/>
              <a:t>EMIGRAÇÃO</a:t>
            </a:r>
          </a:p>
        </p:txBody>
      </p:sp>
      <p:pic>
        <p:nvPicPr>
          <p:cNvPr id="15364" name="Picture 4" descr="\\ptalffdm01\DMM_Design_Multimedia\01-PROJECTOS_EM_CURSO\RECURSOS_PORTUGAL\HIST06\PPT_Capitulo_HGP6_5.2\_LAYOUT\btMais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66" y="2067464"/>
            <a:ext cx="428751" cy="42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\\ptalffdm01\DMM_Design_Multimedia\01-PROJECTOS_EM_CURSO\RECURSOS_PORTUGAL\HIST06\PPT_Capitulo_HGP6_5.2\_LAYOUT\btMais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66" y="3720909"/>
            <a:ext cx="428751" cy="42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\\ptalffdm01\DMM_Design_Multimedia\01-PROJECTOS_EM_CURSO\RECURSOS_PORTUGAL\HIST06\PPT_Capitulo_HGP6_5.2\_LAYOUT\btMais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99" y="5208546"/>
            <a:ext cx="428751" cy="42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\\ptalffdm01\DMM_Design_Multimedia\01-PROJECTOS_EM_CURSO\RECURSOS_PORTUGAL\HIST06\PPT_Capitulo_HGP6_5.2\_LAYOUT\btMais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371" y="2576646"/>
            <a:ext cx="428751" cy="42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\\ptalffdm01\DMM_Design_Multimedia\01-PROJECTOS_EM_CURSO\RECURSOS_PORTUGAL\HIST06\PPT_Capitulo_HGP6_5.2\_LAYOUT\btMais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370" y="5154081"/>
            <a:ext cx="428751" cy="42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hlinkClick r:id="" action="ppaction://hlinkshowjump?jump=lastslideviewed"/>
          </p:cNvPr>
          <p:cNvSpPr/>
          <p:nvPr/>
        </p:nvSpPr>
        <p:spPr>
          <a:xfrm>
            <a:off x="0" y="1297460"/>
            <a:ext cx="12192000" cy="531043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4" name="Picture 2" descr="\\ptalffdm01\DMM_Design_Multimedia\01-PROJECTOS_EM_CURSO\RECURSOS_PORTUGAL\HIST06\PPT_Capitulo_HGP6_5.2\IMAGENS\006.jpg">
            <a:hlinkClick r:id="" action="ppaction://hlinkshowjump?jump=lastslideviewed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89" t="43374" r="6186" b="10531"/>
          <a:stretch/>
        </p:blipFill>
        <p:spPr bwMode="auto">
          <a:xfrm>
            <a:off x="7241059" y="3583459"/>
            <a:ext cx="2743201" cy="2447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025_emigra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425146" y="31113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95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8631E-6 4.07407E-6 L -0.19953 -0.10324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83" y="-516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5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\\ptalffdm01\DMM_Design_Multimedia\01-PROJECTOS_EM_CURSO\RECURSOS_PORTUGAL\HIST06\PPT_Capitulo_HGP6_5.2\IMAGENS\003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74" y="1374665"/>
            <a:ext cx="5710464" cy="5212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\\ptalffdm01\DMM_Design_Multimedia\01-PROJECTOS_EM_CURSO\RECURSOS_PORTUGAL\HIST06\PPT_Capitulo_HGP6_5.2\IMAGENS\002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1171744"/>
            <a:ext cx="5899259" cy="568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80000" y="360000"/>
            <a:ext cx="6921093" cy="615999"/>
          </a:xfrm>
        </p:spPr>
        <p:txBody>
          <a:bodyPr anchor="t">
            <a:normAutofit/>
          </a:bodyPr>
          <a:lstStyle/>
          <a:p>
            <a:pPr algn="l"/>
            <a:r>
              <a:rPr lang="pt-PT" sz="3000" dirty="0"/>
              <a:t>Como se tornou Salazar um </a:t>
            </a:r>
            <a:r>
              <a:rPr lang="pt-PT" sz="3000" dirty="0" smtClean="0"/>
              <a:t>ditador</a:t>
            </a:r>
            <a:r>
              <a:rPr lang="pt-PT" sz="3000" dirty="0"/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6364709" y="1374665"/>
            <a:ext cx="5511340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250" dirty="0"/>
              <a:t>Em 1933 foi aprovada a constituição do Estado Novo que foi elaborada à medida de Salazar, ou seja de acordo com a sua vontade.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365174" y="5161282"/>
            <a:ext cx="5510410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250" dirty="0" smtClean="0"/>
              <a:t>Contudo, Salazar </a:t>
            </a:r>
            <a:r>
              <a:rPr lang="pt-PT" sz="2250" dirty="0"/>
              <a:t>não respeitou a constituição tendo governado em ditadura. </a:t>
            </a:r>
            <a:r>
              <a:rPr lang="pt-PT" sz="2250" dirty="0" smtClean="0"/>
              <a:t>Mandava </a:t>
            </a:r>
            <a:r>
              <a:rPr lang="pt-PT" sz="2250" dirty="0"/>
              <a:t>em tudo e todos tinham de lhe obedecer.</a:t>
            </a:r>
          </a:p>
        </p:txBody>
      </p:sp>
      <p:pic>
        <p:nvPicPr>
          <p:cNvPr id="25" name="Picture 5" descr="C:\Users\prodrigues\Desktop\New folder\iconMetas.pn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7" t="4588" r="27770" b="73173"/>
          <a:stretch/>
        </p:blipFill>
        <p:spPr bwMode="auto">
          <a:xfrm>
            <a:off x="189188" y="298799"/>
            <a:ext cx="630620" cy="531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189187" y="342612"/>
            <a:ext cx="630620" cy="4929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000" b="1" i="1" dirty="0" smtClean="0">
                <a:solidFill>
                  <a:schemeClr val="bg1"/>
                </a:solidFill>
              </a:rPr>
              <a:t>1</a:t>
            </a:r>
            <a:endParaRPr lang="pt-PT" sz="3000" b="1" i="1" dirty="0">
              <a:solidFill>
                <a:schemeClr val="bg1"/>
              </a:solidFill>
            </a:endParaRPr>
          </a:p>
        </p:txBody>
      </p:sp>
      <p:pic>
        <p:nvPicPr>
          <p:cNvPr id="27" name="Picture 2" descr="C:\Users\prodrigues\Desktop\New folder\btMetas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492" y="374144"/>
            <a:ext cx="636092" cy="63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007_salazar_ditado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674055" y="1374665"/>
            <a:ext cx="609600" cy="609600"/>
          </a:xfrm>
          <a:prstGeom prst="rect">
            <a:avLst/>
          </a:prstGeom>
        </p:spPr>
      </p:pic>
      <p:pic>
        <p:nvPicPr>
          <p:cNvPr id="4" name="008_em193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481797" y="2997591"/>
            <a:ext cx="609600" cy="6096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365174" y="2725517"/>
            <a:ext cx="5605153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250" dirty="0" smtClean="0"/>
              <a:t>A </a:t>
            </a:r>
            <a:r>
              <a:rPr lang="pt-PT" sz="2250" dirty="0"/>
              <a:t>constituição manteve algumas características democráticas, como a eleição do presidente da República pelos cidadãos eleitores, e a divisão dos poderes, devendo o chefe do governo prestar contas da governação ao presidente da </a:t>
            </a:r>
            <a:r>
              <a:rPr lang="pt-PT" sz="2250" dirty="0" smtClean="0"/>
              <a:t>República.</a:t>
            </a:r>
            <a:endParaRPr lang="pt-PT" sz="2250" dirty="0"/>
          </a:p>
        </p:txBody>
      </p:sp>
      <p:pic>
        <p:nvPicPr>
          <p:cNvPr id="6" name="zAuA_Constituicao_novo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481797" y="3980874"/>
            <a:ext cx="609600" cy="609600"/>
          </a:xfrm>
          <a:prstGeom prst="rect">
            <a:avLst/>
          </a:prstGeom>
        </p:spPr>
      </p:pic>
      <p:pic>
        <p:nvPicPr>
          <p:cNvPr id="7" name="zAuB_Contudo_Salazar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481797" y="48564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873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9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2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10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1080000" y="360000"/>
            <a:ext cx="6921093" cy="6159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000" dirty="0" smtClean="0"/>
              <a:t>Vamos lá pensar…</a:t>
            </a:r>
            <a:endParaRPr lang="pt-PT" sz="3000" dirty="0"/>
          </a:p>
        </p:txBody>
      </p:sp>
      <p:sp>
        <p:nvSpPr>
          <p:cNvPr id="2" name="Rectangle 1"/>
          <p:cNvSpPr/>
          <p:nvPr/>
        </p:nvSpPr>
        <p:spPr>
          <a:xfrm>
            <a:off x="736418" y="2574552"/>
            <a:ext cx="749318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3000" dirty="0" smtClean="0"/>
              <a:t>O </a:t>
            </a:r>
            <a:r>
              <a:rPr lang="pt-PT" sz="3000" dirty="0"/>
              <a:t>modo de governar de Salazar seria </a:t>
            </a:r>
            <a:r>
              <a:rPr lang="pt-PT" sz="3000" dirty="0" smtClean="0"/>
              <a:t>mais </a:t>
            </a:r>
            <a:r>
              <a:rPr lang="pt-PT" sz="3000" dirty="0"/>
              <a:t>semelhante à monarquia absoluta do tempo de D. João V ou ao da I República?</a:t>
            </a:r>
          </a:p>
        </p:txBody>
      </p:sp>
      <p:pic>
        <p:nvPicPr>
          <p:cNvPr id="5" name="Picture 2" descr="C:\Users\scferreira\AppData\Local\Microsoft\Windows\Temporary Internet Files\Content.Outlook\33630MKD\02_Salaza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1060" y="1163782"/>
            <a:ext cx="3459582" cy="5437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prodrigues\Desktop\New folder\btMetas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492" y="374144"/>
            <a:ext cx="636092" cy="63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5559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80000" y="180000"/>
            <a:ext cx="8939715" cy="1006249"/>
          </a:xfrm>
        </p:spPr>
        <p:txBody>
          <a:bodyPr anchor="t">
            <a:normAutofit/>
          </a:bodyPr>
          <a:lstStyle/>
          <a:p>
            <a:pPr algn="l"/>
            <a:r>
              <a:rPr lang="pt-PT" sz="3000" dirty="0"/>
              <a:t>Como conseguiu Salazar manter-se 36 anos na chefia do governo</a:t>
            </a:r>
            <a:r>
              <a:rPr lang="pt-PT" sz="3000" dirty="0" smtClean="0"/>
              <a:t>?</a:t>
            </a:r>
            <a:endParaRPr lang="pt-PT" sz="3000" dirty="0"/>
          </a:p>
        </p:txBody>
      </p:sp>
      <p:pic>
        <p:nvPicPr>
          <p:cNvPr id="25" name="Picture 5" descr="C:\Users\prodrigues\Desktop\New folder\iconMetas.pn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7" t="4588" r="27770" b="73173"/>
          <a:stretch/>
        </p:blipFill>
        <p:spPr bwMode="auto">
          <a:xfrm>
            <a:off x="189188" y="298799"/>
            <a:ext cx="630620" cy="531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189187" y="342612"/>
            <a:ext cx="630620" cy="4929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000" b="1" i="1" dirty="0" smtClean="0">
                <a:solidFill>
                  <a:schemeClr val="bg1"/>
                </a:solidFill>
              </a:rPr>
              <a:t>2</a:t>
            </a:r>
            <a:endParaRPr lang="pt-PT" sz="3000" b="1" i="1" dirty="0">
              <a:solidFill>
                <a:schemeClr val="bg1"/>
              </a:solidFill>
            </a:endParaRPr>
          </a:p>
        </p:txBody>
      </p:sp>
      <p:pic>
        <p:nvPicPr>
          <p:cNvPr id="14" name="Picture 2" descr="C:\Users\prodrigues\Desktop\New folder\btMetas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492" y="374144"/>
            <a:ext cx="636092" cy="63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prodrigues\Desktop\New folder\_ESQUEMA\fundo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205" y="1793956"/>
            <a:ext cx="9571416" cy="4375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prodrigues\Desktop\New folder\_ESQUEMA\img1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02" y="4154268"/>
            <a:ext cx="1805998" cy="1779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prodrigues\Desktop\New folder\_ESQUEMA\img2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717" y="4277846"/>
            <a:ext cx="2112147" cy="1655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prodrigues\Desktop\New folder\_ESQUEMA\img5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0596" y="4361490"/>
            <a:ext cx="2095761" cy="157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prodrigues\Desktop\New folder\_ESQUEMA\img3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396" y="4225152"/>
            <a:ext cx="1110828" cy="170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prodrigues\Desktop\New folder\_ESQUEMA\img4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693" y="4134229"/>
            <a:ext cx="119062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60042" y="3548899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 smtClean="0"/>
              <a:t>CENSURA</a:t>
            </a:r>
            <a:endParaRPr lang="pt-PT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3395958" y="3410401"/>
            <a:ext cx="1058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b="1" dirty="0" smtClean="0"/>
              <a:t>POLÍCIA </a:t>
            </a:r>
            <a:br>
              <a:rPr lang="pt-PT" b="1" dirty="0" smtClean="0"/>
            </a:br>
            <a:r>
              <a:rPr lang="pt-PT" b="1" dirty="0" smtClean="0"/>
              <a:t>POLÍTICA</a:t>
            </a:r>
            <a:endParaRPr lang="pt-PT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5068864" y="3410400"/>
            <a:ext cx="15094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b="1" dirty="0" smtClean="0"/>
              <a:t>MOCIDADE </a:t>
            </a:r>
            <a:br>
              <a:rPr lang="pt-PT" b="1" dirty="0" smtClean="0"/>
            </a:br>
            <a:r>
              <a:rPr lang="pt-PT" b="1" dirty="0" smtClean="0"/>
              <a:t>PORTUGUESA</a:t>
            </a:r>
            <a:endParaRPr lang="pt-PT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7006372" y="3410399"/>
            <a:ext cx="15547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b="1" dirty="0" smtClean="0"/>
              <a:t>PROPAGANDA</a:t>
            </a:r>
            <a:br>
              <a:rPr lang="pt-PT" b="1" dirty="0" smtClean="0"/>
            </a:br>
            <a:r>
              <a:rPr lang="pt-PT" b="1" dirty="0" smtClean="0"/>
              <a:t>POLÍTICA</a:t>
            </a:r>
            <a:endParaRPr lang="pt-PT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9787589" y="3396689"/>
            <a:ext cx="12014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b="1" dirty="0" smtClean="0"/>
              <a:t>UNIÃO</a:t>
            </a:r>
            <a:br>
              <a:rPr lang="pt-PT" b="1" dirty="0" smtClean="0"/>
            </a:br>
            <a:r>
              <a:rPr lang="pt-PT" b="1" dirty="0" smtClean="0"/>
              <a:t>NACIONAL</a:t>
            </a:r>
            <a:endParaRPr lang="pt-PT" b="1" dirty="0"/>
          </a:p>
        </p:txBody>
      </p:sp>
      <p:sp>
        <p:nvSpPr>
          <p:cNvPr id="12" name="AutoShape 11" descr="António de Oliveira Salazar, Presidente do Conselho de Ministros. Óscar Fragoso Carmono, Presidente da República. Fotógrafo: Estúdio Horácio Novais. Fotografia sem data. Produzida durante a actividade do Estúdio Horácio Novais, 1930-1980.  [CFT164 102517.ic]: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8" name="AutoShape 13" descr="António de Oliveira Salazar, Presidente do Conselho de Ministros. Óscar Fragoso Carmono, Presidente da República. Fotógrafo: Estúdio Horácio Novais. Fotografia sem data. Produzida durante a actividade do Estúdio Horácio Novais, 1930-1980.  [CFT164 102517.ic]: 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grpSp>
        <p:nvGrpSpPr>
          <p:cNvPr id="30" name="Group 29"/>
          <p:cNvGrpSpPr/>
          <p:nvPr/>
        </p:nvGrpSpPr>
        <p:grpSpPr>
          <a:xfrm>
            <a:off x="7901616" y="1661160"/>
            <a:ext cx="1545423" cy="1548609"/>
            <a:chOff x="7901616" y="1661160"/>
            <a:chExt cx="1545423" cy="1548609"/>
          </a:xfrm>
        </p:grpSpPr>
        <p:sp>
          <p:nvSpPr>
            <p:cNvPr id="11" name="TextBox 10"/>
            <p:cNvSpPr txBox="1"/>
            <p:nvPr/>
          </p:nvSpPr>
          <p:spPr>
            <a:xfrm>
              <a:off x="7901616" y="2871215"/>
              <a:ext cx="154542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1600" dirty="0" smtClean="0"/>
                <a:t>Salazar em 1968</a:t>
              </a:r>
              <a:endParaRPr lang="pt-PT" sz="1600" dirty="0"/>
            </a:p>
          </p:txBody>
        </p:sp>
        <p:pic>
          <p:nvPicPr>
            <p:cNvPr id="6159" name="Picture 15" descr="Antonio Oliveira Salazar"/>
            <p:cNvPicPr>
              <a:picLocks noChangeAspect="1" noChangeArrowheads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00" t="16461" r="15473" b="37722"/>
            <a:stretch/>
          </p:blipFill>
          <p:spPr bwMode="auto">
            <a:xfrm>
              <a:off x="8007555" y="1661160"/>
              <a:ext cx="1406696" cy="12808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/>
          <p:cNvGrpSpPr/>
          <p:nvPr/>
        </p:nvGrpSpPr>
        <p:grpSpPr>
          <a:xfrm>
            <a:off x="2720453" y="1661160"/>
            <a:ext cx="1545423" cy="1546973"/>
            <a:chOff x="2720453" y="1661160"/>
            <a:chExt cx="1545423" cy="1546973"/>
          </a:xfrm>
        </p:grpSpPr>
        <p:pic>
          <p:nvPicPr>
            <p:cNvPr id="6153" name="Picture 9" descr="Salazar"/>
            <p:cNvPicPr>
              <a:picLocks noChangeAspect="1" noChangeArrowheads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95" t="15185" r="41877" b="26495"/>
            <a:stretch/>
          </p:blipFill>
          <p:spPr bwMode="auto">
            <a:xfrm>
              <a:off x="2838585" y="1661160"/>
              <a:ext cx="1406696" cy="12808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2720453" y="2869579"/>
              <a:ext cx="154542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1600" dirty="0" smtClean="0"/>
                <a:t>Salazar em 1928</a:t>
              </a:r>
              <a:endParaRPr lang="pt-PT" sz="1600" dirty="0"/>
            </a:p>
          </p:txBody>
        </p:sp>
      </p:grpSp>
      <p:sp>
        <p:nvSpPr>
          <p:cNvPr id="19" name="AutoShape 17" descr="Antonio Salazar-1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grpSp>
        <p:nvGrpSpPr>
          <p:cNvPr id="29" name="Group 28"/>
          <p:cNvGrpSpPr/>
          <p:nvPr/>
        </p:nvGrpSpPr>
        <p:grpSpPr>
          <a:xfrm>
            <a:off x="5312236" y="1661159"/>
            <a:ext cx="1545423" cy="1542289"/>
            <a:chOff x="5312236" y="1661159"/>
            <a:chExt cx="1545423" cy="1542289"/>
          </a:xfrm>
        </p:grpSpPr>
        <p:pic>
          <p:nvPicPr>
            <p:cNvPr id="6162" name="Picture 18" descr="C:\Users\prodrigues\Desktop\800px-Antonio_Salazar-1.jpg"/>
            <p:cNvPicPr>
              <a:picLocks noChangeAspect="1" noChangeArrowheads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2065"/>
            <a:stretch/>
          </p:blipFill>
          <p:spPr bwMode="auto">
            <a:xfrm>
              <a:off x="5409772" y="1661159"/>
              <a:ext cx="1408282" cy="12808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38"/>
            <p:cNvSpPr txBox="1"/>
            <p:nvPr/>
          </p:nvSpPr>
          <p:spPr>
            <a:xfrm>
              <a:off x="5312236" y="2864894"/>
              <a:ext cx="154542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1600" dirty="0" smtClean="0"/>
                <a:t>Salazar em 1940</a:t>
              </a:r>
              <a:endParaRPr lang="pt-PT" sz="1600" dirty="0"/>
            </a:p>
          </p:txBody>
        </p:sp>
      </p:grpSp>
      <p:sp>
        <p:nvSpPr>
          <p:cNvPr id="31" name="AutoShape 20" descr="Resultado de imagem para plus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pic>
        <p:nvPicPr>
          <p:cNvPr id="6166" name="Picture 22" descr="\\ptalffdm01\DMM_Design_Multimedia\01-PROJECTOS_EM_CURSO\RECURSOS_PORTUGAL\HIST06\PPT_Capitulo_HGP6_5.2\_LAYOUT\btMais.png">
            <a:hlinkClick r:id="rId27" action="ppaction://hlinksldjump"/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388" y="6233446"/>
            <a:ext cx="346481" cy="34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2" descr="\\ptalffdm01\DMM_Design_Multimedia\01-PROJECTOS_EM_CURSO\RECURSOS_PORTUGAL\HIST06\PPT_Capitulo_HGP6_5.2\_LAYOUT\btMais.png">
            <a:hlinkClick r:id="rId29" action="ppaction://hlinksldjump"/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868" y="6233446"/>
            <a:ext cx="346481" cy="34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2" descr="\\ptalffdm01\DMM_Design_Multimedia\01-PROJECTOS_EM_CURSO\RECURSOS_PORTUGAL\HIST06\PPT_Capitulo_HGP6_5.2\_LAYOUT\btMais.pn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349" y="6243451"/>
            <a:ext cx="346481" cy="34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2" descr="\\ptalffdm01\DMM_Design_Multimedia\01-PROJECTOS_EM_CURSO\RECURSOS_PORTUGAL\HIST06\PPT_Capitulo_HGP6_5.2\_LAYOUT\btMais.png">
            <a:hlinkClick r:id="rId31" action="ppaction://hlinksldjump"/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523" y="6243451"/>
            <a:ext cx="346481" cy="34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2" descr="\\ptalffdm01\DMM_Design_Multimedia\01-PROJECTOS_EM_CURSO\RECURSOS_PORTUGAL\HIST06\PPT_Capitulo_HGP6_5.2\_LAYOUT\btMais.png">
            <a:hlinkClick r:id="rId32" action="ppaction://hlinksldjump"/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089" y="6233446"/>
            <a:ext cx="346481" cy="34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010_questa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-1228579" y="582586"/>
            <a:ext cx="609600" cy="609600"/>
          </a:xfrm>
          <a:prstGeom prst="rect">
            <a:avLst/>
          </a:prstGeom>
        </p:spPr>
      </p:pic>
      <p:pic>
        <p:nvPicPr>
          <p:cNvPr id="15" name="012_policia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-1228579" y="2354912"/>
            <a:ext cx="609600" cy="609600"/>
          </a:xfrm>
          <a:prstGeom prst="rect">
            <a:avLst/>
          </a:prstGeom>
        </p:spPr>
      </p:pic>
      <p:pic>
        <p:nvPicPr>
          <p:cNvPr id="16" name="013_mocidade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-1228579" y="3255712"/>
            <a:ext cx="609600" cy="609600"/>
          </a:xfrm>
          <a:prstGeom prst="rect">
            <a:avLst/>
          </a:prstGeom>
        </p:spPr>
      </p:pic>
      <p:pic>
        <p:nvPicPr>
          <p:cNvPr id="17" name="014_propaganda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-1228579" y="4113427"/>
            <a:ext cx="609600" cy="609600"/>
          </a:xfrm>
          <a:prstGeom prst="rect">
            <a:avLst/>
          </a:prstGeom>
        </p:spPr>
      </p:pic>
      <p:pic>
        <p:nvPicPr>
          <p:cNvPr id="22" name="015_uniao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-1228579" y="5089955"/>
            <a:ext cx="609600" cy="609600"/>
          </a:xfrm>
          <a:prstGeom prst="rect">
            <a:avLst/>
          </a:prstGeom>
        </p:spPr>
      </p:pic>
      <p:pic>
        <p:nvPicPr>
          <p:cNvPr id="4" name="Au11_novo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-1252026" y="14891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769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6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10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3000" fill="hold"/>
                                        <p:tgtEl>
                                          <p:spTgt spid="6147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788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3000" fill="hold"/>
                                        <p:tgtEl>
                                          <p:spTgt spid="61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71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61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08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3000" fill="hold"/>
                                        <p:tgtEl>
                                          <p:spTgt spid="61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637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3000" fill="hold"/>
                                        <p:tgtEl>
                                          <p:spTgt spid="61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372"/>
                            </p:stCondLst>
                            <p:childTnLst>
                              <p:par>
                                <p:cTn id="8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6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872"/>
                            </p:stCondLst>
                            <p:childTnLst>
                              <p:par>
                                <p:cTn id="8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372"/>
                            </p:stCondLst>
                            <p:childTnLst>
                              <p:par>
                                <p:cTn id="9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872"/>
                            </p:stCondLst>
                            <p:childTnLst>
                              <p:par>
                                <p:cTn id="9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372"/>
                            </p:stCondLst>
                            <p:childTnLst>
                              <p:par>
                                <p:cTn id="9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/>
      <p:bldP spid="21" grpId="0"/>
      <p:bldP spid="23" grpId="0"/>
      <p:bldP spid="27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5" descr="C:\Users\prodrigues\Desktop\New folder\iconMetas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7" t="4588" r="27770" b="73173"/>
          <a:stretch/>
        </p:blipFill>
        <p:spPr bwMode="auto">
          <a:xfrm>
            <a:off x="189188" y="298799"/>
            <a:ext cx="630620" cy="531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189187" y="342612"/>
            <a:ext cx="630620" cy="4929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000" b="1" i="1" dirty="0" smtClean="0">
                <a:solidFill>
                  <a:schemeClr val="bg1"/>
                </a:solidFill>
              </a:rPr>
              <a:t>2</a:t>
            </a:r>
            <a:endParaRPr lang="pt-PT" sz="3000" b="1" i="1" dirty="0">
              <a:solidFill>
                <a:schemeClr val="bg1"/>
              </a:solidFill>
            </a:endParaRPr>
          </a:p>
        </p:txBody>
      </p:sp>
      <p:pic>
        <p:nvPicPr>
          <p:cNvPr id="14" name="Picture 2" descr="C:\Users\prodrigues\Desktop\New folder\btMetas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492" y="374144"/>
            <a:ext cx="636092" cy="63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11" descr="António de Oliveira Salazar, Presidente do Conselho de Ministros. Óscar Fragoso Carmono, Presidente da República. Fotógrafo: Estúdio Horácio Novais. Fotografia sem data. Produzida durante a actividade do Estúdio Horácio Novais, 1930-1980.  [CFT164 102517.ic]: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8" name="AutoShape 13" descr="António de Oliveira Salazar, Presidente do Conselho de Ministros. Óscar Fragoso Carmono, Presidente da República. Fotógrafo: Estúdio Horácio Novais. Fotografia sem data. Produzida durante a actividade do Estúdio Horácio Novais, 1930-1980.  [CFT164 102517.ic]: 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9" name="AutoShape 17" descr="Antonio Salazar-1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1" name="AutoShape 20" descr="Resultado de imagem para plus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42" name="Título 1"/>
          <p:cNvSpPr>
            <a:spLocks noGrp="1"/>
          </p:cNvSpPr>
          <p:nvPr>
            <p:ph type="ctrTitle"/>
          </p:nvPr>
        </p:nvSpPr>
        <p:spPr>
          <a:xfrm>
            <a:off x="1080000" y="360001"/>
            <a:ext cx="8939715" cy="650236"/>
          </a:xfrm>
        </p:spPr>
        <p:txBody>
          <a:bodyPr anchor="t">
            <a:normAutofit/>
          </a:bodyPr>
          <a:lstStyle/>
          <a:p>
            <a:pPr algn="l"/>
            <a:r>
              <a:rPr lang="pt-PT" sz="3000" dirty="0" smtClean="0"/>
              <a:t>Quais foram os valores do Estado Novo?</a:t>
            </a:r>
            <a:endParaRPr lang="pt-PT" sz="3000" dirty="0"/>
          </a:p>
        </p:txBody>
      </p:sp>
      <p:pic>
        <p:nvPicPr>
          <p:cNvPr id="14338" name="Picture 2" descr="\\ptalffdm01\DMM_Design_Multimedia\01-PROJECTOS_EM_CURSO\RECURSOS_PORTUGAL\HIST06\PPT_Capitulo_HGP6_5.2\IMAGENS\005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4" t="4701" r="2952" b="3734"/>
          <a:stretch/>
        </p:blipFill>
        <p:spPr bwMode="auto">
          <a:xfrm>
            <a:off x="5067012" y="1571299"/>
            <a:ext cx="6808572" cy="470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55575" y="1963866"/>
            <a:ext cx="4737701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500" dirty="0"/>
              <a:t>Este é o tipo de família defendida por Salazar: pobre, </a:t>
            </a:r>
            <a:r>
              <a:rPr lang="pt-PT" sz="2500" dirty="0" smtClean="0"/>
              <a:t>asseada, </a:t>
            </a:r>
            <a:r>
              <a:rPr lang="pt-PT" sz="2500" dirty="0"/>
              <a:t>trabalhadora e </a:t>
            </a:r>
            <a:r>
              <a:rPr lang="pt-PT" sz="2500" dirty="0" smtClean="0"/>
              <a:t>católica.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89188" y="3719477"/>
            <a:ext cx="470408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500" dirty="0"/>
              <a:t>O móvel com o crucifixo representa </a:t>
            </a:r>
            <a:r>
              <a:rPr lang="pt-PT" sz="2500" dirty="0" smtClean="0"/>
              <a:t>Deus. </a:t>
            </a:r>
            <a:endParaRPr lang="pt-PT" sz="2500" dirty="0"/>
          </a:p>
        </p:txBody>
      </p:sp>
      <p:sp>
        <p:nvSpPr>
          <p:cNvPr id="16" name="Rectangle 15"/>
          <p:cNvSpPr/>
          <p:nvPr/>
        </p:nvSpPr>
        <p:spPr>
          <a:xfrm>
            <a:off x="189188" y="4961922"/>
            <a:ext cx="470408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500" dirty="0" smtClean="0"/>
              <a:t>O </a:t>
            </a:r>
            <a:r>
              <a:rPr lang="pt-PT" sz="2500" dirty="0"/>
              <a:t>castelo que se observa através da janela, representa a </a:t>
            </a:r>
            <a:r>
              <a:rPr lang="pt-PT" sz="2500" dirty="0" smtClean="0"/>
              <a:t>Pátria.</a:t>
            </a:r>
            <a:endParaRPr lang="pt-PT" sz="2500" dirty="0"/>
          </a:p>
        </p:txBody>
      </p:sp>
      <p:pic>
        <p:nvPicPr>
          <p:cNvPr id="50" name="Picture 2" descr="\\ptalffdm01\DMM_Design_Multimedia\01-PROJECTOS_EM_CURSO\RECURSOS_PORTUGAL\HIST06\PPT_Capitulo_HGP6_5.2\IMAGENS\005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51" t="33627" r="28723" b="23908"/>
          <a:stretch/>
        </p:blipFill>
        <p:spPr bwMode="auto">
          <a:xfrm>
            <a:off x="8298319" y="3059139"/>
            <a:ext cx="1685956" cy="2182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\\ptalffdm01\DMM_Design_Multimedia\01-PROJECTOS_EM_CURSO\RECURSOS_PORTUGAL\HIST06\PPT_Capitulo_HGP6_5.2\IMAGENS\005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67" t="29383" r="47675" b="46333"/>
          <a:stretch/>
        </p:blipFill>
        <p:spPr bwMode="auto">
          <a:xfrm>
            <a:off x="7611762" y="2871440"/>
            <a:ext cx="1013254" cy="124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016_valor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84849" y="238424"/>
            <a:ext cx="609600" cy="609600"/>
          </a:xfrm>
          <a:prstGeom prst="rect">
            <a:avLst/>
          </a:prstGeom>
        </p:spPr>
      </p:pic>
      <p:pic>
        <p:nvPicPr>
          <p:cNvPr id="3" name="017_este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84849" y="1191240"/>
            <a:ext cx="609600" cy="609600"/>
          </a:xfrm>
          <a:prstGeom prst="rect">
            <a:avLst/>
          </a:prstGeom>
        </p:spPr>
      </p:pic>
      <p:pic>
        <p:nvPicPr>
          <p:cNvPr id="4" name="018_movel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84849" y="2255468"/>
            <a:ext cx="609600" cy="609600"/>
          </a:xfrm>
          <a:prstGeom prst="rect">
            <a:avLst/>
          </a:prstGeom>
        </p:spPr>
      </p:pic>
      <p:pic>
        <p:nvPicPr>
          <p:cNvPr id="6" name="Au19_novo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284849" y="33146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990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2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7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63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2" grpId="0"/>
      <p:bldP spid="13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5" descr="C:\Users\prodrigues\Desktop\New folder\iconMetas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7" t="4588" r="27770" b="73173"/>
          <a:stretch/>
        </p:blipFill>
        <p:spPr bwMode="auto">
          <a:xfrm>
            <a:off x="189188" y="298799"/>
            <a:ext cx="630620" cy="531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189187" y="342612"/>
            <a:ext cx="630620" cy="4929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000" b="1" i="1" dirty="0" smtClean="0">
                <a:solidFill>
                  <a:schemeClr val="bg1"/>
                </a:solidFill>
              </a:rPr>
              <a:t>2</a:t>
            </a:r>
            <a:endParaRPr lang="pt-PT" sz="3000" b="1" i="1" dirty="0">
              <a:solidFill>
                <a:schemeClr val="bg1"/>
              </a:solidFill>
            </a:endParaRPr>
          </a:p>
        </p:txBody>
      </p:sp>
      <p:pic>
        <p:nvPicPr>
          <p:cNvPr id="14" name="Picture 2" descr="C:\Users\prodrigues\Desktop\New folder\btMetas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492" y="374144"/>
            <a:ext cx="636092" cy="63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11" descr="António de Oliveira Salazar, Presidente do Conselho de Ministros. Óscar Fragoso Carmono, Presidente da República. Fotógrafo: Estúdio Horácio Novais. Fotografia sem data. Produzida durante a actividade do Estúdio Horácio Novais, 1930-1980.  [CFT164 102517.ic]: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8" name="AutoShape 13" descr="António de Oliveira Salazar, Presidente do Conselho de Ministros. Óscar Fragoso Carmono, Presidente da República. Fotógrafo: Estúdio Horácio Novais. Fotografia sem data. Produzida durante a actividade do Estúdio Horácio Novais, 1930-1980.  [CFT164 102517.ic]: 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9" name="AutoShape 17" descr="Antonio Salazar-1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1" name="AutoShape 20" descr="Resultado de imagem para plus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42" name="Título 1"/>
          <p:cNvSpPr>
            <a:spLocks noGrp="1"/>
          </p:cNvSpPr>
          <p:nvPr>
            <p:ph type="ctrTitle"/>
          </p:nvPr>
        </p:nvSpPr>
        <p:spPr>
          <a:xfrm>
            <a:off x="1080000" y="360001"/>
            <a:ext cx="8939715" cy="650236"/>
          </a:xfrm>
        </p:spPr>
        <p:txBody>
          <a:bodyPr anchor="t">
            <a:normAutofit/>
          </a:bodyPr>
          <a:lstStyle/>
          <a:p>
            <a:pPr algn="l"/>
            <a:r>
              <a:rPr lang="pt-PT" sz="3000" dirty="0" smtClean="0"/>
              <a:t>O Estado Novo</a:t>
            </a:r>
            <a:endParaRPr lang="pt-PT" sz="3000" dirty="0"/>
          </a:p>
        </p:txBody>
      </p:sp>
      <p:pic>
        <p:nvPicPr>
          <p:cNvPr id="15362" name="Picture 2" descr="\\ptalffdm01\DMM_Design_Multimedia\01-PROJECTOS_EM_CURSO\RECURSOS_PORTUGAL\HIST06\PPT_Capitulo_HGP6_5.2\IMAGENS\00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306" y="1297460"/>
            <a:ext cx="8785653" cy="5310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hlinkClick r:id="rId9" action="ppaction://hlinksldjump"/>
          </p:cNvPr>
          <p:cNvSpPr txBox="1"/>
          <p:nvPr/>
        </p:nvSpPr>
        <p:spPr>
          <a:xfrm>
            <a:off x="542758" y="1967235"/>
            <a:ext cx="11176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 smtClean="0"/>
              <a:t>OBRAS </a:t>
            </a:r>
            <a:br>
              <a:rPr lang="pt-PT" b="1" dirty="0" smtClean="0"/>
            </a:br>
            <a:r>
              <a:rPr lang="pt-PT" b="1" dirty="0" smtClean="0"/>
              <a:t>PÚBLICAS</a:t>
            </a:r>
            <a:endParaRPr lang="pt-PT" b="1" dirty="0"/>
          </a:p>
        </p:txBody>
      </p:sp>
      <p:sp>
        <p:nvSpPr>
          <p:cNvPr id="30" name="TextBox 29">
            <a:hlinkClick r:id="rId10" action="ppaction://hlinksldjump"/>
          </p:cNvPr>
          <p:cNvSpPr txBox="1"/>
          <p:nvPr/>
        </p:nvSpPr>
        <p:spPr>
          <a:xfrm>
            <a:off x="613423" y="3768013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b="1" dirty="0" smtClean="0"/>
              <a:t>ENSINO</a:t>
            </a:r>
            <a:endParaRPr lang="pt-PT" b="1" dirty="0"/>
          </a:p>
        </p:txBody>
      </p:sp>
      <p:sp>
        <p:nvSpPr>
          <p:cNvPr id="32" name="TextBox 31">
            <a:hlinkClick r:id="rId11" action="ppaction://hlinksldjump"/>
          </p:cNvPr>
          <p:cNvSpPr txBox="1"/>
          <p:nvPr/>
        </p:nvSpPr>
        <p:spPr>
          <a:xfrm>
            <a:off x="10995356" y="2601542"/>
            <a:ext cx="929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b="1" dirty="0" smtClean="0"/>
              <a:t>GREVES</a:t>
            </a:r>
          </a:p>
        </p:txBody>
      </p:sp>
      <p:sp>
        <p:nvSpPr>
          <p:cNvPr id="33" name="TextBox 32">
            <a:hlinkClick r:id="rId12" action="ppaction://hlinksldjump"/>
          </p:cNvPr>
          <p:cNvSpPr txBox="1"/>
          <p:nvPr/>
        </p:nvSpPr>
        <p:spPr>
          <a:xfrm>
            <a:off x="575346" y="5238256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b="1" dirty="0" smtClean="0"/>
              <a:t>CENSURA</a:t>
            </a:r>
          </a:p>
        </p:txBody>
      </p:sp>
      <p:sp>
        <p:nvSpPr>
          <p:cNvPr id="34" name="TextBox 33">
            <a:hlinkClick r:id="rId13" action="ppaction://hlinksldjump"/>
          </p:cNvPr>
          <p:cNvSpPr txBox="1"/>
          <p:nvPr/>
        </p:nvSpPr>
        <p:spPr>
          <a:xfrm>
            <a:off x="11003950" y="5192371"/>
            <a:ext cx="12582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1600" b="1" dirty="0" smtClean="0"/>
              <a:t>EMIGRAÇÃO</a:t>
            </a:r>
          </a:p>
        </p:txBody>
      </p:sp>
      <p:pic>
        <p:nvPicPr>
          <p:cNvPr id="15364" name="Picture 4" descr="\\ptalffdm01\DMM_Design_Multimedia\01-PROJECTOS_EM_CURSO\RECURSOS_PORTUGAL\HIST06\PPT_Capitulo_HGP6_5.2\_LAYOUT\btMais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66" y="2067464"/>
            <a:ext cx="428751" cy="42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\\ptalffdm01\DMM_Design_Multimedia\01-PROJECTOS_EM_CURSO\RECURSOS_PORTUGAL\HIST06\PPT_Capitulo_HGP6_5.2\_LAYOUT\btMais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66" y="3720909"/>
            <a:ext cx="428751" cy="42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\\ptalffdm01\DMM_Design_Multimedia\01-PROJECTOS_EM_CURSO\RECURSOS_PORTUGAL\HIST06\PPT_Capitulo_HGP6_5.2\_LAYOUT\btMais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99" y="5208546"/>
            <a:ext cx="428751" cy="42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\\ptalffdm01\DMM_Design_Multimedia\01-PROJECTOS_EM_CURSO\RECURSOS_PORTUGAL\HIST06\PPT_Capitulo_HGP6_5.2\_LAYOUT\btMais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371" y="2576646"/>
            <a:ext cx="428751" cy="42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\\ptalffdm01\DMM_Design_Multimedia\01-PROJECTOS_EM_CURSO\RECURSOS_PORTUGAL\HIST06\PPT_Capitulo_HGP6_5.2\_LAYOUT\btMais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370" y="5154081"/>
            <a:ext cx="428751" cy="42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020_estado_nov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05354" y="6702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832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prodrigues\Desktop\New folder\_ESQUEMA\fund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205" y="1793956"/>
            <a:ext cx="9571416" cy="4375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3114892" y="3397047"/>
            <a:ext cx="1634200" cy="66004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5" name="Rectangle 34"/>
          <p:cNvSpPr/>
          <p:nvPr/>
        </p:nvSpPr>
        <p:spPr>
          <a:xfrm>
            <a:off x="5022489" y="3396689"/>
            <a:ext cx="1634200" cy="66004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6" name="Rectangle 35"/>
          <p:cNvSpPr/>
          <p:nvPr/>
        </p:nvSpPr>
        <p:spPr>
          <a:xfrm>
            <a:off x="6958905" y="3397047"/>
            <a:ext cx="1634200" cy="66004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7" name="Rectangle 36"/>
          <p:cNvSpPr/>
          <p:nvPr/>
        </p:nvSpPr>
        <p:spPr>
          <a:xfrm>
            <a:off x="9571230" y="3390982"/>
            <a:ext cx="1634200" cy="66004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Rectangle 1"/>
          <p:cNvSpPr/>
          <p:nvPr/>
        </p:nvSpPr>
        <p:spPr>
          <a:xfrm>
            <a:off x="1080000" y="3396689"/>
            <a:ext cx="1634200" cy="66004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1080000" y="360000"/>
            <a:ext cx="6921093" cy="6159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000" dirty="0" err="1" smtClean="0"/>
              <a:t>Atividade</a:t>
            </a:r>
            <a:r>
              <a:rPr lang="pt-PT" sz="3000" dirty="0" smtClean="0"/>
              <a:t> – Meta 2</a:t>
            </a:r>
            <a:endParaRPr lang="pt-PT" sz="3000" dirty="0"/>
          </a:p>
        </p:txBody>
      </p:sp>
      <p:pic>
        <p:nvPicPr>
          <p:cNvPr id="5" name="Picture 3" descr="C:\Users\prodrigues\Desktop\New folder\_ESQUEMA\img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02" y="4154268"/>
            <a:ext cx="1805998" cy="1779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prodrigues\Desktop\New folder\_ESQUEMA\img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717" y="4277846"/>
            <a:ext cx="2112147" cy="1655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prodrigues\Desktop\New folder\_ESQUEMA\img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0596" y="4361490"/>
            <a:ext cx="2095761" cy="157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prodrigues\Desktop\New folder\_ESQUEMA\img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396" y="4225152"/>
            <a:ext cx="1110828" cy="170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:\Users\prodrigues\Desktop\New folder\_ESQUEMA\img4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693" y="4134229"/>
            <a:ext cx="119062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360042" y="3548899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 smtClean="0"/>
              <a:t>CENSURA</a:t>
            </a:r>
            <a:endParaRPr lang="pt-PT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395958" y="3410401"/>
            <a:ext cx="1058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b="1" dirty="0" smtClean="0"/>
              <a:t>POLÍCIA </a:t>
            </a:r>
            <a:br>
              <a:rPr lang="pt-PT" b="1" dirty="0" smtClean="0"/>
            </a:br>
            <a:r>
              <a:rPr lang="pt-PT" b="1" dirty="0" smtClean="0"/>
              <a:t>POLÍTICA</a:t>
            </a:r>
            <a:endParaRPr lang="pt-PT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068864" y="3410400"/>
            <a:ext cx="15094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b="1" dirty="0" smtClean="0"/>
              <a:t>MOCIDADE </a:t>
            </a:r>
            <a:br>
              <a:rPr lang="pt-PT" b="1" dirty="0" smtClean="0"/>
            </a:br>
            <a:r>
              <a:rPr lang="pt-PT" b="1" dirty="0" smtClean="0"/>
              <a:t>PORTUGUESA</a:t>
            </a:r>
            <a:endParaRPr lang="pt-PT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006372" y="3410399"/>
            <a:ext cx="15547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b="1" dirty="0" smtClean="0"/>
              <a:t>PROPAGANDA</a:t>
            </a:r>
            <a:br>
              <a:rPr lang="pt-PT" b="1" dirty="0" smtClean="0"/>
            </a:br>
            <a:r>
              <a:rPr lang="pt-PT" b="1" dirty="0" smtClean="0"/>
              <a:t>POLÍTICA</a:t>
            </a:r>
            <a:endParaRPr lang="pt-PT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9787589" y="3396689"/>
            <a:ext cx="12014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b="1" dirty="0" smtClean="0"/>
              <a:t>UNIÃO</a:t>
            </a:r>
            <a:br>
              <a:rPr lang="pt-PT" b="1" dirty="0" smtClean="0"/>
            </a:br>
            <a:r>
              <a:rPr lang="pt-PT" b="1" dirty="0" smtClean="0"/>
              <a:t>NACIONAL</a:t>
            </a:r>
            <a:endParaRPr lang="pt-PT" b="1" dirty="0"/>
          </a:p>
        </p:txBody>
      </p:sp>
      <p:grpSp>
        <p:nvGrpSpPr>
          <p:cNvPr id="15" name="Group 14"/>
          <p:cNvGrpSpPr/>
          <p:nvPr/>
        </p:nvGrpSpPr>
        <p:grpSpPr>
          <a:xfrm>
            <a:off x="7704677" y="2010437"/>
            <a:ext cx="1283689" cy="1213400"/>
            <a:chOff x="7775938" y="1661160"/>
            <a:chExt cx="1638313" cy="1548609"/>
          </a:xfrm>
        </p:grpSpPr>
        <p:sp>
          <p:nvSpPr>
            <p:cNvPr id="16" name="TextBox 15"/>
            <p:cNvSpPr txBox="1"/>
            <p:nvPr/>
          </p:nvSpPr>
          <p:spPr>
            <a:xfrm>
              <a:off x="7775938" y="2871215"/>
              <a:ext cx="15454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1600" dirty="0" smtClean="0"/>
                <a:t>Salazar em 1968</a:t>
              </a:r>
              <a:endParaRPr lang="pt-PT" sz="1600" dirty="0"/>
            </a:p>
          </p:txBody>
        </p:sp>
        <p:pic>
          <p:nvPicPr>
            <p:cNvPr id="17" name="Picture 15" descr="Antonio Oliveira Salazar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00" t="16461" r="15473" b="37722"/>
            <a:stretch/>
          </p:blipFill>
          <p:spPr bwMode="auto">
            <a:xfrm>
              <a:off x="8007555" y="1661160"/>
              <a:ext cx="1406696" cy="12808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/>
          <p:cNvGrpSpPr/>
          <p:nvPr/>
        </p:nvGrpSpPr>
        <p:grpSpPr>
          <a:xfrm>
            <a:off x="2509440" y="2010083"/>
            <a:ext cx="1307310" cy="1212118"/>
            <a:chOff x="2576821" y="1661160"/>
            <a:chExt cx="1668460" cy="1546973"/>
          </a:xfrm>
        </p:grpSpPr>
        <p:pic>
          <p:nvPicPr>
            <p:cNvPr id="19" name="Picture 9" descr="Salazar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95" t="15185" r="41877" b="26495"/>
            <a:stretch/>
          </p:blipFill>
          <p:spPr bwMode="auto">
            <a:xfrm>
              <a:off x="2838585" y="1661160"/>
              <a:ext cx="1406696" cy="12808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2576821" y="2869579"/>
              <a:ext cx="15454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1600" dirty="0" smtClean="0"/>
                <a:t>Salazar em 1928</a:t>
              </a:r>
              <a:endParaRPr lang="pt-PT" sz="16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087155" y="2009068"/>
            <a:ext cx="1306483" cy="1208448"/>
            <a:chOff x="5150650" y="1661159"/>
            <a:chExt cx="1667404" cy="1542289"/>
          </a:xfrm>
        </p:grpSpPr>
        <p:pic>
          <p:nvPicPr>
            <p:cNvPr id="22" name="Picture 18" descr="C:\Users\prodrigues\Desktop\800px-Antonio_Salazar-1.jp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2065"/>
            <a:stretch/>
          </p:blipFill>
          <p:spPr bwMode="auto">
            <a:xfrm>
              <a:off x="5409772" y="1661159"/>
              <a:ext cx="1408282" cy="12808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5150650" y="2864894"/>
              <a:ext cx="15454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1600" dirty="0" smtClean="0"/>
                <a:t>Salazar em 1940</a:t>
              </a:r>
              <a:endParaRPr lang="pt-PT" sz="1600" dirty="0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07854" y="1420839"/>
            <a:ext cx="421057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500" dirty="0"/>
              <a:t>Completa o esquema seguinte:</a:t>
            </a:r>
          </a:p>
        </p:txBody>
      </p:sp>
      <p:pic>
        <p:nvPicPr>
          <p:cNvPr id="31" name="Picture 2" descr="C:\Users\prodrigues\Desktop\New folder\btMetas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492" y="374144"/>
            <a:ext cx="636092" cy="63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7303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13794</TotalTime>
  <Words>1276</Words>
  <Application>Microsoft Office PowerPoint</Application>
  <PresentationFormat>Custom</PresentationFormat>
  <Paragraphs>223</Paragraphs>
  <Slides>31</Slides>
  <Notes>0</Notes>
  <HiddenSlides>0</HiddenSlides>
  <MMClips>43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Tema do Office</vt:lpstr>
      <vt:lpstr>O Estado Novo</vt:lpstr>
      <vt:lpstr>PowerPoint Presentation</vt:lpstr>
      <vt:lpstr>Como terá Salazar conseguido passar de ministro das finanças a chefe do governo?</vt:lpstr>
      <vt:lpstr>Como se tornou Salazar um ditador?</vt:lpstr>
      <vt:lpstr>PowerPoint Presentation</vt:lpstr>
      <vt:lpstr>Como conseguiu Salazar manter-se 36 anos na chefia do governo?</vt:lpstr>
      <vt:lpstr>Quais foram os valores do Estado Novo?</vt:lpstr>
      <vt:lpstr>O Estado Novo</vt:lpstr>
      <vt:lpstr>PowerPoint Presentation</vt:lpstr>
      <vt:lpstr>PowerPoint Presentation</vt:lpstr>
      <vt:lpstr>Por que razão se diz que as eleições no tempo de Salazar não foram livres?</vt:lpstr>
      <vt:lpstr>Por que razão se diz que as eleições no tempo de Salazar não foram livres?</vt:lpstr>
      <vt:lpstr>Por que razão se diz que as eleições no tempo de Salazar não foram livres?</vt:lpstr>
      <vt:lpstr>Quem se destacou na oposição à ditadura?</vt:lpstr>
      <vt:lpstr>Quem se destacou na oposição à ditadura?</vt:lpstr>
      <vt:lpstr>PowerPoint Presentation</vt:lpstr>
      <vt:lpstr>PowerPoint Presentation</vt:lpstr>
      <vt:lpstr>PowerPoint Presentation</vt:lpstr>
      <vt:lpstr>O que foi a Guerra Colonial?</vt:lpstr>
      <vt:lpstr>PowerPoint Presentation</vt:lpstr>
      <vt:lpstr>PowerPoint Presentation</vt:lpstr>
      <vt:lpstr>Como conseguiu Salazar manter-se 36 anos na chefia do governo? </vt:lpstr>
      <vt:lpstr>Como conseguiu Salazar manter-se 36 anos na chefia do governo? </vt:lpstr>
      <vt:lpstr>Como conseguiu Salazar manter-se 36 anos na chefia do governo? </vt:lpstr>
      <vt:lpstr>Como conseguiu Salazar manter-se 36 anos na chefia do governo? </vt:lpstr>
      <vt:lpstr>Como conseguiu Salazar manter-se 36 anos na chefia do governo? </vt:lpstr>
      <vt:lpstr>O Estado Novo</vt:lpstr>
      <vt:lpstr>O Estado Novo</vt:lpstr>
      <vt:lpstr>O Estado Novo</vt:lpstr>
      <vt:lpstr>O Estado Novo</vt:lpstr>
      <vt:lpstr>O Estado Novo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Salazar, de ministro das finanças a chefe do governo</dc:title>
  <dc:creator>Francisco</dc:creator>
  <cp:lastModifiedBy>Pedro Jorge Gentil Rodrigues</cp:lastModifiedBy>
  <cp:revision>123</cp:revision>
  <dcterms:created xsi:type="dcterms:W3CDTF">2017-01-29T05:11:02Z</dcterms:created>
  <dcterms:modified xsi:type="dcterms:W3CDTF">2017-03-23T15:22:41Z</dcterms:modified>
</cp:coreProperties>
</file>