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9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0" r:id="rId19"/>
    <p:sldId id="295" r:id="rId20"/>
    <p:sldId id="294" r:id="rId21"/>
    <p:sldId id="293" r:id="rId22"/>
    <p:sldId id="296" r:id="rId23"/>
    <p:sldId id="297" r:id="rId24"/>
    <p:sldId id="298" r:id="rId25"/>
    <p:sldId id="271" r:id="rId26"/>
    <p:sldId id="277" r:id="rId27"/>
    <p:sldId id="276" r:id="rId28"/>
    <p:sldId id="275" r:id="rId29"/>
    <p:sldId id="274" r:id="rId30"/>
    <p:sldId id="273" r:id="rId31"/>
    <p:sldId id="292" r:id="rId32"/>
    <p:sldId id="291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Junqueira" initials="A. Junq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D35"/>
    <a:srgbClr val="009999"/>
    <a:srgbClr val="0FA1B0"/>
    <a:srgbClr val="13A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87" autoAdjust="0"/>
  </p:normalViewPr>
  <p:slideViewPr>
    <p:cSldViewPr>
      <p:cViewPr>
        <p:scale>
          <a:sx n="66" d="100"/>
          <a:sy n="66" d="100"/>
        </p:scale>
        <p:origin x="-2016" y="-702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7E79C-0BE6-47CC-9ED2-7047A2D6A905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7967-0F4F-4E98-A13A-3A06AF8B41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6717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junqueira\Documents\_PROJETOS_Andy\_PORTUGAL_2016-2017\_2017_EM_FANTASTICOS\LAYOUT\imgs_cortadas\EM02_pptLayou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40" y="-56412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junqueira\Documents\_PROJETOS_Andy\_PORTUGAL_2016-2017\_2017_EM_FANTASTICOS\RECURSOS\gailivro_7xj3iyr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96" y="295344"/>
            <a:ext cx="876980" cy="7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0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921-B6ED-4E0D-89A3-DB2CA8A8E306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6EAE-856F-45E7-A608-4D92B75509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91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921-B6ED-4E0D-89A3-DB2CA8A8E306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6EAE-856F-45E7-A608-4D92B75509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43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921-B6ED-4E0D-89A3-DB2CA8A8E306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6EAE-856F-45E7-A608-4D92B75509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37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junqueira\Documents\_PROJETOS_Andy\_PORTUGAL_2016-2017\_2017_EM_FANTASTICOS\LAYOUT\imgs_cortadas\hea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junqueira\Documents\_PROJETOS_Andy\_PORTUGAL_2016-2017\_2017_EM_FANTASTICOS\RECURSOS\gailivro_7xj3iyr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76" y="295344"/>
            <a:ext cx="360000" cy="3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junqueira\Documents\_PROJETOS_Andy\_PORTUGAL_2016-2017\_2017_EM_FANTASTICOS\LAYOUT\imgs_cortadas\frame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0" y="-2300"/>
            <a:ext cx="9168002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junqueira\Documents\_PROJETOS_Andy\_PORTUGAL_2016-2017\_2017_EM_FANTASTICOS\RECURSOS\gailivro_7xj3iyr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76" y="295344"/>
            <a:ext cx="360000" cy="3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junqueira\Documents\_PROJETOS_Andy\_PORTUGAL_2016-2017\_2017_EM_FANTASTICOS\LAYOUT\imgs_cortadas\falshcar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92" y="-70364"/>
            <a:ext cx="92765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junqueira\Documents\_PROJETOS_Andy\_PORTUGAL_2016-2017\_2017_EM_FANTASTICOS\RECURSOS\gailivro_7xj3iyr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76" y="295344"/>
            <a:ext cx="360000" cy="3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6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junqueira\Documents\_PROJETOS_Andy\_PORTUGAL_2016-2017\_2017_EM_FANTASTICOS\LAYOUT\imgs_cortadas\fram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6" y="-62254"/>
            <a:ext cx="9252519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3552" y="217106"/>
            <a:ext cx="864096" cy="792088"/>
          </a:xfrm>
          <a:prstGeom prst="rect">
            <a:avLst/>
          </a:prstGeom>
          <a:solidFill>
            <a:srgbClr val="13ACBB"/>
          </a:solidFill>
          <a:ln>
            <a:solidFill>
              <a:srgbClr val="13A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604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junqueira\Documents\_PROJETOS_Andy\_PORTUGAL_2016-2017\_2017_EM_FANTASTICOS\LAYOUT\imgs_cortadas\popAju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5" y="476672"/>
            <a:ext cx="7358293" cy="6048672"/>
          </a:xfrm>
          <a:prstGeom prst="rect">
            <a:avLst/>
          </a:prstGeom>
          <a:noFill/>
          <a:effectLst>
            <a:glow rad="101600">
              <a:schemeClr val="bg1">
                <a:lumMod val="8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6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921-B6ED-4E0D-89A3-DB2CA8A8E306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6EAE-856F-45E7-A608-4D92B75509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38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921-B6ED-4E0D-89A3-DB2CA8A8E306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6EAE-856F-45E7-A608-4D92B75509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71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5921-B6ED-4E0D-89A3-DB2CA8A8E306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6EAE-856F-45E7-A608-4D92B75509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603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13.png"/><Relationship Id="rId10" Type="http://schemas.openxmlformats.org/officeDocument/2006/relationships/slide" Target="slide21.xml"/><Relationship Id="rId4" Type="http://schemas.openxmlformats.org/officeDocument/2006/relationships/slide" Target="slide24.xml"/><Relationship Id="rId9" Type="http://schemas.openxmlformats.org/officeDocument/2006/relationships/image" Target="../media/image33.jpeg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" Target="slide25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slide" Target="slide12.xml"/><Relationship Id="rId17" Type="http://schemas.openxmlformats.org/officeDocument/2006/relationships/image" Target="../media/image20.jpeg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008130"/>
            <a:ext cx="324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FA1B0"/>
                </a:solidFill>
              </a:rPr>
              <a:t>Estudo do Meio</a:t>
            </a:r>
          </a:p>
          <a:p>
            <a:r>
              <a:rPr lang="pt-PT" sz="4800" b="1" dirty="0" smtClean="0">
                <a:solidFill>
                  <a:srgbClr val="0FA1B0"/>
                </a:solidFill>
              </a:rPr>
              <a:t>Os animais</a:t>
            </a:r>
            <a:endParaRPr lang="pt-PT" sz="4800" b="1" dirty="0">
              <a:solidFill>
                <a:srgbClr val="0FA1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439759">
            <a:off x="4387531" y="5255921"/>
            <a:ext cx="232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UNIDADE 8</a:t>
            </a:r>
            <a:endParaRPr lang="pt-PT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unqueira\Documents\_PROJETOS_Andy\_PORTUGAL_2016-2017\_2017_EM_FANTASTICOS\LAYOUT\imgs_cortadas\bt_avancar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367372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junqueira\Desktop\shutterstock_557955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37" y="1389763"/>
            <a:ext cx="4523707" cy="45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225"/>
              <a:r>
                <a:rPr lang="pt-PT" sz="2800" b="1" dirty="0" smtClean="0"/>
                <a:t>Peixe</a:t>
              </a:r>
              <a:endParaRPr lang="pt-PT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</p:spTree>
    <p:extLst>
      <p:ext uri="{BB962C8B-B14F-4D97-AF65-F5344CB8AC3E}">
        <p14:creationId xmlns:p14="http://schemas.microsoft.com/office/powerpoint/2010/main" val="3919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290386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7170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55728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junqueira\Desktop\shutterstock_557955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37" y="1389763"/>
            <a:ext cx="4523707" cy="45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13" name="Rounded Rectangle 12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225"/>
              <a:r>
                <a:rPr lang="pt-PT" sz="2800" b="1" dirty="0" smtClean="0"/>
                <a:t>Peixe</a:t>
              </a:r>
              <a:endParaRPr lang="pt-PT" sz="2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Selvage</a:t>
            </a:r>
            <a:r>
              <a:rPr lang="pt-PT" b="1" dirty="0">
                <a:solidFill>
                  <a:srgbClr val="13ACBB"/>
                </a:solidFill>
              </a:rPr>
              <a:t>m</a:t>
            </a:r>
            <a:r>
              <a:rPr lang="pt-PT" b="1" dirty="0" smtClean="0">
                <a:solidFill>
                  <a:srgbClr val="13ACBB"/>
                </a:solidFill>
              </a:rPr>
              <a:t> e doméstico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5036" y="240693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Aquático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9823" y="31463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Escamas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823" y="396730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Nadam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9823" y="4773500"/>
            <a:ext cx="24065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Alimentam-se de plantas e outros animais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de ovos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2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unqueira\Documents\_PROJETOS_Andy\_PORTUGAL_2016-2017\_2017_EM_FANTASTICOS\LAYOUT\imgs_cortadas\bt_avancar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333944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junqueira\Desktop\JNB Photography shutterstock 1203652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b="6153"/>
          <a:stretch/>
        </p:blipFill>
        <p:spPr bwMode="auto">
          <a:xfrm>
            <a:off x="578228" y="1808319"/>
            <a:ext cx="4545182" cy="392493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600" b="1" dirty="0" smtClean="0"/>
                <a:t>Colibri ou Beija-flor</a:t>
              </a:r>
              <a:endParaRPr lang="pt-PT" sz="26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</p:spTree>
    <p:extLst>
      <p:ext uri="{BB962C8B-B14F-4D97-AF65-F5344CB8AC3E}">
        <p14:creationId xmlns:p14="http://schemas.microsoft.com/office/powerpoint/2010/main" val="3919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290386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7170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55728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junqueira\Desktop\JNB Photography shutterstock 1203652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b="6153"/>
          <a:stretch/>
        </p:blipFill>
        <p:spPr bwMode="auto">
          <a:xfrm>
            <a:off x="578228" y="1808319"/>
            <a:ext cx="4545182" cy="392493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13" name="Rounded Rectangle 12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600" b="1" dirty="0"/>
                <a:t>Colibri ou Beija-flor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Selvagem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5036" y="240693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Aéreo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9823" y="31463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Penas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823" y="396730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Voam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9823" y="4773500"/>
            <a:ext cx="24065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Alimentam-se de plantas e outros animais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de ovos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2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unqueira\Documents\_PROJETOS_Andy\_PORTUGAL_2016-2017\_2017_EM_FANTASTICOS\LAYOUT\imgs_cortadas\bt_avancar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347119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junqueira\Desktop\shutterstock_9265207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722" y="2132855"/>
            <a:ext cx="4496653" cy="30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085184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0463"/>
              <a:r>
                <a:rPr lang="pt-PT" sz="2800" b="1" dirty="0" smtClean="0"/>
                <a:t>Tartaruga</a:t>
              </a:r>
              <a:endParaRPr lang="pt-PT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</p:spTree>
    <p:extLst>
      <p:ext uri="{BB962C8B-B14F-4D97-AF65-F5344CB8AC3E}">
        <p14:creationId xmlns:p14="http://schemas.microsoft.com/office/powerpoint/2010/main" val="3919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290386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7170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55728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junqueira\Desktop\shutterstock_9265207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722" y="2132855"/>
            <a:ext cx="4496653" cy="30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57997" y="5085184"/>
            <a:ext cx="3320067" cy="540000"/>
            <a:chOff x="1043608" y="1628798"/>
            <a:chExt cx="3678020" cy="852769"/>
          </a:xfrm>
        </p:grpSpPr>
        <p:sp>
          <p:nvSpPr>
            <p:cNvPr id="13" name="Rounded Rectangle 12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0463"/>
              <a:r>
                <a:rPr lang="pt-PT" sz="2800" b="1" dirty="0"/>
                <a:t>Tartaruga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Selvagem e doméstico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5036" y="2377908"/>
            <a:ext cx="239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rgbClr val="13ACBB"/>
                </a:solidFill>
              </a:rPr>
              <a:t>Maioritariamente terrestre</a:t>
            </a:r>
            <a:endParaRPr lang="pt-PT" sz="1600" b="1" dirty="0">
              <a:solidFill>
                <a:srgbClr val="13ACB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9823" y="31463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Carapaça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823" y="396730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Rastejam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9823" y="4773500"/>
            <a:ext cx="24065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Alimentam-se de plantas e outros animais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de ovos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2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unqueira\Documents\_PROJETOS_Andy\_PORTUGAL_2016-2017\_2017_EM_FANTASTICOS\LAYOUT\imgs_cortadas\bt_avancar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388609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junqueira\Desktop\shutterstock_352969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75" y="1352512"/>
            <a:ext cx="4203748" cy="4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225"/>
              <a:r>
                <a:rPr lang="pt-PT" sz="2800" b="1" dirty="0" smtClean="0"/>
                <a:t>Gato</a:t>
              </a:r>
              <a:endParaRPr lang="pt-PT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</p:spTree>
    <p:extLst>
      <p:ext uri="{BB962C8B-B14F-4D97-AF65-F5344CB8AC3E}">
        <p14:creationId xmlns:p14="http://schemas.microsoft.com/office/powerpoint/2010/main" val="24350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290386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7170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55728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junqueira\Desktop\shutterstock_35296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75" y="1352512"/>
            <a:ext cx="4203748" cy="4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13" name="Rounded Rectangle 12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225"/>
              <a:r>
                <a:rPr lang="pt-PT" sz="2800" b="1" dirty="0" smtClean="0"/>
                <a:t>Gato</a:t>
              </a:r>
              <a:endParaRPr lang="pt-PT" sz="2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Doméstico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5036" y="240693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Terrestre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9823" y="31463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Pelo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9823" y="3967306"/>
            <a:ext cx="2448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Andam, correm e saltam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9823" y="4773500"/>
            <a:ext cx="24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Alimentam-se de outros animais. A s crias de leite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do ventre da mãe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0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2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578" y="2632612"/>
            <a:ext cx="3094118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724" y="4729013"/>
            <a:ext cx="3092972" cy="2037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362" y="2632612"/>
            <a:ext cx="2898478" cy="2005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5541" y="2625466"/>
            <a:ext cx="3071413" cy="2056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361" y="4729013"/>
            <a:ext cx="2898478" cy="206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54486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Clica </a:t>
            </a:r>
            <a:r>
              <a:rPr lang="pt-PT" sz="2000" b="1" dirty="0" smtClean="0">
                <a:solidFill>
                  <a:schemeClr val="bg1"/>
                </a:solidFill>
              </a:rPr>
              <a:t>numa imagem para a ampliares.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As pessoas, os animais e as plantas precisam de ar limpo para viver.</a:t>
            </a:r>
          </a:p>
          <a:p>
            <a:r>
              <a:rPr lang="pt-PT" sz="2400" dirty="0" smtClean="0"/>
              <a:t>O ar não se vê, mas ouve-se e sente-se.</a:t>
            </a:r>
          </a:p>
          <a:p>
            <a:pPr algn="ctr"/>
            <a:r>
              <a:rPr lang="pt-PT" sz="2400" b="1" dirty="0" smtClean="0"/>
              <a:t>O vento é o ar em movimento!</a:t>
            </a:r>
            <a:endParaRPr lang="pt-PT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156497" y="4607916"/>
            <a:ext cx="8895537" cy="73686"/>
            <a:chOff x="-48308" y="32086"/>
            <a:chExt cx="9110557" cy="73686"/>
          </a:xfrm>
          <a:solidFill>
            <a:schemeClr val="bg1">
              <a:lumMod val="95000"/>
            </a:schemeClr>
          </a:solidFill>
        </p:grpSpPr>
        <p:cxnSp>
          <p:nvCxnSpPr>
            <p:cNvPr id="5" name="Straight Connector 4"/>
            <p:cNvCxnSpPr/>
            <p:nvPr/>
          </p:nvCxnSpPr>
          <p:spPr>
            <a:xfrm flipV="1">
              <a:off x="-48308" y="83162"/>
              <a:ext cx="9110557" cy="1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-48308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val 26"/>
            <p:cNvSpPr/>
            <p:nvPr/>
          </p:nvSpPr>
          <p:spPr>
            <a:xfrm>
              <a:off x="179307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423797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/>
            <p:cNvSpPr/>
            <p:nvPr/>
          </p:nvSpPr>
          <p:spPr>
            <a:xfrm>
              <a:off x="668833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/>
            <p:cNvSpPr/>
            <p:nvPr/>
          </p:nvSpPr>
          <p:spPr>
            <a:xfrm>
              <a:off x="893803" y="3210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Oval 30"/>
            <p:cNvSpPr/>
            <p:nvPr/>
          </p:nvSpPr>
          <p:spPr>
            <a:xfrm>
              <a:off x="1121418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/>
            <p:cNvSpPr/>
            <p:nvPr/>
          </p:nvSpPr>
          <p:spPr>
            <a:xfrm>
              <a:off x="1365908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Oval 32"/>
            <p:cNvSpPr/>
            <p:nvPr/>
          </p:nvSpPr>
          <p:spPr>
            <a:xfrm>
              <a:off x="1619451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4" name="Oval 33"/>
            <p:cNvSpPr/>
            <p:nvPr/>
          </p:nvSpPr>
          <p:spPr>
            <a:xfrm>
              <a:off x="1844421" y="3210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Oval 34"/>
            <p:cNvSpPr/>
            <p:nvPr/>
          </p:nvSpPr>
          <p:spPr>
            <a:xfrm>
              <a:off x="2072036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Oval 35"/>
            <p:cNvSpPr/>
            <p:nvPr/>
          </p:nvSpPr>
          <p:spPr>
            <a:xfrm>
              <a:off x="2316526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Oval 36"/>
            <p:cNvSpPr/>
            <p:nvPr/>
          </p:nvSpPr>
          <p:spPr>
            <a:xfrm>
              <a:off x="2584021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8" name="Oval 37"/>
            <p:cNvSpPr/>
            <p:nvPr/>
          </p:nvSpPr>
          <p:spPr>
            <a:xfrm>
              <a:off x="2808991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Oval 38"/>
            <p:cNvSpPr/>
            <p:nvPr/>
          </p:nvSpPr>
          <p:spPr>
            <a:xfrm>
              <a:off x="3036606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Oval 39"/>
            <p:cNvSpPr/>
            <p:nvPr/>
          </p:nvSpPr>
          <p:spPr>
            <a:xfrm>
              <a:off x="3281096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Oval 40"/>
            <p:cNvSpPr/>
            <p:nvPr/>
          </p:nvSpPr>
          <p:spPr>
            <a:xfrm>
              <a:off x="3534639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Oval 41"/>
            <p:cNvSpPr/>
            <p:nvPr/>
          </p:nvSpPr>
          <p:spPr>
            <a:xfrm>
              <a:off x="3759609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Oval 42"/>
            <p:cNvSpPr/>
            <p:nvPr/>
          </p:nvSpPr>
          <p:spPr>
            <a:xfrm>
              <a:off x="3987224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Oval 43"/>
            <p:cNvSpPr/>
            <p:nvPr/>
          </p:nvSpPr>
          <p:spPr>
            <a:xfrm>
              <a:off x="4231714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Oval 44"/>
            <p:cNvSpPr/>
            <p:nvPr/>
          </p:nvSpPr>
          <p:spPr>
            <a:xfrm>
              <a:off x="4476750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Oval 45"/>
            <p:cNvSpPr/>
            <p:nvPr/>
          </p:nvSpPr>
          <p:spPr>
            <a:xfrm>
              <a:off x="4701720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Oval 46"/>
            <p:cNvSpPr/>
            <p:nvPr/>
          </p:nvSpPr>
          <p:spPr>
            <a:xfrm>
              <a:off x="4929335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" name="Oval 47"/>
            <p:cNvSpPr/>
            <p:nvPr/>
          </p:nvSpPr>
          <p:spPr>
            <a:xfrm>
              <a:off x="5173825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9" name="Oval 48"/>
            <p:cNvSpPr/>
            <p:nvPr/>
          </p:nvSpPr>
          <p:spPr>
            <a:xfrm>
              <a:off x="5427368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0" name="Oval 49"/>
            <p:cNvSpPr/>
            <p:nvPr/>
          </p:nvSpPr>
          <p:spPr>
            <a:xfrm>
              <a:off x="5652338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1" name="Oval 50"/>
            <p:cNvSpPr/>
            <p:nvPr/>
          </p:nvSpPr>
          <p:spPr>
            <a:xfrm>
              <a:off x="5879953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2" name="Oval 51"/>
            <p:cNvSpPr/>
            <p:nvPr/>
          </p:nvSpPr>
          <p:spPr>
            <a:xfrm>
              <a:off x="6124443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3" name="Oval 52"/>
            <p:cNvSpPr/>
            <p:nvPr/>
          </p:nvSpPr>
          <p:spPr>
            <a:xfrm>
              <a:off x="6400445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4" name="Oval 53"/>
            <p:cNvSpPr/>
            <p:nvPr/>
          </p:nvSpPr>
          <p:spPr>
            <a:xfrm>
              <a:off x="6625415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5" name="Oval 54"/>
            <p:cNvSpPr/>
            <p:nvPr/>
          </p:nvSpPr>
          <p:spPr>
            <a:xfrm>
              <a:off x="6853030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Oval 55"/>
            <p:cNvSpPr/>
            <p:nvPr/>
          </p:nvSpPr>
          <p:spPr>
            <a:xfrm>
              <a:off x="7097520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Oval 56"/>
            <p:cNvSpPr/>
            <p:nvPr/>
          </p:nvSpPr>
          <p:spPr>
            <a:xfrm>
              <a:off x="7351063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" name="Oval 57"/>
            <p:cNvSpPr/>
            <p:nvPr/>
          </p:nvSpPr>
          <p:spPr>
            <a:xfrm>
              <a:off x="7576033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" name="Oval 58"/>
            <p:cNvSpPr/>
            <p:nvPr/>
          </p:nvSpPr>
          <p:spPr>
            <a:xfrm>
              <a:off x="7803648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" name="Oval 59"/>
            <p:cNvSpPr/>
            <p:nvPr/>
          </p:nvSpPr>
          <p:spPr>
            <a:xfrm>
              <a:off x="8048138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" name="Oval 60"/>
            <p:cNvSpPr/>
            <p:nvPr/>
          </p:nvSpPr>
          <p:spPr>
            <a:xfrm>
              <a:off x="8293174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" name="Oval 61"/>
            <p:cNvSpPr/>
            <p:nvPr/>
          </p:nvSpPr>
          <p:spPr>
            <a:xfrm>
              <a:off x="8518144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" name="Oval 62"/>
            <p:cNvSpPr/>
            <p:nvPr/>
          </p:nvSpPr>
          <p:spPr>
            <a:xfrm>
              <a:off x="8745759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" name="Oval 63"/>
            <p:cNvSpPr/>
            <p:nvPr/>
          </p:nvSpPr>
          <p:spPr>
            <a:xfrm>
              <a:off x="8990249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1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42" y="4729013"/>
            <a:ext cx="3080540" cy="2058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23675" y="6715897"/>
            <a:ext cx="8895537" cy="73686"/>
            <a:chOff x="-48308" y="32086"/>
            <a:chExt cx="9110557" cy="73686"/>
          </a:xfrm>
          <a:solidFill>
            <a:schemeClr val="bg1">
              <a:lumMod val="95000"/>
            </a:schemeClr>
          </a:solidFill>
        </p:grpSpPr>
        <p:cxnSp>
          <p:nvCxnSpPr>
            <p:cNvPr id="77" name="Straight Connector 76"/>
            <p:cNvCxnSpPr/>
            <p:nvPr/>
          </p:nvCxnSpPr>
          <p:spPr>
            <a:xfrm flipV="1">
              <a:off x="-48308" y="83162"/>
              <a:ext cx="9110557" cy="1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-48308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9" name="Oval 78"/>
            <p:cNvSpPr/>
            <p:nvPr/>
          </p:nvSpPr>
          <p:spPr>
            <a:xfrm>
              <a:off x="179307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0" name="Oval 79"/>
            <p:cNvSpPr/>
            <p:nvPr/>
          </p:nvSpPr>
          <p:spPr>
            <a:xfrm>
              <a:off x="423797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1" name="Oval 80"/>
            <p:cNvSpPr/>
            <p:nvPr/>
          </p:nvSpPr>
          <p:spPr>
            <a:xfrm>
              <a:off x="668833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2" name="Oval 81"/>
            <p:cNvSpPr/>
            <p:nvPr/>
          </p:nvSpPr>
          <p:spPr>
            <a:xfrm>
              <a:off x="893803" y="3210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3" name="Oval 82"/>
            <p:cNvSpPr/>
            <p:nvPr/>
          </p:nvSpPr>
          <p:spPr>
            <a:xfrm>
              <a:off x="1121418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4" name="Oval 83"/>
            <p:cNvSpPr/>
            <p:nvPr/>
          </p:nvSpPr>
          <p:spPr>
            <a:xfrm>
              <a:off x="1365908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5" name="Oval 84"/>
            <p:cNvSpPr/>
            <p:nvPr/>
          </p:nvSpPr>
          <p:spPr>
            <a:xfrm>
              <a:off x="1619451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6" name="Oval 85"/>
            <p:cNvSpPr/>
            <p:nvPr/>
          </p:nvSpPr>
          <p:spPr>
            <a:xfrm>
              <a:off x="1844421" y="3210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7" name="Oval 86"/>
            <p:cNvSpPr/>
            <p:nvPr/>
          </p:nvSpPr>
          <p:spPr>
            <a:xfrm>
              <a:off x="2072036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8" name="Oval 87"/>
            <p:cNvSpPr/>
            <p:nvPr/>
          </p:nvSpPr>
          <p:spPr>
            <a:xfrm>
              <a:off x="2316526" y="3208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9" name="Oval 88"/>
            <p:cNvSpPr/>
            <p:nvPr/>
          </p:nvSpPr>
          <p:spPr>
            <a:xfrm>
              <a:off x="2584021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0" name="Oval 89"/>
            <p:cNvSpPr/>
            <p:nvPr/>
          </p:nvSpPr>
          <p:spPr>
            <a:xfrm>
              <a:off x="2808991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1" name="Oval 90"/>
            <p:cNvSpPr/>
            <p:nvPr/>
          </p:nvSpPr>
          <p:spPr>
            <a:xfrm>
              <a:off x="3036606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2" name="Oval 91"/>
            <p:cNvSpPr/>
            <p:nvPr/>
          </p:nvSpPr>
          <p:spPr>
            <a:xfrm>
              <a:off x="3281096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3" name="Oval 92"/>
            <p:cNvSpPr/>
            <p:nvPr/>
          </p:nvSpPr>
          <p:spPr>
            <a:xfrm>
              <a:off x="3534639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4" name="Oval 93"/>
            <p:cNvSpPr/>
            <p:nvPr/>
          </p:nvSpPr>
          <p:spPr>
            <a:xfrm>
              <a:off x="3759609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5" name="Oval 94"/>
            <p:cNvSpPr/>
            <p:nvPr/>
          </p:nvSpPr>
          <p:spPr>
            <a:xfrm>
              <a:off x="3987224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6" name="Oval 95"/>
            <p:cNvSpPr/>
            <p:nvPr/>
          </p:nvSpPr>
          <p:spPr>
            <a:xfrm>
              <a:off x="4231714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7" name="Oval 96"/>
            <p:cNvSpPr/>
            <p:nvPr/>
          </p:nvSpPr>
          <p:spPr>
            <a:xfrm>
              <a:off x="4476750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8" name="Oval 97"/>
            <p:cNvSpPr/>
            <p:nvPr/>
          </p:nvSpPr>
          <p:spPr>
            <a:xfrm>
              <a:off x="4701720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9" name="Oval 98"/>
            <p:cNvSpPr/>
            <p:nvPr/>
          </p:nvSpPr>
          <p:spPr>
            <a:xfrm>
              <a:off x="4929335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0" name="Oval 99"/>
            <p:cNvSpPr/>
            <p:nvPr/>
          </p:nvSpPr>
          <p:spPr>
            <a:xfrm>
              <a:off x="5173825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1" name="Oval 100"/>
            <p:cNvSpPr/>
            <p:nvPr/>
          </p:nvSpPr>
          <p:spPr>
            <a:xfrm>
              <a:off x="5427368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52338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79953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4" name="Oval 103"/>
            <p:cNvSpPr/>
            <p:nvPr/>
          </p:nvSpPr>
          <p:spPr>
            <a:xfrm>
              <a:off x="6124443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00445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25415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7" name="Oval 106"/>
            <p:cNvSpPr/>
            <p:nvPr/>
          </p:nvSpPr>
          <p:spPr>
            <a:xfrm>
              <a:off x="6853030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8" name="Oval 107"/>
            <p:cNvSpPr/>
            <p:nvPr/>
          </p:nvSpPr>
          <p:spPr>
            <a:xfrm>
              <a:off x="7097520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51063" y="33772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0" name="Oval 109"/>
            <p:cNvSpPr/>
            <p:nvPr/>
          </p:nvSpPr>
          <p:spPr>
            <a:xfrm>
              <a:off x="7576033" y="33226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1" name="Oval 110"/>
            <p:cNvSpPr/>
            <p:nvPr/>
          </p:nvSpPr>
          <p:spPr>
            <a:xfrm>
              <a:off x="7803648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2" name="Oval 111"/>
            <p:cNvSpPr/>
            <p:nvPr/>
          </p:nvSpPr>
          <p:spPr>
            <a:xfrm>
              <a:off x="8048138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3" name="Oval 112"/>
            <p:cNvSpPr/>
            <p:nvPr/>
          </p:nvSpPr>
          <p:spPr>
            <a:xfrm>
              <a:off x="8293174" y="33210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4" name="Oval 113"/>
            <p:cNvSpPr/>
            <p:nvPr/>
          </p:nvSpPr>
          <p:spPr>
            <a:xfrm>
              <a:off x="8518144" y="32664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45759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90249" y="32648"/>
              <a:ext cx="72000" cy="72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9" name="Picture 2" descr="C:\Users\ajunqueira\Documents\_PROJETOS_Andy\_PORTUGAL_2016-2017\_2017_EM_FANTASTICOS\LAYOUT\imgs_cortadas\btHom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679562" cy="692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80528" y="5953075"/>
            <a:ext cx="9525000" cy="1076325"/>
            <a:chOff x="-180528" y="5589240"/>
            <a:chExt cx="9525000" cy="1076325"/>
          </a:xfrm>
        </p:grpSpPr>
        <p:pic>
          <p:nvPicPr>
            <p:cNvPr id="4" name="Picture 2" descr="C:\Users\ajunqueira\Documents\_PROJETOS_Andy\_PORTUGAL_2016-2017\_2017_EM_FANTASTICOS\LAYOUT\imgs_cortadas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5589240"/>
              <a:ext cx="952500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1995" y="5646734"/>
              <a:ext cx="8612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/>
                <a:t>Manga de vento </a:t>
              </a:r>
              <a:r>
                <a:rPr lang="pt-PT" sz="2400" dirty="0" smtClean="0"/>
                <a:t>–tecido que indica aos condutores o sentido e a força do vento.</a:t>
              </a:r>
              <a:endParaRPr lang="pt-PT" sz="2400" dirty="0"/>
            </a:p>
          </p:txBody>
        </p:sp>
      </p:grpSp>
      <p:pic>
        <p:nvPicPr>
          <p:cNvPr id="6" name="Picture 4" descr="C:\Users\ajunqueira\Documents\_PROJETOS_Andy\_PORTUGAL_2016-2017\_2017_EM_FANTASTICOS\LAYOUT\imgs_cortadas\btFecha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188640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01251" y="2101248"/>
            <a:ext cx="2520281" cy="263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Clica em cada uma das caixas para descobrires mais sobre cada </a:t>
            </a:r>
            <a:r>
              <a:rPr lang="pt-PT" sz="2000" b="1" dirty="0" smtClean="0">
                <a:solidFill>
                  <a:schemeClr val="bg1"/>
                </a:solidFill>
              </a:rPr>
              <a:t>tema</a:t>
            </a:r>
            <a:r>
              <a:rPr lang="pt-PT" sz="2000" b="1" dirty="0">
                <a:solidFill>
                  <a:schemeClr val="bg1"/>
                </a:solidFill>
              </a:rPr>
              <a:t>.</a:t>
            </a:r>
            <a:endParaRPr lang="pt-PT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01256" y="1990316"/>
            <a:ext cx="2520280" cy="3454908"/>
            <a:chOff x="683568" y="2227548"/>
            <a:chExt cx="2520280" cy="3454908"/>
          </a:xfrm>
        </p:grpSpPr>
        <p:sp>
          <p:nvSpPr>
            <p:cNvPr id="7" name="Rounded Rectangle 6"/>
            <p:cNvSpPr/>
            <p:nvPr/>
          </p:nvSpPr>
          <p:spPr>
            <a:xfrm>
              <a:off x="683568" y="2227548"/>
              <a:ext cx="2520280" cy="3001652"/>
            </a:xfrm>
            <a:prstGeom prst="roundRect">
              <a:avLst/>
            </a:prstGeom>
            <a:noFill/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noFill/>
              </a:endParaRPr>
            </a:p>
          </p:txBody>
        </p:sp>
        <p:sp>
          <p:nvSpPr>
            <p:cNvPr id="8" name="Rectangle 7">
              <a:hlinkClick r:id="rId2" action="ppaction://hlinksldjump"/>
            </p:cNvPr>
            <p:cNvSpPr/>
            <p:nvPr/>
          </p:nvSpPr>
          <p:spPr>
            <a:xfrm>
              <a:off x="874192" y="5069408"/>
              <a:ext cx="2160240" cy="613048"/>
            </a:xfrm>
            <a:prstGeom prst="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b="1" cap="small" dirty="0" smtClean="0"/>
                <a:t>O ar em movimento</a:t>
              </a:r>
              <a:endParaRPr lang="pt-PT" sz="2400" b="1" cap="small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2200" y="1990316"/>
            <a:ext cx="2520280" cy="3454908"/>
            <a:chOff x="6372200" y="1916832"/>
            <a:chExt cx="2520280" cy="3454908"/>
          </a:xfrm>
        </p:grpSpPr>
        <p:grpSp>
          <p:nvGrpSpPr>
            <p:cNvPr id="9" name="Group 8"/>
            <p:cNvGrpSpPr/>
            <p:nvPr/>
          </p:nvGrpSpPr>
          <p:grpSpPr>
            <a:xfrm>
              <a:off x="6372200" y="1916832"/>
              <a:ext cx="2520280" cy="3454908"/>
              <a:chOff x="683568" y="2227548"/>
              <a:chExt cx="2520280" cy="345490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83568" y="2227548"/>
                <a:ext cx="2520280" cy="3001652"/>
              </a:xfrm>
              <a:prstGeom prst="roundRect">
                <a:avLst/>
              </a:prstGeom>
              <a:noFill/>
              <a:ln>
                <a:solidFill>
                  <a:srgbClr val="13ACB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noFill/>
                </a:endParaRPr>
              </a:p>
            </p:txBody>
          </p:sp>
          <p:sp>
            <p:nvSpPr>
              <p:cNvPr id="11" name="Rectangle 10">
                <a:hlinkClick r:id="rId4" action="ppaction://hlinksldjump"/>
              </p:cNvPr>
              <p:cNvSpPr/>
              <p:nvPr/>
            </p:nvSpPr>
            <p:spPr>
              <a:xfrm>
                <a:off x="874192" y="5069408"/>
                <a:ext cx="2160240" cy="613048"/>
              </a:xfrm>
              <a:prstGeom prst="rect">
                <a:avLst/>
              </a:prstGeom>
              <a:solidFill>
                <a:srgbClr val="EDBD35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cap="small" dirty="0" smtClean="0"/>
                  <a:t>Revê e estuda</a:t>
                </a:r>
                <a:endParaRPr lang="pt-PT" sz="2400" b="1" cap="small" dirty="0"/>
              </a:p>
            </p:txBody>
          </p:sp>
        </p:grpSp>
        <p:pic>
          <p:nvPicPr>
            <p:cNvPr id="14338" name="Picture 2" descr="C:\Users\ajunqueira\Desktop\reve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62"/>
            <a:stretch/>
          </p:blipFill>
          <p:spPr bwMode="auto">
            <a:xfrm>
              <a:off x="6442486" y="2027764"/>
              <a:ext cx="2388146" cy="263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79512" y="1990316"/>
            <a:ext cx="2520280" cy="3454908"/>
            <a:chOff x="179512" y="1916832"/>
            <a:chExt cx="2520280" cy="3454908"/>
          </a:xfrm>
        </p:grpSpPr>
        <p:grpSp>
          <p:nvGrpSpPr>
            <p:cNvPr id="5" name="Group 4"/>
            <p:cNvGrpSpPr/>
            <p:nvPr/>
          </p:nvGrpSpPr>
          <p:grpSpPr>
            <a:xfrm>
              <a:off x="179512" y="1916832"/>
              <a:ext cx="2520280" cy="3454908"/>
              <a:chOff x="683568" y="2227548"/>
              <a:chExt cx="2520280" cy="345490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683568" y="2227548"/>
                <a:ext cx="2520280" cy="3001652"/>
              </a:xfrm>
              <a:prstGeom prst="roundRect">
                <a:avLst/>
              </a:prstGeom>
              <a:noFill/>
              <a:ln>
                <a:solidFill>
                  <a:srgbClr val="13ACB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noFill/>
                </a:endParaRPr>
              </a:p>
            </p:txBody>
          </p:sp>
          <p:sp>
            <p:nvSpPr>
              <p:cNvPr id="4" name="Rectangle 3">
                <a:hlinkClick r:id="rId6" action="ppaction://hlinksldjump"/>
              </p:cNvPr>
              <p:cNvSpPr/>
              <p:nvPr/>
            </p:nvSpPr>
            <p:spPr>
              <a:xfrm>
                <a:off x="874192" y="5069408"/>
                <a:ext cx="2160240" cy="613048"/>
              </a:xfrm>
              <a:prstGeom prst="rect">
                <a:avLst/>
              </a:prstGeom>
              <a:solidFill>
                <a:srgbClr val="EDBD35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cap="small" dirty="0" smtClean="0"/>
                  <a:t>Os Animais</a:t>
                </a:r>
                <a:endParaRPr lang="pt-PT" sz="2400" b="1" cap="small" dirty="0"/>
              </a:p>
            </p:txBody>
          </p:sp>
        </p:grpSp>
        <p:pic>
          <p:nvPicPr>
            <p:cNvPr id="14340" name="Picture 4" descr="C:\Users\ajunqueira\Desktop\mosaico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62" y="1916832"/>
              <a:ext cx="2460220" cy="2746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C:\Users\ajunqueira\Documents\_PROJETOS_Andy\_PORTUGAL_2016-2017\_2017_EM_FANTASTICOS\LAYOUT\imgs_cortadas\btAjud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05" y="98072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1644"/>
            <a:ext cx="10250806" cy="686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80528" y="5877272"/>
            <a:ext cx="9525000" cy="1076325"/>
            <a:chOff x="-180528" y="5589240"/>
            <a:chExt cx="9525000" cy="1076325"/>
          </a:xfrm>
        </p:grpSpPr>
        <p:pic>
          <p:nvPicPr>
            <p:cNvPr id="2" name="Picture 2" descr="C:\Users\ajunqueira\Documents\_PROJETOS_Andy\_PORTUGAL_2016-2017\_2017_EM_FANTASTICOS\LAYOUT\imgs_cortadas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5589240"/>
              <a:ext cx="952500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1994" y="5805264"/>
              <a:ext cx="6305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b="1" dirty="0" err="1" smtClean="0"/>
                <a:t>Kitesurf</a:t>
              </a:r>
              <a:r>
                <a:rPr lang="pt-PT" sz="2400" b="1" dirty="0" smtClean="0"/>
                <a:t> </a:t>
              </a:r>
              <a:r>
                <a:rPr lang="pt-PT" sz="2400" dirty="0" smtClean="0"/>
                <a:t>– a pessoa é puxada pela força do vento.</a:t>
              </a:r>
              <a:endParaRPr lang="pt-PT" sz="2400" dirty="0"/>
            </a:p>
          </p:txBody>
        </p:sp>
      </p:grpSp>
      <p:pic>
        <p:nvPicPr>
          <p:cNvPr id="7" name="Picture 4" descr="C:\Users\ajunqueira\Documents\_PROJETOS_Andy\_PORTUGAL_2016-2017\_2017_EM_FANTASTICOS\LAYOUT\imgs_cortadas\btFecha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188640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" y="-27384"/>
            <a:ext cx="11476275" cy="734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80528" y="5953075"/>
            <a:ext cx="9525000" cy="1076325"/>
            <a:chOff x="-180528" y="5589240"/>
            <a:chExt cx="9525000" cy="1076325"/>
          </a:xfrm>
        </p:grpSpPr>
        <p:pic>
          <p:nvPicPr>
            <p:cNvPr id="5" name="Picture 2" descr="C:\Users\ajunqueira\Documents\_PROJETOS_Andy\_PORTUGAL_2016-2017\_2017_EM_FANTASTICOS\LAYOUT\imgs_cortadas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5589240"/>
              <a:ext cx="952500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1994" y="5862758"/>
              <a:ext cx="6628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b="1" dirty="0" smtClean="0"/>
                <a:t>Ondas</a:t>
              </a:r>
              <a:r>
                <a:rPr lang="pt-PT" sz="2400" dirty="0" smtClean="0"/>
                <a:t> – originadas pela ação do vento sobre o mar.</a:t>
              </a:r>
              <a:endParaRPr lang="pt-PT" sz="2400" dirty="0"/>
            </a:p>
          </p:txBody>
        </p:sp>
      </p:grpSp>
      <p:pic>
        <p:nvPicPr>
          <p:cNvPr id="9" name="Picture 4" descr="C:\Users\ajunqueira\Documents\_PROJETOS_Andy\_PORTUGAL_2016-2017\_2017_EM_FANTASTICOS\LAYOUT\imgs_cortadas\btFecha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188640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6512" y="-27384"/>
            <a:ext cx="10369152" cy="69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80528" y="5953075"/>
            <a:ext cx="9525000" cy="1076325"/>
            <a:chOff x="-180528" y="5589240"/>
            <a:chExt cx="9525000" cy="1076325"/>
          </a:xfrm>
        </p:grpSpPr>
        <p:pic>
          <p:nvPicPr>
            <p:cNvPr id="3" name="Picture 2" descr="C:\Users\ajunqueira\Documents\_PROJETOS_Andy\_PORTUGAL_2016-2017\_2017_EM_FANTASTICOS\LAYOUT\imgs_cortadas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5589240"/>
              <a:ext cx="952500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1995" y="5646734"/>
              <a:ext cx="8468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/>
                <a:t>Dente-de-leão </a:t>
              </a:r>
              <a:r>
                <a:rPr lang="pt-PT" sz="2400" dirty="0" smtClean="0"/>
                <a:t>– plumas de um dente-de-leão a serem levadas pelo vento.</a:t>
              </a:r>
              <a:endParaRPr lang="pt-PT" sz="2400" dirty="0"/>
            </a:p>
          </p:txBody>
        </p:sp>
      </p:grpSp>
      <p:pic>
        <p:nvPicPr>
          <p:cNvPr id="7" name="Picture 4" descr="C:\Users\ajunqueira\Documents\_PROJETOS_Andy\_PORTUGAL_2016-2017\_2017_EM_FANTASTICOS\LAYOUT\imgs_cortadas\btFecha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188640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21006"/>
            <a:ext cx="10369152" cy="686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80528" y="5881067"/>
            <a:ext cx="9525000" cy="1076325"/>
            <a:chOff x="-180528" y="5589240"/>
            <a:chExt cx="9525000" cy="1076325"/>
          </a:xfrm>
        </p:grpSpPr>
        <p:pic>
          <p:nvPicPr>
            <p:cNvPr id="3" name="Picture 2" descr="C:\Users\ajunqueira\Documents\_PROJETOS_Andy\_PORTUGAL_2016-2017\_2017_EM_FANTASTICOS\LAYOUT\imgs_cortadas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5589240"/>
              <a:ext cx="952500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3528" y="5805264"/>
              <a:ext cx="8468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/>
                <a:t>Folhas </a:t>
              </a:r>
              <a:r>
                <a:rPr lang="pt-PT" sz="2400" dirty="0" smtClean="0"/>
                <a:t>– folhas de árvores a esvoaçar por ação do vento.</a:t>
              </a:r>
              <a:endParaRPr lang="pt-PT" sz="2400" dirty="0"/>
            </a:p>
          </p:txBody>
        </p:sp>
      </p:grpSp>
      <p:pic>
        <p:nvPicPr>
          <p:cNvPr id="7" name="Picture 4" descr="C:\Users\ajunqueira\Documents\_PROJETOS_Andy\_PORTUGAL_2016-2017\_2017_EM_FANTASTICOS\LAYOUT\imgs_cortadas\btFecha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188640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12870"/>
            <a:ext cx="10297144" cy="686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80528" y="5881067"/>
            <a:ext cx="9525000" cy="1076325"/>
            <a:chOff x="-180528" y="5589240"/>
            <a:chExt cx="9525000" cy="1076325"/>
          </a:xfrm>
        </p:grpSpPr>
        <p:pic>
          <p:nvPicPr>
            <p:cNvPr id="3" name="Picture 2" descr="C:\Users\ajunqueira\Documents\_PROJETOS_Andy\_PORTUGAL_2016-2017\_2017_EM_FANTASTICOS\LAYOUT\imgs_cortadas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5589240"/>
              <a:ext cx="952500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3528" y="5631658"/>
              <a:ext cx="8468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/>
                <a:t>Árvores </a:t>
              </a:r>
              <a:r>
                <a:rPr lang="pt-PT" sz="2400" dirty="0" smtClean="0"/>
                <a:t>– </a:t>
              </a:r>
              <a:r>
                <a:rPr lang="pt-PT" sz="2400" dirty="0"/>
                <a:t>ramos de árvores deformados pela ação contínua do </a:t>
              </a:r>
              <a:r>
                <a:rPr lang="pt-PT" sz="2400" dirty="0" smtClean="0"/>
                <a:t>vento.</a:t>
              </a:r>
              <a:endParaRPr lang="pt-PT" sz="2400" dirty="0"/>
            </a:p>
          </p:txBody>
        </p:sp>
      </p:grpSp>
      <p:pic>
        <p:nvPicPr>
          <p:cNvPr id="7" name="Picture 4" descr="C:\Users\ajunqueira\Documents\_PROJETOS_Andy\_PORTUGAL_2016-2017\_2017_EM_FANTASTICOS\LAYOUT\imgs_cortadas\btFecha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188640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4098" name="Picture 2" descr="C:\Users\ajunqueira\Documents\_PROJETOS_Andy\_PORTUGAL_2016-2017\_2017_EM_FANTASTICOS\LAYOUT\imgs_cortadas\btAvancar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6093296"/>
            <a:ext cx="1552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 descr="C:\Users\ajunqueira\Documents\_PROJETOS_Andy\_PORTUGAL_2016-2017\_2017_EM_FANTASTICOS\LAYOUT\imgs_cortadas\bt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4098" name="Picture 2" descr="C:\Users\ajunqueira\Documents\_PROJETOS_Andy\_PORTUGAL_2016-2017\_2017_EM_FANTASTICOS\LAYOUT\imgs_cortadas\btAvancar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6093296"/>
            <a:ext cx="1552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2421" y="869886"/>
            <a:ext cx="116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doméstico</a:t>
            </a:r>
            <a:endParaRPr lang="pt-PT" dirty="0"/>
          </a:p>
        </p:txBody>
      </p:sp>
      <p:sp>
        <p:nvSpPr>
          <p:cNvPr id="77" name="TextBox 76"/>
          <p:cNvSpPr txBox="1"/>
          <p:nvPr/>
        </p:nvSpPr>
        <p:spPr>
          <a:xfrm>
            <a:off x="6442421" y="113230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selvagem</a:t>
            </a:r>
            <a:endParaRPr lang="pt-PT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C:\Users\ajunqueira\Documents\_PROJETOS_Andy\_PORTUGAL_2016-2017\_2017_EM_FANTASTICOS\LAYOUT\imgs_cortadas\bt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4098" name="Picture 2" descr="C:\Users\ajunqueira\Documents\_PROJETOS_Andy\_PORTUGAL_2016-2017\_2017_EM_FANTASTICOS\LAYOUT\imgs_cortadas\btAvancar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6093296"/>
            <a:ext cx="1552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2421" y="869886"/>
            <a:ext cx="116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doméstico</a:t>
            </a:r>
            <a:endParaRPr lang="pt-PT" dirty="0"/>
          </a:p>
        </p:txBody>
      </p:sp>
      <p:sp>
        <p:nvSpPr>
          <p:cNvPr id="77" name="TextBox 76"/>
          <p:cNvSpPr txBox="1"/>
          <p:nvPr/>
        </p:nvSpPr>
        <p:spPr>
          <a:xfrm>
            <a:off x="6442421" y="113230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selvagem</a:t>
            </a:r>
            <a:endParaRPr lang="pt-PT" dirty="0"/>
          </a:p>
        </p:txBody>
      </p:sp>
      <p:sp>
        <p:nvSpPr>
          <p:cNvPr id="78" name="TextBox 77"/>
          <p:cNvSpPr txBox="1"/>
          <p:nvPr/>
        </p:nvSpPr>
        <p:spPr>
          <a:xfrm>
            <a:off x="6439892" y="1517374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terra</a:t>
            </a:r>
            <a:endParaRPr lang="pt-PT" dirty="0"/>
          </a:p>
        </p:txBody>
      </p:sp>
      <p:sp>
        <p:nvSpPr>
          <p:cNvPr id="79" name="TextBox 78"/>
          <p:cNvSpPr txBox="1"/>
          <p:nvPr/>
        </p:nvSpPr>
        <p:spPr>
          <a:xfrm>
            <a:off x="6450032" y="17416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ar</a:t>
            </a:r>
            <a:endParaRPr lang="pt-PT" dirty="0"/>
          </a:p>
        </p:txBody>
      </p:sp>
      <p:sp>
        <p:nvSpPr>
          <p:cNvPr id="80" name="TextBox 79"/>
          <p:cNvSpPr txBox="1"/>
          <p:nvPr/>
        </p:nvSpPr>
        <p:spPr>
          <a:xfrm>
            <a:off x="6452417" y="19974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água</a:t>
            </a:r>
            <a:endParaRPr lang="pt-PT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C:\Users\ajunqueira\Documents\_PROJETOS_Andy\_PORTUGAL_2016-2017\_2017_EM_FANTASTICOS\LAYOUT\imgs_cortadas\bt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4098" name="Picture 2" descr="C:\Users\ajunqueira\Documents\_PROJETOS_Andy\_PORTUGAL_2016-2017\_2017_EM_FANTASTICOS\LAYOUT\imgs_cortadas\btAvancar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6093296"/>
            <a:ext cx="1552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2421" y="869886"/>
            <a:ext cx="116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doméstico</a:t>
            </a:r>
            <a:endParaRPr lang="pt-PT" dirty="0"/>
          </a:p>
        </p:txBody>
      </p:sp>
      <p:sp>
        <p:nvSpPr>
          <p:cNvPr id="77" name="TextBox 76"/>
          <p:cNvSpPr txBox="1"/>
          <p:nvPr/>
        </p:nvSpPr>
        <p:spPr>
          <a:xfrm>
            <a:off x="6442421" y="113230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selvagem</a:t>
            </a:r>
            <a:endParaRPr lang="pt-PT" dirty="0"/>
          </a:p>
        </p:txBody>
      </p:sp>
      <p:sp>
        <p:nvSpPr>
          <p:cNvPr id="78" name="TextBox 77"/>
          <p:cNvSpPr txBox="1"/>
          <p:nvPr/>
        </p:nvSpPr>
        <p:spPr>
          <a:xfrm>
            <a:off x="6439892" y="1517374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terra</a:t>
            </a:r>
            <a:endParaRPr lang="pt-PT" dirty="0"/>
          </a:p>
        </p:txBody>
      </p:sp>
      <p:sp>
        <p:nvSpPr>
          <p:cNvPr id="79" name="TextBox 78"/>
          <p:cNvSpPr txBox="1"/>
          <p:nvPr/>
        </p:nvSpPr>
        <p:spPr>
          <a:xfrm>
            <a:off x="6450032" y="17416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ar</a:t>
            </a:r>
            <a:endParaRPr lang="pt-PT" dirty="0"/>
          </a:p>
        </p:txBody>
      </p:sp>
      <p:sp>
        <p:nvSpPr>
          <p:cNvPr id="80" name="TextBox 79"/>
          <p:cNvSpPr txBox="1"/>
          <p:nvPr/>
        </p:nvSpPr>
        <p:spPr>
          <a:xfrm>
            <a:off x="6452417" y="19974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água</a:t>
            </a:r>
            <a:endParaRPr lang="pt-PT" dirty="0"/>
          </a:p>
        </p:txBody>
      </p:sp>
      <p:sp>
        <p:nvSpPr>
          <p:cNvPr id="81" name="TextBox 80"/>
          <p:cNvSpPr txBox="1"/>
          <p:nvPr/>
        </p:nvSpPr>
        <p:spPr>
          <a:xfrm>
            <a:off x="6452767" y="231090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pelos</a:t>
            </a:r>
            <a:endParaRPr lang="pt-PT" dirty="0"/>
          </a:p>
        </p:txBody>
      </p:sp>
      <p:sp>
        <p:nvSpPr>
          <p:cNvPr id="82" name="TextBox 81"/>
          <p:cNvSpPr txBox="1"/>
          <p:nvPr/>
        </p:nvSpPr>
        <p:spPr>
          <a:xfrm>
            <a:off x="6452767" y="257332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penas</a:t>
            </a:r>
            <a:endParaRPr lang="pt-PT" dirty="0"/>
          </a:p>
        </p:txBody>
      </p:sp>
      <p:sp>
        <p:nvSpPr>
          <p:cNvPr id="83" name="TextBox 82"/>
          <p:cNvSpPr txBox="1"/>
          <p:nvPr/>
        </p:nvSpPr>
        <p:spPr>
          <a:xfrm>
            <a:off x="6439892" y="2829082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escamas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40242" y="311743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pele nua</a:t>
            </a:r>
            <a:endParaRPr lang="pt-PT" dirty="0"/>
          </a:p>
        </p:txBody>
      </p:sp>
      <p:sp>
        <p:nvSpPr>
          <p:cNvPr id="85" name="TextBox 84"/>
          <p:cNvSpPr txBox="1"/>
          <p:nvPr/>
        </p:nvSpPr>
        <p:spPr>
          <a:xfrm>
            <a:off x="6427367" y="3385924"/>
            <a:ext cx="20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c</a:t>
            </a:r>
            <a:r>
              <a:rPr lang="pt-PT" dirty="0" smtClean="0"/>
              <a:t>oncha ou carapaça</a:t>
            </a:r>
            <a:endParaRPr lang="pt-PT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C:\Users\ajunqueira\Documents\_PROJETOS_Andy\_PORTUGAL_2016-2017\_2017_EM_FANTASTICOS\LAYOUT\imgs_cortadas\bt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4098" name="Picture 2" descr="C:\Users\ajunqueira\Documents\_PROJETOS_Andy\_PORTUGAL_2016-2017\_2017_EM_FANTASTICOS\LAYOUT\imgs_cortadas\btAvancar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6093296"/>
            <a:ext cx="1552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2421" y="869886"/>
            <a:ext cx="116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doméstico</a:t>
            </a:r>
            <a:endParaRPr lang="pt-PT" dirty="0"/>
          </a:p>
        </p:txBody>
      </p:sp>
      <p:sp>
        <p:nvSpPr>
          <p:cNvPr id="77" name="TextBox 76"/>
          <p:cNvSpPr txBox="1"/>
          <p:nvPr/>
        </p:nvSpPr>
        <p:spPr>
          <a:xfrm>
            <a:off x="6442421" y="113230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selvagem</a:t>
            </a:r>
            <a:endParaRPr lang="pt-PT" dirty="0"/>
          </a:p>
        </p:txBody>
      </p:sp>
      <p:sp>
        <p:nvSpPr>
          <p:cNvPr id="78" name="TextBox 77"/>
          <p:cNvSpPr txBox="1"/>
          <p:nvPr/>
        </p:nvSpPr>
        <p:spPr>
          <a:xfrm>
            <a:off x="6439892" y="1517374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terra</a:t>
            </a:r>
            <a:endParaRPr lang="pt-PT" dirty="0"/>
          </a:p>
        </p:txBody>
      </p:sp>
      <p:sp>
        <p:nvSpPr>
          <p:cNvPr id="79" name="TextBox 78"/>
          <p:cNvSpPr txBox="1"/>
          <p:nvPr/>
        </p:nvSpPr>
        <p:spPr>
          <a:xfrm>
            <a:off x="6450032" y="17416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ar</a:t>
            </a:r>
            <a:endParaRPr lang="pt-PT" dirty="0"/>
          </a:p>
        </p:txBody>
      </p:sp>
      <p:sp>
        <p:nvSpPr>
          <p:cNvPr id="80" name="TextBox 79"/>
          <p:cNvSpPr txBox="1"/>
          <p:nvPr/>
        </p:nvSpPr>
        <p:spPr>
          <a:xfrm>
            <a:off x="6452417" y="19974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água</a:t>
            </a:r>
            <a:endParaRPr lang="pt-PT" dirty="0"/>
          </a:p>
        </p:txBody>
      </p:sp>
      <p:sp>
        <p:nvSpPr>
          <p:cNvPr id="81" name="TextBox 80"/>
          <p:cNvSpPr txBox="1"/>
          <p:nvPr/>
        </p:nvSpPr>
        <p:spPr>
          <a:xfrm>
            <a:off x="6452767" y="231090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pelos</a:t>
            </a:r>
            <a:endParaRPr lang="pt-PT" dirty="0"/>
          </a:p>
        </p:txBody>
      </p:sp>
      <p:sp>
        <p:nvSpPr>
          <p:cNvPr id="82" name="TextBox 81"/>
          <p:cNvSpPr txBox="1"/>
          <p:nvPr/>
        </p:nvSpPr>
        <p:spPr>
          <a:xfrm>
            <a:off x="6452767" y="257332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penas</a:t>
            </a:r>
            <a:endParaRPr lang="pt-PT" dirty="0"/>
          </a:p>
        </p:txBody>
      </p:sp>
      <p:sp>
        <p:nvSpPr>
          <p:cNvPr id="83" name="TextBox 82"/>
          <p:cNvSpPr txBox="1"/>
          <p:nvPr/>
        </p:nvSpPr>
        <p:spPr>
          <a:xfrm>
            <a:off x="6439892" y="2829082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escamas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40242" y="311743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pele nua</a:t>
            </a:r>
            <a:endParaRPr lang="pt-PT" dirty="0"/>
          </a:p>
        </p:txBody>
      </p:sp>
      <p:sp>
        <p:nvSpPr>
          <p:cNvPr id="85" name="TextBox 84"/>
          <p:cNvSpPr txBox="1"/>
          <p:nvPr/>
        </p:nvSpPr>
        <p:spPr>
          <a:xfrm>
            <a:off x="6427367" y="3385924"/>
            <a:ext cx="20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c</a:t>
            </a:r>
            <a:r>
              <a:rPr lang="pt-PT" dirty="0" smtClean="0"/>
              <a:t>oncha ou carapaça</a:t>
            </a:r>
            <a:endParaRPr lang="pt-PT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427367" y="370445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andar</a:t>
            </a:r>
            <a:endParaRPr lang="pt-PT" dirty="0"/>
          </a:p>
        </p:txBody>
      </p:sp>
      <p:sp>
        <p:nvSpPr>
          <p:cNvPr id="93" name="TextBox 92"/>
          <p:cNvSpPr txBox="1"/>
          <p:nvPr/>
        </p:nvSpPr>
        <p:spPr>
          <a:xfrm>
            <a:off x="6440067" y="3966875"/>
            <a:ext cx="7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correr</a:t>
            </a:r>
            <a:endParaRPr lang="pt-PT" dirty="0"/>
          </a:p>
        </p:txBody>
      </p:sp>
      <p:sp>
        <p:nvSpPr>
          <p:cNvPr id="94" name="TextBox 93"/>
          <p:cNvSpPr txBox="1"/>
          <p:nvPr/>
        </p:nvSpPr>
        <p:spPr>
          <a:xfrm>
            <a:off x="6427192" y="4222634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saltar</a:t>
            </a:r>
            <a:endParaRPr lang="pt-PT" dirty="0"/>
          </a:p>
        </p:txBody>
      </p:sp>
      <p:sp>
        <p:nvSpPr>
          <p:cNvPr id="95" name="TextBox 94"/>
          <p:cNvSpPr txBox="1"/>
          <p:nvPr/>
        </p:nvSpPr>
        <p:spPr>
          <a:xfrm>
            <a:off x="6427542" y="4510987"/>
            <a:ext cx="89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rastejar</a:t>
            </a:r>
            <a:endParaRPr lang="pt-PT" dirty="0"/>
          </a:p>
        </p:txBody>
      </p:sp>
      <p:sp>
        <p:nvSpPr>
          <p:cNvPr id="96" name="TextBox 95"/>
          <p:cNvSpPr txBox="1"/>
          <p:nvPr/>
        </p:nvSpPr>
        <p:spPr>
          <a:xfrm>
            <a:off x="6414667" y="4779476"/>
            <a:ext cx="59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voar</a:t>
            </a:r>
            <a:endParaRPr lang="pt-PT" dirty="0"/>
          </a:p>
        </p:txBody>
      </p:sp>
      <p:sp>
        <p:nvSpPr>
          <p:cNvPr id="98" name="TextBox 97"/>
          <p:cNvSpPr txBox="1"/>
          <p:nvPr/>
        </p:nvSpPr>
        <p:spPr>
          <a:xfrm>
            <a:off x="6414667" y="502922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nadar</a:t>
            </a:r>
            <a:endParaRPr lang="pt-PT" dirty="0"/>
          </a:p>
        </p:txBody>
      </p:sp>
      <p:pic>
        <p:nvPicPr>
          <p:cNvPr id="105" name="Picture 2" descr="C:\Users\ajunqueira\Documents\_PROJETOS_Andy\_PORTUGAL_2016-2017\_2017_EM_FANTASTICOS\LAYOUT\imgs_cortadas\bt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54486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Clica </a:t>
            </a:r>
            <a:r>
              <a:rPr lang="pt-PT" sz="2000" b="1" dirty="0" smtClean="0">
                <a:solidFill>
                  <a:schemeClr val="bg1"/>
                </a:solidFill>
              </a:rPr>
              <a:t>em cada uma das imagens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junqueira\Documents\_PROJETOS_Andy\_PORTUGAL_2016-2017\_2017_EM_FANTASTICOS\LAYOUT\imgs_cortadas\bt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667917"/>
            <a:ext cx="1799981" cy="119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339230"/>
            <a:ext cx="1800000" cy="1199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925" y="1196752"/>
            <a:ext cx="1799909" cy="179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364" y="2980836"/>
            <a:ext cx="1200000" cy="12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292280" y="3012121"/>
            <a:ext cx="1800000" cy="12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384" y="4339068"/>
            <a:ext cx="1800000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432" y="5616568"/>
            <a:ext cx="1800000" cy="1196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Elbow Connector 5134"/>
          <p:cNvCxnSpPr>
            <a:endCxn id="5132" idx="1"/>
          </p:cNvCxnSpPr>
          <p:nvPr/>
        </p:nvCxnSpPr>
        <p:spPr>
          <a:xfrm flipV="1">
            <a:off x="4572000" y="6214972"/>
            <a:ext cx="2088432" cy="298431"/>
          </a:xfrm>
          <a:prstGeom prst="bentConnector3">
            <a:avLst>
              <a:gd name="adj1" fmla="val 50000"/>
            </a:avLst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Elbow Connector 5136"/>
          <p:cNvCxnSpPr>
            <a:endCxn id="5130" idx="1"/>
          </p:cNvCxnSpPr>
          <p:nvPr/>
        </p:nvCxnSpPr>
        <p:spPr>
          <a:xfrm rot="5400000" flipH="1" flipV="1">
            <a:off x="5219037" y="5011941"/>
            <a:ext cx="1082145" cy="936550"/>
          </a:xfrm>
          <a:prstGeom prst="bentConnector2">
            <a:avLst/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3" name="Elbow Connector 5142"/>
          <p:cNvCxnSpPr>
            <a:endCxn id="5129" idx="3"/>
          </p:cNvCxnSpPr>
          <p:nvPr/>
        </p:nvCxnSpPr>
        <p:spPr>
          <a:xfrm rot="5400000" flipH="1" flipV="1">
            <a:off x="3904242" y="4279879"/>
            <a:ext cx="2055796" cy="720280"/>
          </a:xfrm>
          <a:prstGeom prst="bentConnector2">
            <a:avLst/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6" name="Straight Connector 5145"/>
          <p:cNvCxnSpPr>
            <a:stCxn id="5127" idx="2"/>
          </p:cNvCxnSpPr>
          <p:nvPr/>
        </p:nvCxnSpPr>
        <p:spPr>
          <a:xfrm flipH="1">
            <a:off x="4391879" y="2994478"/>
            <a:ext cx="1" cy="2882795"/>
          </a:xfrm>
          <a:prstGeom prst="line">
            <a:avLst/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8" name="Elbow Connector 5147"/>
          <p:cNvCxnSpPr>
            <a:stCxn id="5128" idx="3"/>
          </p:cNvCxnSpPr>
          <p:nvPr/>
        </p:nvCxnSpPr>
        <p:spPr>
          <a:xfrm>
            <a:off x="3219364" y="3580836"/>
            <a:ext cx="992596" cy="2296437"/>
          </a:xfrm>
          <a:prstGeom prst="bentConnector2">
            <a:avLst/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Elbow Connector 5149"/>
          <p:cNvCxnSpPr>
            <a:stCxn id="5126" idx="3"/>
          </p:cNvCxnSpPr>
          <p:nvPr/>
        </p:nvCxnSpPr>
        <p:spPr>
          <a:xfrm>
            <a:off x="2627584" y="4939144"/>
            <a:ext cx="1764295" cy="1082145"/>
          </a:xfrm>
          <a:prstGeom prst="bentConnector3">
            <a:avLst/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" name="Elbow Connector 5151"/>
          <p:cNvCxnSpPr>
            <a:stCxn id="5124" idx="3"/>
          </p:cNvCxnSpPr>
          <p:nvPr/>
        </p:nvCxnSpPr>
        <p:spPr>
          <a:xfrm>
            <a:off x="2267525" y="6267771"/>
            <a:ext cx="1080330" cy="401589"/>
          </a:xfrm>
          <a:prstGeom prst="bentConnector3">
            <a:avLst>
              <a:gd name="adj1" fmla="val 76870"/>
            </a:avLst>
          </a:prstGeom>
          <a:ln w="19050">
            <a:solidFill>
              <a:srgbClr val="EDB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4098" name="Picture 2" descr="C:\Users\ajunqueira\Documents\_PROJETOS_Andy\_PORTUGAL_2016-2017\_2017_EM_FANTASTICOS\LAYOUT\imgs_cortadas\btAvancar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6093296"/>
            <a:ext cx="1552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2421" y="869886"/>
            <a:ext cx="116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doméstico</a:t>
            </a:r>
            <a:endParaRPr lang="pt-PT" dirty="0"/>
          </a:p>
        </p:txBody>
      </p:sp>
      <p:sp>
        <p:nvSpPr>
          <p:cNvPr id="77" name="TextBox 76"/>
          <p:cNvSpPr txBox="1"/>
          <p:nvPr/>
        </p:nvSpPr>
        <p:spPr>
          <a:xfrm>
            <a:off x="6442421" y="113230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selvagem</a:t>
            </a:r>
            <a:endParaRPr lang="pt-PT" dirty="0"/>
          </a:p>
        </p:txBody>
      </p:sp>
      <p:sp>
        <p:nvSpPr>
          <p:cNvPr id="78" name="TextBox 77"/>
          <p:cNvSpPr txBox="1"/>
          <p:nvPr/>
        </p:nvSpPr>
        <p:spPr>
          <a:xfrm>
            <a:off x="6439892" y="1517374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terra</a:t>
            </a:r>
            <a:endParaRPr lang="pt-PT" dirty="0"/>
          </a:p>
        </p:txBody>
      </p:sp>
      <p:sp>
        <p:nvSpPr>
          <p:cNvPr id="79" name="TextBox 78"/>
          <p:cNvSpPr txBox="1"/>
          <p:nvPr/>
        </p:nvSpPr>
        <p:spPr>
          <a:xfrm>
            <a:off x="6450032" y="17416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ar</a:t>
            </a:r>
            <a:endParaRPr lang="pt-PT" dirty="0"/>
          </a:p>
        </p:txBody>
      </p:sp>
      <p:sp>
        <p:nvSpPr>
          <p:cNvPr id="80" name="TextBox 79"/>
          <p:cNvSpPr txBox="1"/>
          <p:nvPr/>
        </p:nvSpPr>
        <p:spPr>
          <a:xfrm>
            <a:off x="6452417" y="19974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água</a:t>
            </a:r>
            <a:endParaRPr lang="pt-PT" dirty="0"/>
          </a:p>
        </p:txBody>
      </p:sp>
      <p:sp>
        <p:nvSpPr>
          <p:cNvPr id="81" name="TextBox 80"/>
          <p:cNvSpPr txBox="1"/>
          <p:nvPr/>
        </p:nvSpPr>
        <p:spPr>
          <a:xfrm>
            <a:off x="6452767" y="231090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pelos</a:t>
            </a:r>
            <a:endParaRPr lang="pt-PT" dirty="0"/>
          </a:p>
        </p:txBody>
      </p:sp>
      <p:sp>
        <p:nvSpPr>
          <p:cNvPr id="82" name="TextBox 81"/>
          <p:cNvSpPr txBox="1"/>
          <p:nvPr/>
        </p:nvSpPr>
        <p:spPr>
          <a:xfrm>
            <a:off x="6452767" y="257332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penas</a:t>
            </a:r>
            <a:endParaRPr lang="pt-PT" dirty="0"/>
          </a:p>
        </p:txBody>
      </p:sp>
      <p:sp>
        <p:nvSpPr>
          <p:cNvPr id="83" name="TextBox 82"/>
          <p:cNvSpPr txBox="1"/>
          <p:nvPr/>
        </p:nvSpPr>
        <p:spPr>
          <a:xfrm>
            <a:off x="6439892" y="2829082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escamas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40242" y="311743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pele nua</a:t>
            </a:r>
            <a:endParaRPr lang="pt-PT" dirty="0"/>
          </a:p>
        </p:txBody>
      </p:sp>
      <p:sp>
        <p:nvSpPr>
          <p:cNvPr id="85" name="TextBox 84"/>
          <p:cNvSpPr txBox="1"/>
          <p:nvPr/>
        </p:nvSpPr>
        <p:spPr>
          <a:xfrm>
            <a:off x="6427367" y="3385924"/>
            <a:ext cx="20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c</a:t>
            </a:r>
            <a:r>
              <a:rPr lang="pt-PT" dirty="0" smtClean="0"/>
              <a:t>oncha ou carapaça</a:t>
            </a:r>
            <a:endParaRPr lang="pt-PT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427367" y="370445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andar</a:t>
            </a:r>
            <a:endParaRPr lang="pt-PT" dirty="0"/>
          </a:p>
        </p:txBody>
      </p:sp>
      <p:sp>
        <p:nvSpPr>
          <p:cNvPr id="93" name="TextBox 92"/>
          <p:cNvSpPr txBox="1"/>
          <p:nvPr/>
        </p:nvSpPr>
        <p:spPr>
          <a:xfrm>
            <a:off x="6440067" y="3966875"/>
            <a:ext cx="7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correr</a:t>
            </a:r>
            <a:endParaRPr lang="pt-PT" dirty="0"/>
          </a:p>
        </p:txBody>
      </p:sp>
      <p:sp>
        <p:nvSpPr>
          <p:cNvPr id="94" name="TextBox 93"/>
          <p:cNvSpPr txBox="1"/>
          <p:nvPr/>
        </p:nvSpPr>
        <p:spPr>
          <a:xfrm>
            <a:off x="6427192" y="4222634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saltar</a:t>
            </a:r>
            <a:endParaRPr lang="pt-PT" dirty="0"/>
          </a:p>
        </p:txBody>
      </p:sp>
      <p:sp>
        <p:nvSpPr>
          <p:cNvPr id="95" name="TextBox 94"/>
          <p:cNvSpPr txBox="1"/>
          <p:nvPr/>
        </p:nvSpPr>
        <p:spPr>
          <a:xfrm>
            <a:off x="6427542" y="4510987"/>
            <a:ext cx="89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rastejar</a:t>
            </a:r>
            <a:endParaRPr lang="pt-PT" dirty="0"/>
          </a:p>
        </p:txBody>
      </p:sp>
      <p:sp>
        <p:nvSpPr>
          <p:cNvPr id="96" name="TextBox 95"/>
          <p:cNvSpPr txBox="1"/>
          <p:nvPr/>
        </p:nvSpPr>
        <p:spPr>
          <a:xfrm>
            <a:off x="6414667" y="4779476"/>
            <a:ext cx="59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voar</a:t>
            </a:r>
            <a:endParaRPr lang="pt-PT" dirty="0"/>
          </a:p>
        </p:txBody>
      </p:sp>
      <p:sp>
        <p:nvSpPr>
          <p:cNvPr id="98" name="TextBox 97"/>
          <p:cNvSpPr txBox="1"/>
          <p:nvPr/>
        </p:nvSpPr>
        <p:spPr>
          <a:xfrm>
            <a:off x="6414667" y="502922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nadar</a:t>
            </a:r>
            <a:endParaRPr lang="pt-PT" dirty="0"/>
          </a:p>
        </p:txBody>
      </p:sp>
      <p:sp>
        <p:nvSpPr>
          <p:cNvPr id="99" name="TextBox 98"/>
          <p:cNvSpPr txBox="1"/>
          <p:nvPr/>
        </p:nvSpPr>
        <p:spPr>
          <a:xfrm>
            <a:off x="6395700" y="5406553"/>
            <a:ext cx="8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plantas</a:t>
            </a:r>
            <a:endParaRPr lang="pt-PT" dirty="0"/>
          </a:p>
        </p:txBody>
      </p:sp>
      <p:sp>
        <p:nvSpPr>
          <p:cNvPr id="100" name="TextBox 99"/>
          <p:cNvSpPr txBox="1"/>
          <p:nvPr/>
        </p:nvSpPr>
        <p:spPr>
          <a:xfrm>
            <a:off x="6395700" y="5668972"/>
            <a:ext cx="15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outros animais</a:t>
            </a:r>
            <a:endParaRPr lang="pt-PT" dirty="0"/>
          </a:p>
        </p:txBody>
      </p:sp>
      <p:pic>
        <p:nvPicPr>
          <p:cNvPr id="105" name="Picture 2" descr="C:\Users\ajunqueira\Documents\_PROJETOS_Andy\_PORTUGAL_2016-2017\_2017_EM_FANTASTICOS\LAYOUT\imgs_cortadas\bt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5668" y="3784848"/>
            <a:ext cx="4695840" cy="1548000"/>
            <a:chOff x="3715668" y="3899148"/>
            <a:chExt cx="4695840" cy="15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715668" y="3899148"/>
              <a:ext cx="2595264" cy="1548000"/>
              <a:chOff x="3715668" y="3734792"/>
              <a:chExt cx="2595264" cy="1548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15668" y="4077072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Deslocação</a:t>
                </a:r>
                <a:endParaRPr lang="pt-PT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300192" y="3734792"/>
                <a:ext cx="0" cy="1548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364088" y="435074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431508" y="444068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31508" y="470264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31508" y="497618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31508" y="392886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31508" y="4178117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31508" y="5229180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512" y="3174876"/>
            <a:ext cx="2211040" cy="547340"/>
          </a:xfrm>
          <a:prstGeom prst="roundRect">
            <a:avLst/>
          </a:prstGeom>
          <a:solidFill>
            <a:srgbClr val="EDBD35"/>
          </a:solidFill>
          <a:ln>
            <a:solidFill>
              <a:srgbClr val="EDBD3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ANIMAIS</a:t>
            </a:r>
            <a:endParaRPr lang="pt-PT" sz="2400" b="1" dirty="0"/>
          </a:p>
        </p:txBody>
      </p:sp>
      <p:cxnSp>
        <p:nvCxnSpPr>
          <p:cNvPr id="33" name="Straight Connector 32"/>
          <p:cNvCxnSpPr>
            <a:stCxn id="4" idx="3"/>
            <a:endCxn id="12" idx="1"/>
          </p:cNvCxnSpPr>
          <p:nvPr/>
        </p:nvCxnSpPr>
        <p:spPr>
          <a:xfrm flipV="1">
            <a:off x="2390552" y="1207790"/>
            <a:ext cx="1325116" cy="224075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7" idx="1"/>
          </p:cNvCxnSpPr>
          <p:nvPr/>
        </p:nvCxnSpPr>
        <p:spPr>
          <a:xfrm flipV="1">
            <a:off x="2390552" y="1927560"/>
            <a:ext cx="1335856" cy="1520986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1"/>
          </p:cNvCxnSpPr>
          <p:nvPr/>
        </p:nvCxnSpPr>
        <p:spPr>
          <a:xfrm flipV="1">
            <a:off x="2390552" y="3067422"/>
            <a:ext cx="1325116" cy="343024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1"/>
          </p:cNvCxnSpPr>
          <p:nvPr/>
        </p:nvCxnSpPr>
        <p:spPr>
          <a:xfrm>
            <a:off x="2390552" y="3410446"/>
            <a:ext cx="1325116" cy="99035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>
            <a:off x="2390552" y="3410446"/>
            <a:ext cx="1325116" cy="2337172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1" idx="1"/>
          </p:cNvCxnSpPr>
          <p:nvPr/>
        </p:nvCxnSpPr>
        <p:spPr>
          <a:xfrm>
            <a:off x="2390552" y="3410446"/>
            <a:ext cx="1307132" cy="3078460"/>
          </a:xfrm>
          <a:prstGeom prst="line">
            <a:avLst/>
          </a:prstGeom>
          <a:ln w="19050">
            <a:solidFill>
              <a:srgbClr val="EDBD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15668" y="934120"/>
            <a:ext cx="4697700" cy="547340"/>
            <a:chOff x="3715668" y="1052736"/>
            <a:chExt cx="4697700" cy="547340"/>
          </a:xfrm>
        </p:grpSpPr>
        <p:grpSp>
          <p:nvGrpSpPr>
            <p:cNvPr id="27" name="Group 26"/>
            <p:cNvGrpSpPr/>
            <p:nvPr/>
          </p:nvGrpSpPr>
          <p:grpSpPr>
            <a:xfrm>
              <a:off x="3715668" y="1052736"/>
              <a:ext cx="2584524" cy="547340"/>
              <a:chOff x="3715668" y="1052736"/>
              <a:chExt cx="2584524" cy="54734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15668" y="1052736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Modo de vida</a:t>
                </a:r>
                <a:endParaRPr lang="pt-PT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300192" y="1054892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3"/>
              </p:cNvCxnSpPr>
              <p:nvPr/>
            </p:nvCxnSpPr>
            <p:spPr>
              <a:xfrm>
                <a:off x="5353348" y="1326406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433368" y="109194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33368" y="136197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26408" y="1582316"/>
            <a:ext cx="4686960" cy="756000"/>
            <a:chOff x="3726408" y="1870224"/>
            <a:chExt cx="4686960" cy="75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726408" y="1870224"/>
              <a:ext cx="2573784" cy="756000"/>
              <a:chOff x="3726408" y="1989274"/>
              <a:chExt cx="2573784" cy="756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726408" y="2060848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Ambiente</a:t>
                </a:r>
                <a:endParaRPr lang="pt-PT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300192" y="1989274"/>
                <a:ext cx="0" cy="75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48064" y="2334518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433368" y="187237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33368" y="213433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33368" y="2381799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97684" y="6161112"/>
            <a:ext cx="4715684" cy="601464"/>
            <a:chOff x="3697684" y="6139904"/>
            <a:chExt cx="4715684" cy="601464"/>
          </a:xfrm>
        </p:grpSpPr>
        <p:grpSp>
          <p:nvGrpSpPr>
            <p:cNvPr id="32" name="Group 31"/>
            <p:cNvGrpSpPr/>
            <p:nvPr/>
          </p:nvGrpSpPr>
          <p:grpSpPr>
            <a:xfrm>
              <a:off x="3697684" y="6139904"/>
              <a:ext cx="2613248" cy="601464"/>
              <a:chOff x="3697684" y="6067896"/>
              <a:chExt cx="2613248" cy="60146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697684" y="612202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Reprodução</a:t>
                </a:r>
                <a:endParaRPr lang="pt-PT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6067896"/>
                <a:ext cx="0" cy="54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088" y="6345324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431508" y="618330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33368" y="6453336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5668" y="5425312"/>
            <a:ext cx="4697700" cy="595976"/>
            <a:chOff x="3715668" y="5353304"/>
            <a:chExt cx="4697700" cy="595976"/>
          </a:xfrm>
        </p:grpSpPr>
        <p:grpSp>
          <p:nvGrpSpPr>
            <p:cNvPr id="31" name="Group 30"/>
            <p:cNvGrpSpPr/>
            <p:nvPr/>
          </p:nvGrpSpPr>
          <p:grpSpPr>
            <a:xfrm>
              <a:off x="3715668" y="5353304"/>
              <a:ext cx="2600548" cy="595976"/>
              <a:chOff x="3715668" y="5036548"/>
              <a:chExt cx="2600548" cy="5959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15668" y="5085184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Alimentação</a:t>
                </a:r>
                <a:endParaRPr lang="pt-PT" b="1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300192" y="5036548"/>
                <a:ext cx="0" cy="576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69372" y="5337212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431508" y="5422041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33368" y="568997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15668" y="2433712"/>
            <a:ext cx="4697700" cy="1272700"/>
            <a:chOff x="3715668" y="2636912"/>
            <a:chExt cx="4697700" cy="1272700"/>
          </a:xfrm>
        </p:grpSpPr>
        <p:grpSp>
          <p:nvGrpSpPr>
            <p:cNvPr id="29" name="Group 28"/>
            <p:cNvGrpSpPr/>
            <p:nvPr/>
          </p:nvGrpSpPr>
          <p:grpSpPr>
            <a:xfrm>
              <a:off x="3715668" y="2649612"/>
              <a:ext cx="2600548" cy="1260000"/>
              <a:chOff x="3715668" y="2721620"/>
              <a:chExt cx="2600548" cy="1260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715668" y="3068960"/>
                <a:ext cx="1637680" cy="547340"/>
              </a:xfrm>
              <a:prstGeom prst="roundRect">
                <a:avLst/>
              </a:prstGeom>
              <a:solidFill>
                <a:srgbClr val="13ACBB"/>
              </a:solidFill>
              <a:ln>
                <a:solidFill>
                  <a:srgbClr val="EDBD35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 smtClean="0"/>
                  <a:t>Revestimento do corpo</a:t>
                </a:r>
                <a:endParaRPr lang="pt-PT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300192" y="2721620"/>
                <a:ext cx="0" cy="1260000"/>
              </a:xfrm>
              <a:prstGeom prst="line">
                <a:avLst/>
              </a:prstGeom>
              <a:ln w="28575">
                <a:solidFill>
                  <a:srgbClr val="13A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9372" y="3342630"/>
                <a:ext cx="946844" cy="0"/>
              </a:xfrm>
              <a:prstGeom prst="line">
                <a:avLst/>
              </a:prstGeom>
              <a:ln w="19050">
                <a:solidFill>
                  <a:srgbClr val="EDBD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433368" y="314873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33368" y="3410688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33368" y="3684234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33368" y="2636912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33368" y="2886165"/>
              <a:ext cx="1980000" cy="198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42421" y="869886"/>
            <a:ext cx="116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doméstico</a:t>
            </a:r>
            <a:endParaRPr lang="pt-PT" dirty="0"/>
          </a:p>
        </p:txBody>
      </p:sp>
      <p:sp>
        <p:nvSpPr>
          <p:cNvPr id="77" name="TextBox 76"/>
          <p:cNvSpPr txBox="1"/>
          <p:nvPr/>
        </p:nvSpPr>
        <p:spPr>
          <a:xfrm>
            <a:off x="6442421" y="113230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selvagem</a:t>
            </a:r>
            <a:endParaRPr lang="pt-PT" dirty="0"/>
          </a:p>
        </p:txBody>
      </p:sp>
      <p:sp>
        <p:nvSpPr>
          <p:cNvPr id="78" name="TextBox 77"/>
          <p:cNvSpPr txBox="1"/>
          <p:nvPr/>
        </p:nvSpPr>
        <p:spPr>
          <a:xfrm>
            <a:off x="6439892" y="1517374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terra</a:t>
            </a:r>
            <a:endParaRPr lang="pt-PT" dirty="0"/>
          </a:p>
        </p:txBody>
      </p:sp>
      <p:sp>
        <p:nvSpPr>
          <p:cNvPr id="79" name="TextBox 78"/>
          <p:cNvSpPr txBox="1"/>
          <p:nvPr/>
        </p:nvSpPr>
        <p:spPr>
          <a:xfrm>
            <a:off x="6450032" y="17416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ar</a:t>
            </a:r>
            <a:endParaRPr lang="pt-PT" dirty="0"/>
          </a:p>
        </p:txBody>
      </p:sp>
      <p:sp>
        <p:nvSpPr>
          <p:cNvPr id="80" name="TextBox 79"/>
          <p:cNvSpPr txBox="1"/>
          <p:nvPr/>
        </p:nvSpPr>
        <p:spPr>
          <a:xfrm>
            <a:off x="6452417" y="19974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água</a:t>
            </a:r>
            <a:endParaRPr lang="pt-PT" dirty="0"/>
          </a:p>
        </p:txBody>
      </p:sp>
      <p:sp>
        <p:nvSpPr>
          <p:cNvPr id="81" name="TextBox 80"/>
          <p:cNvSpPr txBox="1"/>
          <p:nvPr/>
        </p:nvSpPr>
        <p:spPr>
          <a:xfrm>
            <a:off x="6452767" y="231090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pelos</a:t>
            </a:r>
            <a:endParaRPr lang="pt-PT" dirty="0"/>
          </a:p>
        </p:txBody>
      </p:sp>
      <p:sp>
        <p:nvSpPr>
          <p:cNvPr id="82" name="TextBox 81"/>
          <p:cNvSpPr txBox="1"/>
          <p:nvPr/>
        </p:nvSpPr>
        <p:spPr>
          <a:xfrm>
            <a:off x="6452767" y="257332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penas</a:t>
            </a:r>
            <a:endParaRPr lang="pt-PT" dirty="0"/>
          </a:p>
        </p:txBody>
      </p:sp>
      <p:sp>
        <p:nvSpPr>
          <p:cNvPr id="83" name="TextBox 82"/>
          <p:cNvSpPr txBox="1"/>
          <p:nvPr/>
        </p:nvSpPr>
        <p:spPr>
          <a:xfrm>
            <a:off x="6439892" y="2829082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escamas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40242" y="311743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pele nua</a:t>
            </a:r>
            <a:endParaRPr lang="pt-PT" dirty="0"/>
          </a:p>
        </p:txBody>
      </p:sp>
      <p:sp>
        <p:nvSpPr>
          <p:cNvPr id="85" name="TextBox 84"/>
          <p:cNvSpPr txBox="1"/>
          <p:nvPr/>
        </p:nvSpPr>
        <p:spPr>
          <a:xfrm>
            <a:off x="6427367" y="3385924"/>
            <a:ext cx="20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c</a:t>
            </a:r>
            <a:r>
              <a:rPr lang="pt-PT" dirty="0" smtClean="0"/>
              <a:t>oncha ou carapaça</a:t>
            </a:r>
            <a:endParaRPr lang="pt-PT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299514" y="1460697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99514" y="3697300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87492" y="2327672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90816" y="534497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00192" y="5988856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286938" y="6704185"/>
            <a:ext cx="2124000" cy="2840"/>
          </a:xfrm>
          <a:prstGeom prst="line">
            <a:avLst/>
          </a:prstGeom>
          <a:ln w="19050">
            <a:solidFill>
              <a:srgbClr val="EDBD35">
                <a:alpha val="34118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427367" y="370445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andar</a:t>
            </a:r>
            <a:endParaRPr lang="pt-PT" dirty="0"/>
          </a:p>
        </p:txBody>
      </p:sp>
      <p:sp>
        <p:nvSpPr>
          <p:cNvPr id="93" name="TextBox 92"/>
          <p:cNvSpPr txBox="1"/>
          <p:nvPr/>
        </p:nvSpPr>
        <p:spPr>
          <a:xfrm>
            <a:off x="6440067" y="3966875"/>
            <a:ext cx="7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correr</a:t>
            </a:r>
            <a:endParaRPr lang="pt-PT" dirty="0"/>
          </a:p>
        </p:txBody>
      </p:sp>
      <p:sp>
        <p:nvSpPr>
          <p:cNvPr id="94" name="TextBox 93"/>
          <p:cNvSpPr txBox="1"/>
          <p:nvPr/>
        </p:nvSpPr>
        <p:spPr>
          <a:xfrm>
            <a:off x="6427192" y="4222634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saltar</a:t>
            </a:r>
            <a:endParaRPr lang="pt-PT" dirty="0"/>
          </a:p>
        </p:txBody>
      </p:sp>
      <p:sp>
        <p:nvSpPr>
          <p:cNvPr id="95" name="TextBox 94"/>
          <p:cNvSpPr txBox="1"/>
          <p:nvPr/>
        </p:nvSpPr>
        <p:spPr>
          <a:xfrm>
            <a:off x="6427542" y="4510987"/>
            <a:ext cx="89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rastejar</a:t>
            </a:r>
            <a:endParaRPr lang="pt-PT" dirty="0"/>
          </a:p>
        </p:txBody>
      </p:sp>
      <p:sp>
        <p:nvSpPr>
          <p:cNvPr id="96" name="TextBox 95"/>
          <p:cNvSpPr txBox="1"/>
          <p:nvPr/>
        </p:nvSpPr>
        <p:spPr>
          <a:xfrm>
            <a:off x="6414667" y="4779476"/>
            <a:ext cx="59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voar</a:t>
            </a:r>
            <a:endParaRPr lang="pt-PT" dirty="0"/>
          </a:p>
        </p:txBody>
      </p:sp>
      <p:sp>
        <p:nvSpPr>
          <p:cNvPr id="98" name="TextBox 97"/>
          <p:cNvSpPr txBox="1"/>
          <p:nvPr/>
        </p:nvSpPr>
        <p:spPr>
          <a:xfrm>
            <a:off x="6414667" y="502922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nadar</a:t>
            </a:r>
            <a:endParaRPr lang="pt-PT" dirty="0"/>
          </a:p>
        </p:txBody>
      </p:sp>
      <p:sp>
        <p:nvSpPr>
          <p:cNvPr id="99" name="TextBox 98"/>
          <p:cNvSpPr txBox="1"/>
          <p:nvPr/>
        </p:nvSpPr>
        <p:spPr>
          <a:xfrm>
            <a:off x="6395700" y="5406553"/>
            <a:ext cx="8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plantas</a:t>
            </a:r>
            <a:endParaRPr lang="pt-PT" dirty="0"/>
          </a:p>
        </p:txBody>
      </p:sp>
      <p:sp>
        <p:nvSpPr>
          <p:cNvPr id="100" name="TextBox 99"/>
          <p:cNvSpPr txBox="1"/>
          <p:nvPr/>
        </p:nvSpPr>
        <p:spPr>
          <a:xfrm>
            <a:off x="6395700" y="5668972"/>
            <a:ext cx="15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outros animais</a:t>
            </a:r>
            <a:endParaRPr lang="pt-PT" dirty="0"/>
          </a:p>
        </p:txBody>
      </p:sp>
      <p:pic>
        <p:nvPicPr>
          <p:cNvPr id="105" name="Picture 2" descr="C:\Users\ajunqueira\Documents\_PROJETOS_Andy\_PORTUGAL_2016-2017\_2017_EM_FANTASTICOS\LAYOUT\imgs_cortadas\bt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6222891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6420668" y="6110534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v</a:t>
            </a:r>
            <a:r>
              <a:rPr lang="pt-PT" dirty="0" smtClean="0"/>
              <a:t>entre da mãe</a:t>
            </a:r>
            <a:endParaRPr lang="pt-PT" dirty="0"/>
          </a:p>
        </p:txBody>
      </p:sp>
      <p:sp>
        <p:nvSpPr>
          <p:cNvPr id="102" name="TextBox 101"/>
          <p:cNvSpPr txBox="1"/>
          <p:nvPr/>
        </p:nvSpPr>
        <p:spPr>
          <a:xfrm>
            <a:off x="6420668" y="6372953"/>
            <a:ext cx="61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ovos</a:t>
            </a:r>
            <a:endParaRPr lang="pt-PT" dirty="0"/>
          </a:p>
        </p:txBody>
      </p:sp>
      <p:sp>
        <p:nvSpPr>
          <p:cNvPr id="103" name="Rectangle 102"/>
          <p:cNvSpPr/>
          <p:nvPr/>
        </p:nvSpPr>
        <p:spPr>
          <a:xfrm>
            <a:off x="1043608" y="26064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Clica no avançar para ir completando o esquema apresentado.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6916" y="1893299"/>
            <a:ext cx="493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Fechar a janela</a:t>
            </a:r>
            <a:endParaRPr lang="pt-PT" sz="3600" b="1" dirty="0"/>
          </a:p>
        </p:txBody>
      </p:sp>
      <p:pic>
        <p:nvPicPr>
          <p:cNvPr id="3074" name="Picture 2" descr="C:\Users\ajunqueira\Documents\_PROJETOS_Andy\_PORTUGAL_2016-2017\_2017_EM_FANTASTICOS\LAYOUT\imgs_cortadas\btFech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84" y="1844262"/>
            <a:ext cx="667429" cy="7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46916" y="2746430"/>
            <a:ext cx="493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Voltar ao menu principal</a:t>
            </a:r>
            <a:endParaRPr lang="pt-PT" sz="3600" b="1" dirty="0"/>
          </a:p>
        </p:txBody>
      </p:sp>
      <p:pic>
        <p:nvPicPr>
          <p:cNvPr id="3075" name="Picture 3" descr="C:\Users\ajunqueira\Documents\_PROJETOS_Andy\_PORTUGAL_2016-2017\_2017_EM_FANTASTICOS\LAYOUT\imgs_cortadas\bt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84" y="2697393"/>
            <a:ext cx="667429" cy="7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83768" y="1081764"/>
            <a:ext cx="5616624" cy="547340"/>
          </a:xfrm>
          <a:prstGeom prst="roundRect">
            <a:avLst/>
          </a:prstGeom>
          <a:solidFill>
            <a:srgbClr val="13AC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cap="small" dirty="0" smtClean="0"/>
              <a:t>Função dos botões</a:t>
            </a:r>
            <a:endParaRPr lang="pt-PT" sz="2800" b="1" cap="small" dirty="0"/>
          </a:p>
        </p:txBody>
      </p:sp>
      <p:pic>
        <p:nvPicPr>
          <p:cNvPr id="10" name="Picture 2" descr="C:\Users\ajunqueira\Documents\_PROJETOS_Andy\_PORTUGAL_2016-2017\_2017_EM_FANTASTICOS\LAYOUT\imgs_cortadas\bt_avanca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199" y="3830976"/>
            <a:ext cx="696393" cy="72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junqueira\Documents\_PROJETOS_Andy\_PORTUGAL_2016-2017\_2017_EM_FANTASTICOS\LAYOUT\imgs_cortadas\btAvanca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193" y="4443017"/>
            <a:ext cx="2003534" cy="8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46916" y="4204010"/>
            <a:ext cx="493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Ir para a página seguinte</a:t>
            </a:r>
            <a:endParaRPr lang="pt-PT" sz="3600" b="1" dirty="0"/>
          </a:p>
        </p:txBody>
      </p:sp>
      <p:pic>
        <p:nvPicPr>
          <p:cNvPr id="13" name="Picture 2" descr="C:\Users\ajunqueira\Documents\_PROJETOS_Andy\_PORTUGAL_2016-2017\_2017_EM_FANTASTICOS\LAYOUT\imgs_cortadas\bt_retroce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006" y="5589320"/>
            <a:ext cx="69639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46915" y="5626154"/>
            <a:ext cx="5069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Ir para a página anterior</a:t>
            </a:r>
            <a:endParaRPr lang="pt-PT" sz="3600" b="1" dirty="0"/>
          </a:p>
        </p:txBody>
      </p:sp>
      <p:pic>
        <p:nvPicPr>
          <p:cNvPr id="15" name="Picture 4" descr="C:\Users\ajunqueira\Documents\_PROJETOS_Andy\_PORTUGAL_2016-2017\_2017_EM_FANTASTICOS\LAYOUT\imgs_cortadas\btFechar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46688"/>
            <a:ext cx="696393" cy="720000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  <p:pic>
        <p:nvPicPr>
          <p:cNvPr id="2053" name="Picture 5" descr="C:\Users\ajunqueira\Desktop\shutterstock_12286470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192" y="1702086"/>
            <a:ext cx="4563665" cy="41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225"/>
              <a:r>
                <a:rPr lang="pt-PT" sz="2800" b="1" dirty="0" smtClean="0"/>
                <a:t>Sapo</a:t>
              </a:r>
              <a:endParaRPr lang="pt-PT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2" name="Picture 2" descr="C:\Users\ajunqueira\Documents\_PROJETOS_Andy\_PORTUGAL_2016-2017\_2017_EM_FANTASTICOS\LAYOUT\imgs_cortadas\bt_avancar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39123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309254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84709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9927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13" name="Picture 5" descr="C:\Users\ajunqueira\Desktop\shutterstock_12286470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192" y="1702086"/>
            <a:ext cx="4563665" cy="41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15" name="Rounded Rectangle 14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225"/>
              <a:r>
                <a:rPr lang="pt-PT" sz="2800" b="1" dirty="0" smtClean="0"/>
                <a:t>Sapo</a:t>
              </a:r>
              <a:endParaRPr lang="pt-PT" sz="28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" name="Rectangle 3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Selvagem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5036" y="2406936"/>
            <a:ext cx="24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Maioritariamente terrestre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823" y="333502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Pele nua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9823" y="409737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Salto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49823" y="484607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Outros animais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de ovos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4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92" y="2232671"/>
            <a:ext cx="4563665" cy="30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junqueira\Documents\_PROJETOS_Andy\_PORTUGAL_2016-2017\_2017_EM_FANTASTICOS\LAYOUT\imgs_cortadas\bt_avancar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437112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157192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11313"/>
              <a:r>
                <a:rPr lang="pt-PT" sz="2800" b="1" dirty="0" smtClean="0"/>
                <a:t>Cavalo</a:t>
              </a:r>
              <a:endParaRPr lang="pt-PT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</p:spTree>
    <p:extLst>
      <p:ext uri="{BB962C8B-B14F-4D97-AF65-F5344CB8AC3E}">
        <p14:creationId xmlns:p14="http://schemas.microsoft.com/office/powerpoint/2010/main" val="3919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92" y="2232671"/>
            <a:ext cx="4563665" cy="30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290386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7170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55728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7997" y="5157192"/>
            <a:ext cx="3320067" cy="540000"/>
            <a:chOff x="1043608" y="1628798"/>
            <a:chExt cx="3678020" cy="852769"/>
          </a:xfrm>
        </p:grpSpPr>
        <p:sp>
          <p:nvSpPr>
            <p:cNvPr id="13" name="Rounded Rectangle 12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11313"/>
              <a:r>
                <a:rPr lang="pt-PT" sz="2800" b="1" dirty="0" smtClean="0"/>
                <a:t>Cavalo</a:t>
              </a:r>
              <a:endParaRPr lang="pt-PT" sz="2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Selvagem e doméstico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5036" y="240693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Terrestre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9823" y="31463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Pelo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9823" y="396730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Andam, correm e saltam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823" y="47735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Alimentam-se de plantas e as crias de leite materno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do ventre da mãe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2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unqueira\Documents\_PROJETOS_Andy\_PORTUGAL_2016-2017\_2017_EM_FANTASTICOS\LAYOUT\imgs_cortadas\bt_avancar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278" y="439123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59" y="1385723"/>
            <a:ext cx="4491549" cy="44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9" name="Rounded Rectangle 8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24000"/>
              <a:r>
                <a:rPr lang="pt-PT" sz="2800" b="1" dirty="0" smtClean="0"/>
                <a:t>Tucano</a:t>
              </a:r>
              <a:endParaRPr lang="pt-PT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608" y="2479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Observa a imagem com atenção e clica na seta destacada para saberes mais.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380" y="3153510"/>
            <a:ext cx="33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small" dirty="0">
                <a:solidFill>
                  <a:srgbClr val="13ACBB"/>
                </a:solidFill>
              </a:rPr>
              <a:t>Sabe mais sobre este animal</a:t>
            </a:r>
          </a:p>
        </p:txBody>
      </p:sp>
    </p:spTree>
    <p:extLst>
      <p:ext uri="{BB962C8B-B14F-4D97-AF65-F5344CB8AC3E}">
        <p14:creationId xmlns:p14="http://schemas.microsoft.com/office/powerpoint/2010/main" val="3919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59" y="1385723"/>
            <a:ext cx="4491549" cy="44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4731" y="136197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Modo de vida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731" y="2132856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Ambiente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4731" y="2903860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Revestimento do corpo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732" y="37170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Deslocação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4730" y="4555728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Alimentação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729" y="5402932"/>
            <a:ext cx="2448000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</a:rPr>
              <a:t>Reprodução</a:t>
            </a:r>
            <a:endParaRPr lang="pt-PT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7997" y="5580860"/>
            <a:ext cx="3320067" cy="540000"/>
            <a:chOff x="1043608" y="1628798"/>
            <a:chExt cx="3678020" cy="852769"/>
          </a:xfrm>
        </p:grpSpPr>
        <p:sp>
          <p:nvSpPr>
            <p:cNvPr id="13" name="Rounded Rectangle 12"/>
            <p:cNvSpPr/>
            <p:nvPr/>
          </p:nvSpPr>
          <p:spPr>
            <a:xfrm>
              <a:off x="1043608" y="1744126"/>
              <a:ext cx="3378910" cy="648071"/>
            </a:xfrm>
            <a:prstGeom prst="roundRect">
              <a:avLst/>
            </a:prstGeom>
            <a:solidFill>
              <a:srgbClr val="EDBD35"/>
            </a:solidFill>
            <a:ln>
              <a:solidFill>
                <a:srgbClr val="EDBD3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24000"/>
              <a:r>
                <a:rPr lang="pt-PT" sz="2800" b="1" dirty="0" smtClean="0"/>
                <a:t>Tucano</a:t>
              </a:r>
              <a:endParaRPr lang="pt-PT" sz="2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23408" y="1628798"/>
              <a:ext cx="598220" cy="852769"/>
            </a:xfrm>
            <a:prstGeom prst="ellipse">
              <a:avLst/>
            </a:prstGeom>
            <a:solidFill>
              <a:srgbClr val="13ACBB"/>
            </a:solidFill>
            <a:ln>
              <a:solidFill>
                <a:srgbClr val="13ACBB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65036" y="164403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Selvagem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5036" y="240693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Aéreo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9823" y="31463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Penas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823" y="396730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Voam</a:t>
            </a:r>
            <a:endParaRPr lang="pt-PT" b="1" dirty="0">
              <a:solidFill>
                <a:srgbClr val="13ACB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9823" y="4773500"/>
            <a:ext cx="24065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 smtClean="0">
                <a:solidFill>
                  <a:srgbClr val="13ACBB"/>
                </a:solidFill>
              </a:rPr>
              <a:t>Alimentam-se de plantas e outros animais</a:t>
            </a:r>
            <a:endParaRPr lang="pt-PT" sz="1700" b="1" dirty="0">
              <a:solidFill>
                <a:srgbClr val="13ACB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49823" y="565251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13ACBB"/>
                </a:solidFill>
              </a:rPr>
              <a:t>Nascem de ovos</a:t>
            </a:r>
            <a:endParaRPr lang="pt-PT" b="1" dirty="0">
              <a:solidFill>
                <a:srgbClr val="13ACBB"/>
              </a:solidFill>
            </a:endParaRPr>
          </a:p>
        </p:txBody>
      </p:sp>
      <p:pic>
        <p:nvPicPr>
          <p:cNvPr id="22" name="Picture 4" descr="C:\Users\ajunqueira\Documents\_PROJETOS_Andy\_PORTUGAL_2016-2017\_2017_EM_FANTASTICOS\LAYOUT\imgs_cortadas\btFecha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561975" cy="581025"/>
          </a:xfrm>
          <a:prstGeom prst="rect">
            <a:avLst/>
          </a:prstGeom>
          <a:noFill/>
          <a:effectLst>
            <a:glow rad="101600">
              <a:srgbClr val="EDBD3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43608" y="2479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Analisa com atenção as informações </a:t>
            </a:r>
            <a:r>
              <a:rPr lang="pt-PT" sz="2000" b="1" dirty="0">
                <a:solidFill>
                  <a:schemeClr val="bg1"/>
                </a:solidFill>
              </a:rPr>
              <a:t>apresentadas</a:t>
            </a:r>
            <a:r>
              <a:rPr lang="pt-PT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794</Words>
  <Application>Microsoft Office PowerPoint</Application>
  <PresentationFormat>On-screen Show (4:3)</PresentationFormat>
  <Paragraphs>269</Paragraphs>
  <Slides>32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Junqueira</dc:creator>
  <cp:lastModifiedBy>Andrea Junqueira</cp:lastModifiedBy>
  <cp:revision>170</cp:revision>
  <dcterms:created xsi:type="dcterms:W3CDTF">2017-01-24T12:01:38Z</dcterms:created>
  <dcterms:modified xsi:type="dcterms:W3CDTF">2017-02-20T12:01:43Z</dcterms:modified>
</cp:coreProperties>
</file>