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7" r:id="rId4"/>
    <p:sldId id="270" r:id="rId5"/>
    <p:sldId id="272" r:id="rId6"/>
    <p:sldId id="271" r:id="rId7"/>
    <p:sldId id="281" r:id="rId8"/>
    <p:sldId id="274" r:id="rId9"/>
    <p:sldId id="283" r:id="rId10"/>
    <p:sldId id="284" r:id="rId11"/>
    <p:sldId id="277" r:id="rId12"/>
    <p:sldId id="285" r:id="rId13"/>
    <p:sldId id="279" r:id="rId14"/>
    <p:sldId id="287" r:id="rId15"/>
  </p:sldIdLst>
  <p:sldSz cx="9144000" cy="5143500" type="screen16x9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zador" initials="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231"/>
    <a:srgbClr val="4746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80" autoAdjust="0"/>
  </p:normalViewPr>
  <p:slideViewPr>
    <p:cSldViewPr>
      <p:cViewPr>
        <p:scale>
          <a:sx n="75" d="100"/>
          <a:sy n="75" d="100"/>
        </p:scale>
        <p:origin x="-750" y="-6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C8A9-6104-4E8D-976E-27B4852240A8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C94F3-08E4-4181-8F24-94CEC1CE1AB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832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F8642-E091-4645-BE9E-50F9914A8452}" type="datetimeFigureOut">
              <a:rPr lang="pt-PT" smtClean="0"/>
              <a:t>20-02-2017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F966C-7C7A-4DE6-ADEE-75F986A3D295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1444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966C-7C7A-4DE6-ADEE-75F986A3D29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89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966C-7C7A-4DE6-ADEE-75F986A3D295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9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966C-7C7A-4DE6-ADEE-75F986A3D295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094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F966C-7C7A-4DE6-ADEE-75F986A3D295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622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0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8196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251520" y="1563638"/>
            <a:ext cx="511256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37284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251520" y="1563638"/>
            <a:ext cx="511256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3"/>
          <a:srcRect r="2564" b="3417"/>
          <a:stretch/>
        </p:blipFill>
        <p:spPr>
          <a:xfrm>
            <a:off x="5312461" y="987574"/>
            <a:ext cx="3291987" cy="3337343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0" y="648074"/>
            <a:ext cx="8053172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192095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/>
          <a:srcRect r="2564" b="3417"/>
          <a:stretch/>
        </p:blipFill>
        <p:spPr>
          <a:xfrm>
            <a:off x="5312461" y="1347616"/>
            <a:ext cx="3087111" cy="3129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179512" y="1130410"/>
            <a:ext cx="7056784" cy="3129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0" y="648074"/>
            <a:ext cx="8053172" cy="699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51585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4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251520" y="1131590"/>
            <a:ext cx="2880320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5" name="Retângulo 4"/>
          <p:cNvSpPr/>
          <p:nvPr userDrawn="1"/>
        </p:nvSpPr>
        <p:spPr>
          <a:xfrm>
            <a:off x="6084168" y="699542"/>
            <a:ext cx="2880320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4741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83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1" r:id="rId6"/>
    <p:sldLayoutId id="214748365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59900" y="667174"/>
            <a:ext cx="7772400" cy="1102519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pt-PT" sz="2600" dirty="0">
                <a:solidFill>
                  <a:srgbClr val="F58231"/>
                </a:solidFill>
                <a:latin typeface="Calibri" panose="020F0502020204030204" pitchFamily="34" charset="0"/>
              </a:rPr>
              <a:t>Trocas nutricionais entre o organismo e o meio: </a:t>
            </a:r>
            <a:br>
              <a:rPr lang="pt-PT" sz="2600" dirty="0">
                <a:solidFill>
                  <a:srgbClr val="F58231"/>
                </a:solidFill>
                <a:latin typeface="Calibri" panose="020F0502020204030204" pitchFamily="34" charset="0"/>
              </a:rPr>
            </a:br>
            <a:r>
              <a:rPr lang="pt-PT" sz="2600" dirty="0">
                <a:solidFill>
                  <a:srgbClr val="F58231"/>
                </a:solidFill>
                <a:latin typeface="Calibri" panose="020F0502020204030204" pitchFamily="34" charset="0"/>
              </a:rPr>
              <a:t>nos animais</a:t>
            </a:r>
            <a:br>
              <a:rPr lang="pt-PT" sz="2600" dirty="0">
                <a:solidFill>
                  <a:srgbClr val="F58231"/>
                </a:solidFill>
                <a:latin typeface="Calibri" panose="020F0502020204030204" pitchFamily="34" charset="0"/>
              </a:rPr>
            </a:br>
            <a:endParaRPr lang="pt-PT" sz="2600" dirty="0">
              <a:solidFill>
                <a:srgbClr val="F58231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178" y="2849860"/>
            <a:ext cx="4798454" cy="1152525"/>
            <a:chOff x="174179" y="2849860"/>
            <a:chExt cx="4418511" cy="1152525"/>
          </a:xfrm>
        </p:grpSpPr>
        <p:pic>
          <p:nvPicPr>
            <p:cNvPr id="2052" name="Picture 4" descr="C:\Users\pmpinto\Desktop\PT\2017\Andrea Junqueira\Bases\Layout\PPT 100% Vida\Imagens powerpoint 1\shape_objetiv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79" y="2849860"/>
              <a:ext cx="4314826" cy="115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81215" y="2897882"/>
              <a:ext cx="1693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b="1" dirty="0">
                  <a:solidFill>
                    <a:srgbClr val="474647"/>
                  </a:solidFill>
                </a:rPr>
                <a:t>Objetivo geral 6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0623" y="3348971"/>
              <a:ext cx="4082067" cy="59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pt-PT" dirty="0">
                  <a:solidFill>
                    <a:srgbClr val="474647"/>
                  </a:solidFill>
                </a:rPr>
                <a:t>Compreender a estrutura e o funcionamento do sistema respiratório humano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9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r="5363"/>
          <a:stretch/>
        </p:blipFill>
        <p:spPr>
          <a:xfrm>
            <a:off x="6084168" y="1852631"/>
            <a:ext cx="2952328" cy="22765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5" r="6789"/>
          <a:stretch/>
        </p:blipFill>
        <p:spPr>
          <a:xfrm>
            <a:off x="2987824" y="1839176"/>
            <a:ext cx="3014302" cy="227882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5"/>
          <a:stretch/>
        </p:blipFill>
        <p:spPr>
          <a:xfrm>
            <a:off x="107504" y="1839177"/>
            <a:ext cx="2802497" cy="22788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07504" y="906855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Para o </a:t>
            </a:r>
            <a:r>
              <a:rPr lang="pt-PT" sz="1600" b="1" dirty="0">
                <a:solidFill>
                  <a:srgbClr val="474647"/>
                </a:solidFill>
                <a:latin typeface="Calibri" panose="020F0502020204030204" pitchFamily="34" charset="0"/>
              </a:rPr>
              <a:t>bom funcionamento do sistema respiratório</a:t>
            </a: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, </a:t>
            </a:r>
          </a:p>
          <a:p>
            <a:pPr algn="ctr"/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devemos respeitar algumas medidas que ajudam na prevenção das doenças respiratórias.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560" y="183991"/>
            <a:ext cx="741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6.5. Como promover o bom funcionamento do sistema respiratório?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2632"/>
            <a:ext cx="2241054" cy="56026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1953819"/>
            <a:ext cx="1807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Praticar exercício físico, de preferência ao ar livre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10" y="1843991"/>
            <a:ext cx="2241054" cy="5602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347864" y="1946126"/>
            <a:ext cx="15121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Arejar diariamente as habitações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354" y="1852632"/>
            <a:ext cx="2241054" cy="56026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6369541" y="2015373"/>
            <a:ext cx="15121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Inspirar pelo nariz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95787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aixaDeTexto 60"/>
          <p:cNvSpPr txBox="1"/>
          <p:nvPr/>
        </p:nvSpPr>
        <p:spPr>
          <a:xfrm>
            <a:off x="467544" y="1419622"/>
            <a:ext cx="8208912" cy="30931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500" dirty="0"/>
              <a:t>O </a:t>
            </a:r>
            <a:r>
              <a:rPr lang="pt-PT" sz="1500" b="1" u="sng" dirty="0"/>
              <a:t>sistema respiratório </a:t>
            </a:r>
            <a:r>
              <a:rPr lang="pt-PT" sz="1500" dirty="0"/>
              <a:t>é constituído por: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dirty="0"/>
              <a:t>pelas </a:t>
            </a:r>
            <a:r>
              <a:rPr lang="pt-PT" sz="1500" b="1" dirty="0"/>
              <a:t>vias respiratórias  - </a:t>
            </a:r>
            <a:r>
              <a:rPr lang="pt-PT" sz="1500" dirty="0"/>
              <a:t>boca, fossas nasais, faringe, laringe, traqueia, brônquios, bronquíolos.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b="1" dirty="0"/>
              <a:t>pulmões – </a:t>
            </a:r>
            <a:r>
              <a:rPr lang="pt-PT" sz="1500" dirty="0"/>
              <a:t>onde se localizam os alvéolos pulmonares</a:t>
            </a:r>
            <a:r>
              <a:rPr lang="pt-PT" sz="1500" b="1" dirty="0"/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5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500" b="1" dirty="0"/>
          </a:p>
          <a:p>
            <a:r>
              <a:rPr lang="pt-PT" sz="1500" dirty="0"/>
              <a:t>A </a:t>
            </a:r>
            <a:r>
              <a:rPr lang="pt-PT" sz="1500" b="1" u="sng" dirty="0"/>
              <a:t>ventilação pulmonar </a:t>
            </a:r>
            <a:r>
              <a:rPr lang="pt-PT" sz="1500" dirty="0"/>
              <a:t>compreende dois movimentos respiratórios: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dirty="0"/>
              <a:t>inspiração – entrada de ar no organismo;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dirty="0"/>
              <a:t>expiração – saída de ar do  organismo.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500" dirty="0"/>
          </a:p>
          <a:p>
            <a:r>
              <a:rPr lang="pt-PT" sz="1500" dirty="0"/>
              <a:t>As trocas gasosas ocorrem: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dirty="0"/>
              <a:t>Nos alvéolos pulmonares – </a:t>
            </a:r>
            <a:r>
              <a:rPr lang="pt-PT" sz="1500" b="1" u="sng" dirty="0"/>
              <a:t>hematose pulmonar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500" dirty="0"/>
              <a:t>Nas células e tecidos – </a:t>
            </a:r>
            <a:r>
              <a:rPr lang="pt-PT" sz="1500" b="1" u="sng" dirty="0"/>
              <a:t>hematose celular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1560" y="183991"/>
            <a:ext cx="1394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Em síntese: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45139" y="819808"/>
            <a:ext cx="2276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Sistema respiratório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5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611560" y="183991"/>
            <a:ext cx="1394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Em síntese: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645139" y="819808"/>
            <a:ext cx="2435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Doenças respiratórias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219918"/>
            <a:ext cx="6102678" cy="39626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PT" sz="1400" dirty="0"/>
              <a:t>As principais causas de doenças respiratórias são: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exposição ao </a:t>
            </a:r>
            <a:r>
              <a:rPr lang="pt-PT" sz="1400" b="1" dirty="0"/>
              <a:t>fumo do tabaco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b="1" dirty="0"/>
              <a:t>poluição atmosférica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b="1" dirty="0"/>
              <a:t>poluição do ar interior</a:t>
            </a:r>
          </a:p>
          <a:p>
            <a:endParaRPr lang="pt-PT" sz="1400" b="1" dirty="0"/>
          </a:p>
          <a:p>
            <a:r>
              <a:rPr lang="pt-PT" sz="1400" dirty="0"/>
              <a:t>As principais doenças respiratórias são: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asma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pneumonia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bronquite crónica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enfisema pulmonar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cancro do pulmão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laringite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400" dirty="0"/>
          </a:p>
          <a:p>
            <a:r>
              <a:rPr lang="pt-PT" sz="1400" dirty="0"/>
              <a:t>Algumas medidas para a saúde do sistema respiratório são: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praticar exercício físico, de preferência ao ar livre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arejar diariamente as habitações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PT" sz="1400" dirty="0"/>
              <a:t>inspirar pelo nariz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pt-PT" sz="1350" dirty="0"/>
          </a:p>
        </p:txBody>
      </p:sp>
      <p:sp>
        <p:nvSpPr>
          <p:cNvPr id="10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242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Posição de Conteúdo 2"/>
          <p:cNvSpPr txBox="1">
            <a:spLocks/>
          </p:cNvSpPr>
          <p:nvPr/>
        </p:nvSpPr>
        <p:spPr>
          <a:xfrm>
            <a:off x="655504" y="641605"/>
            <a:ext cx="6588732" cy="370904"/>
          </a:xfrm>
          <a:prstGeom prst="rect">
            <a:avLst/>
          </a:prstGeom>
        </p:spPr>
        <p:txBody>
          <a:bodyPr lIns="27000" tIns="27000" rIns="27000" bIns="2700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Classifica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as afirmações como verdadeiras (</a:t>
            </a: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V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) ou falsas (</a:t>
            </a: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). Corrige as afirmações falsas.</a:t>
            </a:r>
          </a:p>
        </p:txBody>
      </p:sp>
      <p:sp>
        <p:nvSpPr>
          <p:cNvPr id="60" name="Marcador de Posição de Conteúdo 2"/>
          <p:cNvSpPr txBox="1">
            <a:spLocks/>
          </p:cNvSpPr>
          <p:nvPr/>
        </p:nvSpPr>
        <p:spPr>
          <a:xfrm>
            <a:off x="35496" y="1027680"/>
            <a:ext cx="8604448" cy="36375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O meio sistema respiratório é constituído pelas vias respiratórias e pelos pulmões.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Os pulmões fazem parte das vias respiratórias.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As vias respiratórias são os órgãos onde ocorrem as trocas gasosas com o sangue.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pt-PT" sz="1400" dirty="0">
                <a:cs typeface="Arial" panose="020B0604020202020204" pitchFamily="34" charset="0"/>
              </a:rPr>
              <a:t>A ventilação pulmonar compreende  dois movimentos respiratórios: a inspiração  e a expiração.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Durante a expiração os músculos intercostais contraem e sobem.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 Durante a hematose celular, ocorrem trocas gasosas  entre o ar do interior dos alvéolos e o sangue.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G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Durante a hematose pulmonar  o ar inspirado chega aos alvéolos pulmonares e o oxigénio passa para o sangue.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H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As principais causas das doenças respiratórias são a poluição do ar interior, poluição atmosférica e exposição ao fumo de tabaco.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pt-PT" sz="1400" dirty="0">
                <a:cs typeface="Arial" panose="020B0604020202020204" pitchFamily="34" charset="0"/>
              </a:rPr>
              <a:t> Algumas medidas para a saúde do sistema respiratório são manter as habitações fechadas e inspirar pela boca.</a:t>
            </a: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11560" y="183991"/>
            <a:ext cx="148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EXERCÍCIO 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372200" y="1052817"/>
            <a:ext cx="432048" cy="4327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V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851058" y="1447190"/>
            <a:ext cx="432048" cy="432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F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274781" y="1713575"/>
            <a:ext cx="432048" cy="432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F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7298090" y="2096452"/>
            <a:ext cx="432048" cy="4327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V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148064" y="2523724"/>
            <a:ext cx="432048" cy="432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F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7561589" y="2814482"/>
            <a:ext cx="432048" cy="432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F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8531049" y="3147814"/>
            <a:ext cx="432048" cy="4327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V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356187" y="3871413"/>
            <a:ext cx="432048" cy="43279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V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8321332" y="4194264"/>
            <a:ext cx="432048" cy="43279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400" b="1" dirty="0"/>
              <a:t>F</a:t>
            </a:r>
          </a:p>
        </p:txBody>
      </p:sp>
      <p:sp>
        <p:nvSpPr>
          <p:cNvPr id="36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71620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Marcador de Posição de Conteúdo 2"/>
          <p:cNvSpPr txBox="1">
            <a:spLocks/>
          </p:cNvSpPr>
          <p:nvPr/>
        </p:nvSpPr>
        <p:spPr>
          <a:xfrm>
            <a:off x="655504" y="641605"/>
            <a:ext cx="6588732" cy="370904"/>
          </a:xfrm>
          <a:prstGeom prst="rect">
            <a:avLst/>
          </a:prstGeom>
        </p:spPr>
        <p:txBody>
          <a:bodyPr lIns="27000" tIns="27000" rIns="27000" bIns="2700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1400" b="1" dirty="0">
                <a:ea typeface="Verdana" panose="020B0604030504040204" pitchFamily="34" charset="0"/>
                <a:cs typeface="Arial" panose="020B0604020202020204" pitchFamily="34" charset="0"/>
              </a:rPr>
              <a:t>Correção</a:t>
            </a:r>
            <a:endParaRPr lang="pt-PT" sz="14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0" name="Marcador de Posição de Conteúdo 2"/>
          <p:cNvSpPr txBox="1">
            <a:spLocks/>
          </p:cNvSpPr>
          <p:nvPr/>
        </p:nvSpPr>
        <p:spPr>
          <a:xfrm>
            <a:off x="35496" y="1027680"/>
            <a:ext cx="8604448" cy="36375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As vias respiratórias </a:t>
            </a:r>
            <a:r>
              <a:rPr lang="pt-PT" sz="1400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são constituídas pela boca, fossas nasais, faringe, laringe, traqueia, brônquios e bronquíolos.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Os </a:t>
            </a:r>
            <a:r>
              <a:rPr lang="pt-PT" sz="1400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pulmões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são os órgãos onde ocorrem as trocas gasosas com o sangue.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– Durante a </a:t>
            </a:r>
            <a:r>
              <a:rPr lang="pt-PT" sz="1400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inspiração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os músculos intercostais contraem e sobem.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 Durante a hematose </a:t>
            </a:r>
            <a:r>
              <a:rPr lang="pt-PT" sz="1400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pulmonar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, ocorrem trocas gasosas  entre o ar do interior dos alvéolos e o sangue.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00B0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H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PT" sz="1400" b="1" dirty="0">
                <a:solidFill>
                  <a:srgbClr val="FF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</a:t>
            </a:r>
            <a:r>
              <a:rPr lang="pt-PT" sz="1400" dirty="0">
                <a:ea typeface="Verdana" panose="020B0604030504040204" pitchFamily="34" charset="0"/>
                <a:cs typeface="Arial" panose="020B0604020202020204" pitchFamily="34" charset="0"/>
              </a:rPr>
              <a:t> - </a:t>
            </a:r>
            <a:r>
              <a:rPr lang="pt-PT" sz="1400" dirty="0">
                <a:cs typeface="Arial" panose="020B0604020202020204" pitchFamily="34" charset="0"/>
              </a:rPr>
              <a:t> Algumas medidas para a saúde do sistema respiratório são </a:t>
            </a:r>
            <a:r>
              <a:rPr lang="pt-PT" sz="1400" dirty="0">
                <a:solidFill>
                  <a:srgbClr val="00B050"/>
                </a:solidFill>
                <a:cs typeface="Arial" panose="020B0604020202020204" pitchFamily="34" charset="0"/>
              </a:rPr>
              <a:t>arejar as habitações </a:t>
            </a:r>
            <a:r>
              <a:rPr lang="pt-PT" sz="1400" dirty="0">
                <a:cs typeface="Arial" panose="020B0604020202020204" pitchFamily="34" charset="0"/>
              </a:rPr>
              <a:t>e </a:t>
            </a:r>
            <a:r>
              <a:rPr lang="pt-PT" sz="1400" dirty="0">
                <a:solidFill>
                  <a:srgbClr val="00B050"/>
                </a:solidFill>
                <a:cs typeface="Arial" panose="020B0604020202020204" pitchFamily="34" charset="0"/>
              </a:rPr>
              <a:t>inspirar pelo nariz.</a:t>
            </a:r>
            <a:endParaRPr lang="pt-PT" sz="1050" dirty="0">
              <a:solidFill>
                <a:srgbClr val="00B05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PT" sz="105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611560" y="183991"/>
            <a:ext cx="148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EXERCÍCIO 1</a:t>
            </a:r>
          </a:p>
        </p:txBody>
      </p:sp>
      <p:sp>
        <p:nvSpPr>
          <p:cNvPr id="17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3634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/>
          <a:stretch/>
        </p:blipFill>
        <p:spPr>
          <a:xfrm>
            <a:off x="1337762" y="1235014"/>
            <a:ext cx="3882310" cy="3576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3991"/>
            <a:ext cx="6244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6.1. Como é constituído o sistema respiratório humano?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139" y="819808"/>
            <a:ext cx="5310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O sistema respiratório humano é constituído por: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60834" y="1698362"/>
            <a:ext cx="1478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Fossas nasais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1289" y="1923678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Boca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90257" y="1923678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Faringe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020421" y="2286646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Laringe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46966" y="2614328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Traqueia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39552" y="3210530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Brônquios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89857" y="3595061"/>
            <a:ext cx="1445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Bronquíolos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6256062" y="1563638"/>
            <a:ext cx="2366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VIAS RESPIRATÓRIAS</a:t>
            </a:r>
          </a:p>
          <a:p>
            <a:pPr algn="ctr"/>
            <a:endParaRPr lang="pt-PT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Estabelecem o contacto entre o ar exterior e os pulmões.</a:t>
            </a:r>
          </a:p>
        </p:txBody>
      </p:sp>
      <p:sp>
        <p:nvSpPr>
          <p:cNvPr id="55" name="Oval 54"/>
          <p:cNvSpPr/>
          <p:nvPr/>
        </p:nvSpPr>
        <p:spPr>
          <a:xfrm>
            <a:off x="7384816" y="1475310"/>
            <a:ext cx="45719" cy="45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ta 59"/>
          <p:cNvCxnSpPr>
            <a:cxnSpLocks/>
          </p:cNvCxnSpPr>
          <p:nvPr/>
        </p:nvCxnSpPr>
        <p:spPr>
          <a:xfrm>
            <a:off x="7403171" y="1203598"/>
            <a:ext cx="0" cy="27171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ta unidirecional 64"/>
          <p:cNvCxnSpPr/>
          <p:nvPr/>
        </p:nvCxnSpPr>
        <p:spPr>
          <a:xfrm>
            <a:off x="971600" y="2027085"/>
            <a:ext cx="1599863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Conexão reta unidirecional 78"/>
          <p:cNvCxnSpPr>
            <a:cxnSpLocks/>
          </p:cNvCxnSpPr>
          <p:nvPr/>
        </p:nvCxnSpPr>
        <p:spPr>
          <a:xfrm>
            <a:off x="153020" y="2242267"/>
            <a:ext cx="251735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unidirecional 81"/>
          <p:cNvCxnSpPr>
            <a:cxnSpLocks/>
          </p:cNvCxnSpPr>
          <p:nvPr/>
        </p:nvCxnSpPr>
        <p:spPr>
          <a:xfrm>
            <a:off x="755576" y="2943423"/>
            <a:ext cx="251735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unidirecional 82"/>
          <p:cNvCxnSpPr>
            <a:cxnSpLocks/>
          </p:cNvCxnSpPr>
          <p:nvPr/>
        </p:nvCxnSpPr>
        <p:spPr>
          <a:xfrm>
            <a:off x="641182" y="3556311"/>
            <a:ext cx="251735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xão reta unidirecional 83"/>
          <p:cNvCxnSpPr>
            <a:cxnSpLocks/>
          </p:cNvCxnSpPr>
          <p:nvPr/>
        </p:nvCxnSpPr>
        <p:spPr>
          <a:xfrm>
            <a:off x="485631" y="3908544"/>
            <a:ext cx="2517355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xão reta unidirecional 87"/>
          <p:cNvCxnSpPr>
            <a:cxnSpLocks/>
          </p:cNvCxnSpPr>
          <p:nvPr/>
        </p:nvCxnSpPr>
        <p:spPr>
          <a:xfrm flipH="1">
            <a:off x="3158538" y="2242267"/>
            <a:ext cx="16199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xão reta unidirecional 89"/>
          <p:cNvCxnSpPr>
            <a:cxnSpLocks/>
          </p:cNvCxnSpPr>
          <p:nvPr/>
        </p:nvCxnSpPr>
        <p:spPr>
          <a:xfrm flipH="1">
            <a:off x="3180276" y="2614328"/>
            <a:ext cx="1619961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06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43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4"/>
          <a:stretch/>
        </p:blipFill>
        <p:spPr>
          <a:xfrm>
            <a:off x="1337762" y="1235014"/>
            <a:ext cx="3882310" cy="35764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3991"/>
            <a:ext cx="6137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6.1. Como é constituído o sistema respiratório humano?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5139" y="819808"/>
            <a:ext cx="5310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O sistema respiratório humano é constituído por:</a:t>
            </a:r>
          </a:p>
        </p:txBody>
      </p:sp>
      <p:sp>
        <p:nvSpPr>
          <p:cNvPr id="55" name="Oval 54"/>
          <p:cNvSpPr/>
          <p:nvPr/>
        </p:nvSpPr>
        <p:spPr>
          <a:xfrm>
            <a:off x="7384816" y="1475310"/>
            <a:ext cx="45719" cy="45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60" name="Conexão reta 59"/>
          <p:cNvCxnSpPr>
            <a:cxnSpLocks/>
          </p:cNvCxnSpPr>
          <p:nvPr/>
        </p:nvCxnSpPr>
        <p:spPr>
          <a:xfrm>
            <a:off x="7403171" y="1203598"/>
            <a:ext cx="0" cy="271712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/>
          <p:cNvSpPr/>
          <p:nvPr/>
        </p:nvSpPr>
        <p:spPr>
          <a:xfrm>
            <a:off x="5813546" y="1563638"/>
            <a:ext cx="315094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</a:rPr>
              <a:t>PULMÕES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lvl="0" algn="ctr"/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São os órgãos onde ocorrem as trocas gasosas com o sangue, nos </a:t>
            </a:r>
            <a:r>
              <a:rPr lang="pt-PT" sz="2000" b="1" dirty="0">
                <a:solidFill>
                  <a:srgbClr val="474647"/>
                </a:solidFill>
                <a:latin typeface="Calibri" panose="020F0502020204030204" pitchFamily="34" charset="0"/>
              </a:rPr>
              <a:t>alvéolos pulmonares.</a:t>
            </a:r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815310" y="2922498"/>
            <a:ext cx="2028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Pulmão direito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4110279" y="2922498"/>
            <a:ext cx="197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Pulmão esquerdo</a:t>
            </a:r>
          </a:p>
        </p:txBody>
      </p:sp>
      <p:cxnSp>
        <p:nvCxnSpPr>
          <p:cNvPr id="20" name="Conexão reta unidirecional 19"/>
          <p:cNvCxnSpPr/>
          <p:nvPr/>
        </p:nvCxnSpPr>
        <p:spPr>
          <a:xfrm>
            <a:off x="899592" y="3253654"/>
            <a:ext cx="188448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ta unidirecional 21"/>
          <p:cNvCxnSpPr>
            <a:cxnSpLocks/>
          </p:cNvCxnSpPr>
          <p:nvPr/>
        </p:nvCxnSpPr>
        <p:spPr>
          <a:xfrm flipH="1">
            <a:off x="3707904" y="3253654"/>
            <a:ext cx="2105642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800223" y="3753725"/>
            <a:ext cx="288032" cy="309637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33" name="Balão: Linha Com Barra de Destaque 32"/>
          <p:cNvSpPr/>
          <p:nvPr/>
        </p:nvSpPr>
        <p:spPr>
          <a:xfrm>
            <a:off x="6534302" y="3595061"/>
            <a:ext cx="2609698" cy="704882"/>
          </a:xfrm>
          <a:prstGeom prst="accentCallout1">
            <a:avLst>
              <a:gd name="adj1" fmla="val 47126"/>
              <a:gd name="adj2" fmla="val -8333"/>
              <a:gd name="adj3" fmla="val 48241"/>
              <a:gd name="adj4" fmla="val -132448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1271" t="11120" r="11336" b="9363"/>
          <a:stretch/>
        </p:blipFill>
        <p:spPr>
          <a:xfrm>
            <a:off x="6057285" y="2805946"/>
            <a:ext cx="2219318" cy="2205196"/>
          </a:xfrm>
          <a:prstGeom prst="ellipse">
            <a:avLst/>
          </a:prstGeom>
          <a:ln w="57150">
            <a:solidFill>
              <a:schemeClr val="accent6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728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23" grpId="0"/>
      <p:bldP spid="29" grpId="0"/>
      <p:bldP spid="30" grpId="0"/>
      <p:bldP spid="26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3991"/>
            <a:ext cx="401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6.2. O que é a ventilação pulmonar?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639427"/>
            <a:ext cx="88569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A ventilação pulmonar assegura a entrada e a saída de ar do organismo, através das vias respiratórias.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2163392"/>
            <a:ext cx="482453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A </a:t>
            </a:r>
            <a:r>
              <a:rPr lang="pt-PT" b="1" dirty="0">
                <a:solidFill>
                  <a:srgbClr val="474647"/>
                </a:solidFill>
                <a:latin typeface="Calibri" panose="020F0502020204030204" pitchFamily="34" charset="0"/>
              </a:rPr>
              <a:t>cavidade torácica</a:t>
            </a:r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, onde se localizam os pulmões,  </a:t>
            </a:r>
          </a:p>
          <a:p>
            <a:pPr algn="just">
              <a:lnSpc>
                <a:spcPct val="110000"/>
              </a:lnSpc>
            </a:pPr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é constituída por:</a:t>
            </a:r>
          </a:p>
          <a:p>
            <a:pPr algn="just">
              <a:lnSpc>
                <a:spcPct val="110000"/>
              </a:lnSpc>
            </a:pPr>
            <a:endParaRPr lang="pt-PT" dirty="0">
              <a:solidFill>
                <a:srgbClr val="474647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9512" y="1312382"/>
            <a:ext cx="51125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pt-PT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Para que ocorra a ventilação pulmonar, é necessário que a cavidade torácica varie de volume. </a:t>
            </a:r>
          </a:p>
        </p:txBody>
      </p:sp>
      <p:sp>
        <p:nvSpPr>
          <p:cNvPr id="8" name="Balão: Linha Com Barra de Destaque 7"/>
          <p:cNvSpPr/>
          <p:nvPr/>
        </p:nvSpPr>
        <p:spPr>
          <a:xfrm>
            <a:off x="1187624" y="3291830"/>
            <a:ext cx="720080" cy="893654"/>
          </a:xfrm>
          <a:prstGeom prst="accentCallout1">
            <a:avLst>
              <a:gd name="adj1" fmla="val 18750"/>
              <a:gd name="adj2" fmla="val -8333"/>
              <a:gd name="adj3" fmla="val -16419"/>
              <a:gd name="adj4" fmla="val -57529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0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9" name="Retângulo 8"/>
          <p:cNvSpPr/>
          <p:nvPr/>
        </p:nvSpPr>
        <p:spPr>
          <a:xfrm>
            <a:off x="1187624" y="3364491"/>
            <a:ext cx="4572000" cy="7914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PT" sz="1400" b="1" dirty="0">
                <a:solidFill>
                  <a:srgbClr val="474647"/>
                </a:solidFill>
                <a:latin typeface="Calibri" panose="020F0502020204030204" pitchFamily="34" charset="0"/>
              </a:rPr>
              <a:t>Ossos</a:t>
            </a:r>
            <a:r>
              <a:rPr lang="pt-PT" sz="1400" dirty="0">
                <a:solidFill>
                  <a:srgbClr val="474647"/>
                </a:solidFill>
                <a:latin typeface="Calibri" panose="020F0502020204030204" pitchFamily="34" charset="0"/>
              </a:rPr>
              <a:t> - costelas, coluna vertebral e esterno. </a:t>
            </a:r>
          </a:p>
          <a:p>
            <a:pPr>
              <a:lnSpc>
                <a:spcPct val="110000"/>
              </a:lnSpc>
            </a:pPr>
            <a:endParaRPr lang="pt-PT" sz="1400" dirty="0">
              <a:solidFill>
                <a:srgbClr val="474647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pt-PT" sz="1400" b="1" dirty="0">
                <a:solidFill>
                  <a:srgbClr val="474647"/>
                </a:solidFill>
                <a:latin typeface="Calibri" panose="020F0502020204030204" pitchFamily="34" charset="0"/>
              </a:rPr>
              <a:t>Músculos</a:t>
            </a:r>
            <a:r>
              <a:rPr lang="pt-PT" sz="1400" dirty="0">
                <a:solidFill>
                  <a:srgbClr val="474647"/>
                </a:solidFill>
                <a:latin typeface="Calibri" panose="020F0502020204030204" pitchFamily="34" charset="0"/>
              </a:rPr>
              <a:t> -  diafragma e músculos intercostais.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18890"/>
            <a:ext cx="2698278" cy="3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5" t="15279" r="6656" b="19466"/>
          <a:stretch/>
        </p:blipFill>
        <p:spPr>
          <a:xfrm>
            <a:off x="5508104" y="1789525"/>
            <a:ext cx="2336392" cy="28790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8" t="14812" r="57072" b="18687"/>
          <a:stretch/>
        </p:blipFill>
        <p:spPr>
          <a:xfrm>
            <a:off x="707328" y="1790266"/>
            <a:ext cx="2280496" cy="2914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3991"/>
            <a:ext cx="401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6.2. O que é a ventilação pulmonar?</a:t>
            </a:r>
          </a:p>
        </p:txBody>
      </p:sp>
      <p:cxnSp>
        <p:nvCxnSpPr>
          <p:cNvPr id="12" name="Conexão reta 11"/>
          <p:cNvCxnSpPr>
            <a:cxnSpLocks/>
          </p:cNvCxnSpPr>
          <p:nvPr/>
        </p:nvCxnSpPr>
        <p:spPr>
          <a:xfrm>
            <a:off x="1835696" y="1203598"/>
            <a:ext cx="4824536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ta 13"/>
          <p:cNvCxnSpPr/>
          <p:nvPr/>
        </p:nvCxnSpPr>
        <p:spPr>
          <a:xfrm>
            <a:off x="1835696" y="1203598"/>
            <a:ext cx="0" cy="43204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5"/>
          <p:cNvSpPr txBox="1"/>
          <p:nvPr/>
        </p:nvSpPr>
        <p:spPr>
          <a:xfrm>
            <a:off x="1129484" y="1358734"/>
            <a:ext cx="151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pt-PT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Inspiração</a:t>
            </a:r>
          </a:p>
        </p:txBody>
      </p:sp>
      <p:cxnSp>
        <p:nvCxnSpPr>
          <p:cNvPr id="15" name="Conexão reta 14"/>
          <p:cNvCxnSpPr/>
          <p:nvPr/>
        </p:nvCxnSpPr>
        <p:spPr>
          <a:xfrm>
            <a:off x="6660232" y="1203598"/>
            <a:ext cx="0" cy="43204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22"/>
          <p:cNvSpPr txBox="1"/>
          <p:nvPr/>
        </p:nvSpPr>
        <p:spPr>
          <a:xfrm>
            <a:off x="5940152" y="1358734"/>
            <a:ext cx="1512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pt-PT" sz="20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Expiração</a:t>
            </a:r>
          </a:p>
        </p:txBody>
      </p:sp>
      <p:cxnSp>
        <p:nvCxnSpPr>
          <p:cNvPr id="16" name="Conexão reta 15"/>
          <p:cNvCxnSpPr/>
          <p:nvPr/>
        </p:nvCxnSpPr>
        <p:spPr>
          <a:xfrm>
            <a:off x="4266412" y="771550"/>
            <a:ext cx="0" cy="43204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4"/>
          <p:cNvSpPr txBox="1"/>
          <p:nvPr/>
        </p:nvSpPr>
        <p:spPr>
          <a:xfrm>
            <a:off x="2987824" y="699542"/>
            <a:ext cx="2557559" cy="400110"/>
          </a:xfrm>
          <a:prstGeom prst="rect">
            <a:avLst/>
          </a:prstGeom>
          <a:solidFill>
            <a:srgbClr val="F58231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pt-PT" sz="20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Ventilação pulmonar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05429" y="2460172"/>
            <a:ext cx="766557" cy="278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 ar entra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07504" y="2814718"/>
            <a:ext cx="901937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1000"/>
              </a:spcBef>
              <a:defRPr/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Os músculos intercostais contraem e sobem.</a:t>
            </a:r>
          </a:p>
        </p:txBody>
      </p:sp>
      <p:sp>
        <p:nvSpPr>
          <p:cNvPr id="13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Marcador de Posição de Conteúdo 2"/>
          <p:cNvSpPr txBox="1">
            <a:spLocks/>
          </p:cNvSpPr>
          <p:nvPr/>
        </p:nvSpPr>
        <p:spPr>
          <a:xfrm>
            <a:off x="251520" y="4660751"/>
            <a:ext cx="3239363" cy="361876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 diafragma contrai e desce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234453" y="2595856"/>
            <a:ext cx="1019049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As costelas sobem</a:t>
            </a:r>
          </a:p>
        </p:txBody>
      </p:sp>
      <p:sp>
        <p:nvSpPr>
          <p:cNvPr id="19" name="Marcador de Posição de Conteúdo 2"/>
          <p:cNvSpPr txBox="1">
            <a:spLocks/>
          </p:cNvSpPr>
          <p:nvPr/>
        </p:nvSpPr>
        <p:spPr>
          <a:xfrm>
            <a:off x="4792892" y="4659982"/>
            <a:ext cx="3739548" cy="332781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 algn="ctr">
              <a:lnSpc>
                <a:spcPct val="110000"/>
              </a:lnSpc>
              <a:spcBef>
                <a:spcPts val="1000"/>
              </a:spcBef>
              <a:defRPr/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 diafragma descontrai e sobe</a:t>
            </a:r>
            <a:endParaRPr kumimoji="0" lang="pt-PT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045527" y="2416046"/>
            <a:ext cx="612668" cy="278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 ar sai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4666763" y="2715766"/>
            <a:ext cx="1345397" cy="650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Os músculos intercostais relaxam e descem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071456" y="2644919"/>
            <a:ext cx="8413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100" dirty="0">
                <a:ea typeface="Verdana" panose="020B0604030504040204" pitchFamily="34" charset="0"/>
                <a:cs typeface="Verdana" panose="020B0604030504040204" pitchFamily="34" charset="0"/>
              </a:rPr>
              <a:t>As costelas descem.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41003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1" grpId="0"/>
      <p:bldP spid="22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02736"/>
            <a:ext cx="2587236" cy="33415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3991"/>
            <a:ext cx="788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6.3. Que trocas gasosas ocorrem nos alvéolos pulmonares e nos tecidos?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645139" y="819808"/>
            <a:ext cx="2321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Hematose </a:t>
            </a:r>
            <a:r>
              <a:rPr lang="pt-PT" sz="2000" u="sng" dirty="0">
                <a:solidFill>
                  <a:schemeClr val="bg1"/>
                </a:solidFill>
              </a:rPr>
              <a:t>pulmonar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79512" y="1203598"/>
            <a:ext cx="77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São as trocas gasosas que ocorrem entre o ar do interior dos alvéolos e o sangue.</a:t>
            </a:r>
          </a:p>
        </p:txBody>
      </p:sp>
      <p:sp>
        <p:nvSpPr>
          <p:cNvPr id="26" name="Marcador de Posição de Conteúdo 2"/>
          <p:cNvSpPr txBox="1">
            <a:spLocks/>
          </p:cNvSpPr>
          <p:nvPr/>
        </p:nvSpPr>
        <p:spPr>
          <a:xfrm>
            <a:off x="3923928" y="1979546"/>
            <a:ext cx="4564905" cy="66421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O ar inspirado chega aos alvéolos pulmonares e o </a:t>
            </a:r>
            <a:r>
              <a:rPr lang="pt-PT" sz="1600" b="1" dirty="0">
                <a:solidFill>
                  <a:srgbClr val="474647"/>
                </a:solidFill>
                <a:latin typeface="Calibri" panose="020F0502020204030204" pitchFamily="34" charset="0"/>
              </a:rPr>
              <a:t>oxigénio</a:t>
            </a: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 passa para o sangue.</a:t>
            </a:r>
          </a:p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441328" y="2407203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Alvéolo pulmonar</a:t>
            </a:r>
          </a:p>
        </p:txBody>
      </p:sp>
      <p:cxnSp>
        <p:nvCxnSpPr>
          <p:cNvPr id="28" name="Conexão reta unidirecional 27"/>
          <p:cNvCxnSpPr>
            <a:cxnSpLocks/>
          </p:cNvCxnSpPr>
          <p:nvPr/>
        </p:nvCxnSpPr>
        <p:spPr>
          <a:xfrm>
            <a:off x="1066534" y="2639111"/>
            <a:ext cx="542485" cy="33954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/>
          <p:cNvSpPr/>
          <p:nvPr/>
        </p:nvSpPr>
        <p:spPr>
          <a:xfrm>
            <a:off x="3923928" y="3221563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defRPr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O sangue liberta, nos alvéolos pulmonares, o </a:t>
            </a:r>
            <a:r>
              <a:rPr lang="pt-PT" sz="1600" b="1" dirty="0">
                <a:solidFill>
                  <a:srgbClr val="474647"/>
                </a:solidFill>
                <a:latin typeface="Calibri" panose="020F0502020204030204" pitchFamily="34" charset="0"/>
              </a:rPr>
              <a:t>dióxido de carbono</a:t>
            </a: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 produzido pelas células.</a:t>
            </a:r>
          </a:p>
        </p:txBody>
      </p:sp>
      <p:cxnSp>
        <p:nvCxnSpPr>
          <p:cNvPr id="32" name="Conexão reta unidirecional 31"/>
          <p:cNvCxnSpPr>
            <a:cxnSpLocks/>
          </p:cNvCxnSpPr>
          <p:nvPr/>
        </p:nvCxnSpPr>
        <p:spPr>
          <a:xfrm flipH="1">
            <a:off x="2843808" y="4371950"/>
            <a:ext cx="360040" cy="122462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3194880" y="4164201"/>
            <a:ext cx="1006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Vaso sanguíneo</a:t>
            </a:r>
          </a:p>
        </p:txBody>
      </p:sp>
      <p:sp>
        <p:nvSpPr>
          <p:cNvPr id="38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5" name="CaixaDeTexto 26"/>
          <p:cNvSpPr txBox="1"/>
          <p:nvPr/>
        </p:nvSpPr>
        <p:spPr>
          <a:xfrm rot="505744">
            <a:off x="777043" y="4124096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>
                <a:solidFill>
                  <a:srgbClr val="474647"/>
                </a:solidFill>
                <a:latin typeface="Calibri" panose="020F0502020204030204" pitchFamily="34" charset="0"/>
              </a:rPr>
              <a:t>Oxigénio</a:t>
            </a:r>
            <a:endParaRPr lang="pt-PT" sz="1050" dirty="0">
              <a:solidFill>
                <a:srgbClr val="474647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aixaDeTexto 26"/>
          <p:cNvSpPr txBox="1"/>
          <p:nvPr/>
        </p:nvSpPr>
        <p:spPr>
          <a:xfrm rot="20984849">
            <a:off x="2093745" y="4024076"/>
            <a:ext cx="825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dirty="0" smtClean="0">
                <a:solidFill>
                  <a:srgbClr val="474647"/>
                </a:solidFill>
                <a:latin typeface="Calibri" panose="020F0502020204030204" pitchFamily="34" charset="0"/>
              </a:rPr>
              <a:t>Dióxido de Carbono</a:t>
            </a:r>
            <a:endParaRPr lang="pt-PT" sz="1050" dirty="0">
              <a:solidFill>
                <a:srgbClr val="47464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5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3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03" y="1779662"/>
            <a:ext cx="2836311" cy="3104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83991"/>
            <a:ext cx="7886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6.3. Que trocas gasosas ocorrem nos alvéolos pulmonares e nos tecidos?</a:t>
            </a:r>
          </a:p>
        </p:txBody>
      </p:sp>
      <p:sp>
        <p:nvSpPr>
          <p:cNvPr id="23" name="TextBox 9"/>
          <p:cNvSpPr txBox="1"/>
          <p:nvPr/>
        </p:nvSpPr>
        <p:spPr>
          <a:xfrm>
            <a:off x="645139" y="819808"/>
            <a:ext cx="200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>
                <a:solidFill>
                  <a:schemeClr val="bg1"/>
                </a:solidFill>
              </a:rPr>
              <a:t>Hematose </a:t>
            </a:r>
            <a:r>
              <a:rPr lang="pt-PT" sz="2000" u="sng" dirty="0">
                <a:solidFill>
                  <a:schemeClr val="bg1"/>
                </a:solidFill>
              </a:rPr>
              <a:t>celular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79512" y="1203598"/>
            <a:ext cx="77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solidFill>
                  <a:srgbClr val="474647"/>
                </a:solidFill>
                <a:latin typeface="Calibri" panose="020F0502020204030204" pitchFamily="34" charset="0"/>
              </a:rPr>
              <a:t>São as  trocas gasosas que ocorrem entre o sangue e as células ou os tecidos.</a:t>
            </a:r>
          </a:p>
        </p:txBody>
      </p:sp>
      <p:cxnSp>
        <p:nvCxnSpPr>
          <p:cNvPr id="28" name="Conexão reta unidirecional 27"/>
          <p:cNvCxnSpPr>
            <a:cxnSpLocks/>
          </p:cNvCxnSpPr>
          <p:nvPr/>
        </p:nvCxnSpPr>
        <p:spPr>
          <a:xfrm>
            <a:off x="316744" y="3033524"/>
            <a:ext cx="542485" cy="33954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4426580" y="3219180"/>
            <a:ext cx="4321884" cy="864738"/>
          </a:xfrm>
          <a:prstGeom prst="rect">
            <a:avLst/>
          </a:prstGeom>
        </p:spPr>
        <p:txBody>
          <a:bodyPr vert="horz" lIns="27000" tIns="27000" rIns="27000" bIns="27000" rtlCol="0">
            <a:noAutofit/>
          </a:bodyPr>
          <a:lstStyle/>
          <a:p>
            <a:pPr algn="ctr">
              <a:spcBef>
                <a:spcPts val="750"/>
              </a:spcBef>
              <a:defRPr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O dióxido de carbono produzido pelas células passa para o sangue e é transportado até aos alvéolos pulmonares, onde é libertado.</a:t>
            </a:r>
          </a:p>
          <a:p>
            <a:pPr algn="ctr" defTabSz="685800">
              <a:spcBef>
                <a:spcPts val="750"/>
              </a:spcBef>
              <a:defRPr/>
            </a:pPr>
            <a:endParaRPr lang="pt-PT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92061" y="1842653"/>
            <a:ext cx="4356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defRPr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O oxigénio transportado pelo sangue passa para as células, que o vão utilizar na respiração celular.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5040" y="2779608"/>
            <a:ext cx="5896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Célula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199523" y="2643758"/>
            <a:ext cx="5588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Tecido </a:t>
            </a:r>
          </a:p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celular</a:t>
            </a:r>
          </a:p>
        </p:txBody>
      </p:sp>
      <p:sp>
        <p:nvSpPr>
          <p:cNvPr id="5" name="Parêntese direito 4"/>
          <p:cNvSpPr/>
          <p:nvPr/>
        </p:nvSpPr>
        <p:spPr>
          <a:xfrm>
            <a:off x="3131840" y="1851670"/>
            <a:ext cx="94665" cy="2016224"/>
          </a:xfrm>
          <a:prstGeom prst="rightBracke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unidirecional 19"/>
          <p:cNvCxnSpPr>
            <a:cxnSpLocks/>
          </p:cNvCxnSpPr>
          <p:nvPr/>
        </p:nvCxnSpPr>
        <p:spPr>
          <a:xfrm flipH="1" flipV="1">
            <a:off x="3026253" y="4371950"/>
            <a:ext cx="452688" cy="16450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3419872" y="4316492"/>
            <a:ext cx="10067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solidFill>
                  <a:srgbClr val="474647"/>
                </a:solidFill>
                <a:latin typeface="Calibri" panose="020F0502020204030204" pitchFamily="34" charset="0"/>
              </a:rPr>
              <a:t>Vaso sanguíneo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7" name="CaixaDeTexto 26"/>
          <p:cNvSpPr txBox="1"/>
          <p:nvPr/>
        </p:nvSpPr>
        <p:spPr>
          <a:xfrm rot="505744">
            <a:off x="821091" y="4025807"/>
            <a:ext cx="7920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smtClean="0">
                <a:solidFill>
                  <a:srgbClr val="474647"/>
                </a:solidFill>
                <a:latin typeface="Calibri" panose="020F0502020204030204" pitchFamily="34" charset="0"/>
              </a:rPr>
              <a:t>Oxigénio</a:t>
            </a:r>
            <a:endParaRPr lang="pt-PT" sz="1050" dirty="0">
              <a:solidFill>
                <a:srgbClr val="474647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CaixaDeTexto 26"/>
          <p:cNvSpPr txBox="1"/>
          <p:nvPr/>
        </p:nvSpPr>
        <p:spPr>
          <a:xfrm rot="20984849">
            <a:off x="2194164" y="3966714"/>
            <a:ext cx="8257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50" dirty="0" smtClean="0">
                <a:solidFill>
                  <a:srgbClr val="474647"/>
                </a:solidFill>
                <a:latin typeface="Calibri" panose="020F0502020204030204" pitchFamily="34" charset="0"/>
              </a:rPr>
              <a:t>Dióxido de Carbono</a:t>
            </a:r>
            <a:endParaRPr lang="pt-PT" sz="1050" dirty="0">
              <a:solidFill>
                <a:srgbClr val="474647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0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Posição de Conteúdo 2"/>
          <p:cNvSpPr txBox="1">
            <a:spLocks/>
          </p:cNvSpPr>
          <p:nvPr/>
        </p:nvSpPr>
        <p:spPr>
          <a:xfrm>
            <a:off x="2339752" y="1430825"/>
            <a:ext cx="4608512" cy="302233"/>
          </a:xfrm>
          <a:prstGeom prst="rect">
            <a:avLst/>
          </a:prstGeom>
        </p:spPr>
        <p:txBody>
          <a:bodyPr vert="horz" lIns="27000" tIns="27000" rIns="27000" bIns="27000" rtlCol="0">
            <a:noAutofit/>
          </a:bodyPr>
          <a:lstStyle/>
          <a:p>
            <a:pPr algn="just">
              <a:spcBef>
                <a:spcPts val="750"/>
              </a:spcBef>
              <a:defRPr/>
            </a:pPr>
            <a:r>
              <a:rPr lang="pt-PT" sz="1400" dirty="0">
                <a:solidFill>
                  <a:schemeClr val="accent6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 doenças do sistema respiratório podem ser causadas por:</a:t>
            </a:r>
          </a:p>
        </p:txBody>
      </p:sp>
      <p:sp>
        <p:nvSpPr>
          <p:cNvPr id="7" name="Retângulo 6"/>
          <p:cNvSpPr/>
          <p:nvPr/>
        </p:nvSpPr>
        <p:spPr>
          <a:xfrm>
            <a:off x="107504" y="699542"/>
            <a:ext cx="8928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A </a:t>
            </a:r>
            <a:r>
              <a:rPr lang="pt-PT" sz="1600" b="1" dirty="0">
                <a:solidFill>
                  <a:srgbClr val="474647"/>
                </a:solidFill>
                <a:latin typeface="Calibri" panose="020F0502020204030204" pitchFamily="34" charset="0"/>
              </a:rPr>
              <a:t>saúde</a:t>
            </a: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 do sistema respiratório depende da qualidade do ar que respiramos, </a:t>
            </a:r>
          </a:p>
          <a:p>
            <a:pPr algn="ctr"/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mas também dos nossos comportamentos. 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560" y="183991"/>
            <a:ext cx="667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6.4. Quais são as principais causas das doenças respiratórias?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8261"/>
          <a:stretch/>
        </p:blipFill>
        <p:spPr>
          <a:xfrm>
            <a:off x="118917" y="1844470"/>
            <a:ext cx="2868907" cy="22735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r="6243"/>
          <a:stretch/>
        </p:blipFill>
        <p:spPr>
          <a:xfrm>
            <a:off x="3131840" y="1852632"/>
            <a:ext cx="2808312" cy="226537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631" y="1843991"/>
            <a:ext cx="2934865" cy="227401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90" y="1852632"/>
            <a:ext cx="2241054" cy="560263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1953819"/>
            <a:ext cx="18077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Exposição ao </a:t>
            </a:r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fumo do tabaco</a:t>
            </a:r>
          </a:p>
          <a:p>
            <a:pPr algn="ctr"/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(direta ou indireta)</a:t>
            </a:r>
            <a:endParaRPr lang="pt-PT" sz="8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61" y="1843991"/>
            <a:ext cx="2241054" cy="560263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419872" y="1946126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Poluição do ar interior  </a:t>
            </a:r>
          </a:p>
          <a:p>
            <a:pPr algn="ctr"/>
            <a:r>
              <a:rPr lang="pt-PT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(espaços fechados)</a:t>
            </a:r>
            <a:endParaRPr lang="pt-PT" sz="800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852632"/>
            <a:ext cx="2241054" cy="560263"/>
          </a:xfrm>
          <a:prstGeom prst="rect">
            <a:avLst/>
          </a:prstGeom>
        </p:spPr>
      </p:pic>
      <p:sp>
        <p:nvSpPr>
          <p:cNvPr id="20" name="Retângulo 19"/>
          <p:cNvSpPr/>
          <p:nvPr/>
        </p:nvSpPr>
        <p:spPr>
          <a:xfrm>
            <a:off x="6369541" y="2015373"/>
            <a:ext cx="151216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Poluição atmosférica</a:t>
            </a:r>
          </a:p>
        </p:txBody>
      </p:sp>
      <p:sp>
        <p:nvSpPr>
          <p:cNvPr id="21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8303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7" grpId="0"/>
      <p:bldP spid="2" grpId="0"/>
      <p:bldP spid="4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4726"/>
            <a:ext cx="1636141" cy="4090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52" y="1425173"/>
            <a:ext cx="3024336" cy="301223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419872" y="987574"/>
            <a:ext cx="23011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As </a:t>
            </a:r>
            <a:r>
              <a:rPr lang="pt-PT" sz="1600" b="1" dirty="0">
                <a:solidFill>
                  <a:srgbClr val="474647"/>
                </a:solidFill>
                <a:latin typeface="Calibri" panose="020F0502020204030204" pitchFamily="34" charset="0"/>
              </a:rPr>
              <a:t>principais doenças </a:t>
            </a: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são: </a:t>
            </a:r>
          </a:p>
          <a:p>
            <a:endParaRPr lang="pt-PT" sz="1600" dirty="0">
              <a:solidFill>
                <a:srgbClr val="474647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asma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pneumonia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bronquite crónica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enfisema pulmonar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cancro do pulmão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600" dirty="0">
                <a:solidFill>
                  <a:srgbClr val="474647"/>
                </a:solidFill>
                <a:latin typeface="Calibri" panose="020F0502020204030204" pitchFamily="34" charset="0"/>
              </a:rPr>
              <a:t>laringite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11560" y="183991"/>
            <a:ext cx="6679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>
                <a:solidFill>
                  <a:srgbClr val="474647"/>
                </a:solidFill>
              </a:rPr>
              <a:t>6.4. Quais são as principais causas das doenças respiratórias?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" y="4036344"/>
            <a:ext cx="1636141" cy="4090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5537" y="4113903"/>
            <a:ext cx="1008112" cy="256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Asma</a:t>
            </a:r>
            <a:endParaRPr lang="pt-PT" sz="1050" b="1" dirty="0"/>
          </a:p>
        </p:txBody>
      </p:sp>
      <p:sp>
        <p:nvSpPr>
          <p:cNvPr id="4" name="Retângulo 3"/>
          <p:cNvSpPr/>
          <p:nvPr/>
        </p:nvSpPr>
        <p:spPr>
          <a:xfrm>
            <a:off x="6012160" y="4124520"/>
            <a:ext cx="15121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Pneumonia</a:t>
            </a:r>
            <a:endParaRPr lang="pt-PT" sz="1000" dirty="0"/>
          </a:p>
        </p:txBody>
      </p:sp>
      <p:sp>
        <p:nvSpPr>
          <p:cNvPr id="22" name="TextBox 3"/>
          <p:cNvSpPr txBox="1"/>
          <p:nvPr/>
        </p:nvSpPr>
        <p:spPr>
          <a:xfrm>
            <a:off x="4392061" y="4796328"/>
            <a:ext cx="386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dirty="0">
                <a:solidFill>
                  <a:srgbClr val="474647"/>
                </a:solidFill>
                <a:latin typeface="Calibri" panose="020F0502020204030204" pitchFamily="34" charset="0"/>
              </a:rPr>
              <a:t>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1425173"/>
            <a:ext cx="2203956" cy="19386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479" y="2183630"/>
            <a:ext cx="1534522" cy="13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9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937</Words>
  <Application>Microsoft Office PowerPoint</Application>
  <PresentationFormat>On-screen Show (16:9)</PresentationFormat>
  <Paragraphs>182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Trocas nutricionais entre o organismo e o meio:  nos animais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Lorem ipsum dolor  Lorem ipsum dolor sit amet</dc:title>
  <dc:creator>Pedro Miguel Pinto</dc:creator>
  <cp:lastModifiedBy>Andrea Junqueira</cp:lastModifiedBy>
  <cp:revision>47</cp:revision>
  <dcterms:created xsi:type="dcterms:W3CDTF">2016-12-19T16:27:25Z</dcterms:created>
  <dcterms:modified xsi:type="dcterms:W3CDTF">2017-02-20T12:44:12Z</dcterms:modified>
</cp:coreProperties>
</file>