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4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7A0"/>
    <a:srgbClr val="346399"/>
    <a:srgbClr val="294AA0"/>
    <a:srgbClr val="70B2B4"/>
    <a:srgbClr val="899BCC"/>
    <a:srgbClr val="E0EAE9"/>
    <a:srgbClr val="82A6AC"/>
    <a:srgbClr val="93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1" autoAdjust="0"/>
    <p:restoredTop sz="92766" autoAdjust="0"/>
  </p:normalViewPr>
  <p:slideViewPr>
    <p:cSldViewPr snapToGrid="0" snapToObjects="1" showGuides="1">
      <p:cViewPr>
        <p:scale>
          <a:sx n="70" d="100"/>
          <a:sy n="70" d="100"/>
        </p:scale>
        <p:origin x="-1488" y="-336"/>
      </p:cViewPr>
      <p:guideLst>
        <p:guide orient="horz" pos="3669"/>
        <p:guide orient="horz" pos="1405"/>
        <p:guide orient="horz" pos="3493"/>
        <p:guide orient="horz" pos="2051"/>
        <p:guide pos="3840"/>
        <p:guide pos="3453"/>
        <p:guide pos="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E40D-B669-4713-ACC3-4C71B7CDE067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6E3C5-357E-4011-95A9-C7FB0599E6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072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63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704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704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704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7048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704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704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7048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E3C5-357E-4011-95A9-C7FB0599E68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704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370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06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28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427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384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862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39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390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76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789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071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E6AB9-4326-2A40-AC3E-E437B58F09C5}" type="datetimeFigureOut">
              <a:rPr lang="pt-PT" smtClean="0"/>
              <a:t>02-05-2017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14FE-CB39-5043-9748-E2654AEB7AC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20.png"/><Relationship Id="rId15" Type="http://schemas.openxmlformats.org/officeDocument/2006/relationships/image" Target="../media/image32.jpeg"/><Relationship Id="rId10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3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55735"/>
            <a:ext cx="12192000" cy="92271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359900" y="5843040"/>
            <a:ext cx="2832100" cy="720000"/>
            <a:chOff x="9359900" y="4823050"/>
            <a:chExt cx="283210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ound Same Side Corner Rectangle 2"/>
            <p:cNvSpPr/>
            <p:nvPr/>
          </p:nvSpPr>
          <p:spPr>
            <a:xfrm rot="16200000">
              <a:off x="10415950" y="3767000"/>
              <a:ext cx="720000" cy="283210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900" y="4968888"/>
              <a:ext cx="283210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Clique para iniciar...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4698000"/>
            <a:ext cx="7924800" cy="2160000"/>
          </a:xfrm>
          <a:prstGeom prst="rect">
            <a:avLst/>
          </a:prstGeom>
          <a:solidFill>
            <a:srgbClr val="346399"/>
          </a:solidFill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spPr>
        <p:txBody>
          <a:bodyPr wrap="square" lIns="540000" tIns="180000" rIns="180000" bIns="180000" rtlCol="0" anchor="ctr" anchorCtr="0">
            <a:noAutofit/>
          </a:bodyPr>
          <a:lstStyle/>
          <a:p>
            <a:endParaRPr lang="pt-PT" sz="6000" dirty="0">
              <a:solidFill>
                <a:srgbClr val="E0EAE9"/>
              </a:solidFill>
              <a:latin typeface="VerveineW01-Regular" panose="02010506020202020203" pitchFamily="2" charset="0"/>
              <a:ea typeface="Verdana" charset="0"/>
              <a:cs typeface="Verdana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924844" y="4755150"/>
            <a:ext cx="2075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400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  <a:endParaRPr lang="pt-PT" sz="2400" dirty="0">
              <a:solidFill>
                <a:srgbClr val="E0EAE9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5" y="4953824"/>
            <a:ext cx="7842471" cy="22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07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1"/>
            <a:ext cx="6094799" cy="6880913"/>
          </a:xfrm>
          <a:prstGeom prst="rect">
            <a:avLst/>
          </a:prstGeom>
        </p:spPr>
      </p:pic>
      <p:sp>
        <p:nvSpPr>
          <p:cNvPr id="3" name="Rectângulo 2"/>
          <p:cNvSpPr/>
          <p:nvPr/>
        </p:nvSpPr>
        <p:spPr>
          <a:xfrm>
            <a:off x="6076950" y="-1"/>
            <a:ext cx="6096000" cy="689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 descr="\\ptalffdm01\DMM_Coordenacao_Multimedia\_Projetos\PORTUGAL\2017\Gestao_Projeto\ET_05_06_TE\4_Execucao\_APRESENTACOES\TE.ET56.PPTR.04_P5_Quero_saber_energia\icones\ven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9158" y="126369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talffdm01\DMM_Coordenacao_Multimedia\_Projetos\PORTUGAL\2017\Gestao_Projeto\ET_05_06_TE\4_Execucao\_APRESENTACOES\TE.ET56.PPTR.04_P5_Quero_saber_energia\icones\agu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6339" y="126369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9158" y="3576382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ptalffdm01\DMM_Coordenacao_Multimedia\_Projetos\PORTUGAL\2017\Gestao_Projeto\ET_05_06_TE\4_Execucao\_APRESENTACOES\TE.ET56.PPTR.04_P5_Quero_saber_energia\icones\carva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346" y="1817256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346" y="3576382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6339" y="3576382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ptalffdm01\DMM_Coordenacao_Multimedia\_Projetos\PORTUGAL\2017\Gestao_Projeto\ET_05_06_TE\4_Execucao\_APRESENTACOES\TE.ET56.PPTR.04_P5_Quero_saber_energia\icones\petrole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6339" y="1817256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ptalffdm01\DMM_Coordenacao_Multimedia\_Projetos\PORTUGAL\2017\Gestao_Projeto\ET_05_06_TE\4_Execucao\_APRESENTACOES\TE.ET56.PPTR.04_P5_Quero_saber_energia\icones\sol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346" y="126369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ptalffdm01\DMM_Coordenacao_Multimedia\_Projetos\PORTUGAL\2017\Gestao_Projeto\ET_05_06_TE\4_Execucao\_APRESENTACOES\TE.ET56.PPTR.04_P5_Quero_saber_energia\icones\urani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9158" y="1817256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58"/>
          <p:cNvSpPr txBox="1"/>
          <p:nvPr/>
        </p:nvSpPr>
        <p:spPr>
          <a:xfrm rot="16200000">
            <a:off x="8455033" y="3154949"/>
            <a:ext cx="6912000" cy="608400"/>
          </a:xfrm>
          <a:prstGeom prst="rect">
            <a:avLst/>
          </a:prstGeom>
          <a:solidFill>
            <a:srgbClr val="294AA0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1505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ound Same Side Corner Rectangle 43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Avançar...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78" name="TextBox 10"/>
          <p:cNvSpPr txBox="1"/>
          <p:nvPr/>
        </p:nvSpPr>
        <p:spPr>
          <a:xfrm>
            <a:off x="61225" y="4718433"/>
            <a:ext cx="1578802" cy="415498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Sol, </a:t>
            </a:r>
          </a:p>
        </p:txBody>
      </p:sp>
      <p:sp>
        <p:nvSpPr>
          <p:cNvPr id="80" name="TextBox 8"/>
          <p:cNvSpPr txBox="1"/>
          <p:nvPr/>
        </p:nvSpPr>
        <p:spPr>
          <a:xfrm>
            <a:off x="76991" y="5088823"/>
            <a:ext cx="1921211" cy="415498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urânio, </a:t>
            </a:r>
          </a:p>
        </p:txBody>
      </p:sp>
      <p:sp>
        <p:nvSpPr>
          <p:cNvPr id="81" name="TextBox 8"/>
          <p:cNvSpPr txBox="1"/>
          <p:nvPr/>
        </p:nvSpPr>
        <p:spPr>
          <a:xfrm>
            <a:off x="1135561" y="5092666"/>
            <a:ext cx="3408301" cy="35945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as ondas do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mar, 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2" name="TextBox 8"/>
          <p:cNvSpPr txBox="1"/>
          <p:nvPr/>
        </p:nvSpPr>
        <p:spPr>
          <a:xfrm>
            <a:off x="1880274" y="5471432"/>
            <a:ext cx="6079958" cy="35945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calor do interior da Terra. 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2757961" y="4731034"/>
            <a:ext cx="1814039" cy="415498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 carvão,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779" y="2019299"/>
            <a:ext cx="5360400" cy="1428253"/>
          </a:xfrm>
          <a:prstGeom prst="rect">
            <a:avLst/>
          </a:prstGeom>
          <a:solidFill>
            <a:srgbClr val="899BCC"/>
          </a:solidFill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Fontes de energia são os </a:t>
            </a:r>
            <a:r>
              <a:rPr lang="pt-PT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recursos naturais </a:t>
            </a:r>
            <a:r>
              <a:rPr lang="pt-PT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utilizados na produção </a:t>
            </a:r>
            <a:r>
              <a:rPr lang="pt-PT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de energia.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9778" y="3661813"/>
            <a:ext cx="5360401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Quais são os recursos naturais usados</a:t>
            </a:r>
          </a:p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na produção de energia?</a:t>
            </a:r>
            <a:endParaRPr lang="pt-PT" b="1" dirty="0" smtClean="0">
              <a:solidFill>
                <a:srgbClr val="3D57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6333780" cy="1793475"/>
            <a:chOff x="0" y="0"/>
            <a:chExt cx="6333780" cy="1793475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6096000" cy="1665550"/>
            </a:xfrm>
            <a:prstGeom prst="rect">
              <a:avLst/>
            </a:prstGeom>
            <a:solidFill>
              <a:srgbClr val="346399"/>
            </a:solidFill>
            <a:effectLst>
              <a:outerShdw blurRad="177800" dist="88900" dir="18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0" tIns="90000" rIns="360000" bIns="180000" rtlCol="0" anchor="t" anchorCtr="0">
              <a:noAutofit/>
            </a:bodyPr>
            <a:lstStyle/>
            <a:p>
              <a:pPr algn="ctr"/>
              <a:endParaRPr lang="pt-PT" sz="2000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99" y="45508"/>
              <a:ext cx="6131981" cy="1747967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 rot="16200000">
            <a:off x="8449513" y="3154949"/>
            <a:ext cx="6912000" cy="608400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072403" y="4766003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a água, 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1998202" y="4766003"/>
            <a:ext cx="1216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o vento, 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4143031" y="4783466"/>
            <a:ext cx="1519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o petróleo, 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348424" y="5517598"/>
            <a:ext cx="2008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o gás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natural e </a:t>
            </a:r>
            <a:endParaRPr lang="pt-PT" dirty="0"/>
          </a:p>
        </p:txBody>
      </p:sp>
      <p:grpSp>
        <p:nvGrpSpPr>
          <p:cNvPr id="46" name="Group 21"/>
          <p:cNvGrpSpPr/>
          <p:nvPr/>
        </p:nvGrpSpPr>
        <p:grpSpPr>
          <a:xfrm>
            <a:off x="101910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8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35" name="Rectângulo 34"/>
          <p:cNvSpPr/>
          <p:nvPr/>
        </p:nvSpPr>
        <p:spPr>
          <a:xfrm>
            <a:off x="3473588" y="513678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a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 biomassa</a:t>
            </a:r>
            <a:endParaRPr lang="pt-PT" dirty="0"/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780" y="5217586"/>
            <a:ext cx="1368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04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8" grpId="0"/>
      <p:bldP spid="80" grpId="0"/>
      <p:bldP spid="81" grpId="0"/>
      <p:bldP spid="82" grpId="0"/>
      <p:bldP spid="77" grpId="0"/>
      <p:bldP spid="6" grpId="0" animBg="1"/>
      <p:bldP spid="29" grpId="0"/>
      <p:bldP spid="59" grpId="0" animBg="1"/>
      <p:bldP spid="7" grpId="0"/>
      <p:bldP spid="8" grpId="0"/>
      <p:bldP spid="9" grpId="0"/>
      <p:bldP spid="10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07" r="12731"/>
          <a:stretch/>
        </p:blipFill>
        <p:spPr>
          <a:xfrm>
            <a:off x="6088148" y="-15901"/>
            <a:ext cx="6094800" cy="6877051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8148" y="-15901"/>
            <a:ext cx="6094800" cy="69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148" y="-15901"/>
            <a:ext cx="6096000" cy="6912002"/>
          </a:xfrm>
          <a:prstGeom prst="rect">
            <a:avLst/>
          </a:prstGeom>
        </p:spPr>
      </p:pic>
      <p:pic>
        <p:nvPicPr>
          <p:cNvPr id="74" name="Picture 4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148" y="-15902"/>
            <a:ext cx="6075750" cy="6912001"/>
          </a:xfrm>
          <a:prstGeom prst="rect">
            <a:avLst/>
          </a:prstGeom>
        </p:spPr>
      </p:pic>
      <p:sp>
        <p:nvSpPr>
          <p:cNvPr id="78" name="TextBox 10"/>
          <p:cNvSpPr txBox="1"/>
          <p:nvPr/>
        </p:nvSpPr>
        <p:spPr>
          <a:xfrm>
            <a:off x="60282" y="3137283"/>
            <a:ext cx="6079958" cy="774956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Fontes de energia primária são os recursos naturais que permitem produzir energia.</a:t>
            </a:r>
          </a:p>
        </p:txBody>
      </p:sp>
      <p:sp>
        <p:nvSpPr>
          <p:cNvPr id="77" name="TextBox 8"/>
          <p:cNvSpPr txBox="1"/>
          <p:nvPr/>
        </p:nvSpPr>
        <p:spPr>
          <a:xfrm>
            <a:off x="60282" y="4199315"/>
            <a:ext cx="6079958" cy="774956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Fontes de energia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secundária resultam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da transformação das fontes de energia primária.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678" y="1985413"/>
            <a:ext cx="5360401" cy="95671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O que são fontes de energia primária</a:t>
            </a:r>
          </a:p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e secundária?</a:t>
            </a:r>
            <a:endParaRPr lang="pt-PT" b="1" dirty="0" smtClean="0">
              <a:solidFill>
                <a:srgbClr val="3D57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6333780" cy="1793475"/>
            <a:chOff x="0" y="0"/>
            <a:chExt cx="6333780" cy="1793475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6096000" cy="1665550"/>
            </a:xfrm>
            <a:prstGeom prst="rect">
              <a:avLst/>
            </a:prstGeom>
            <a:solidFill>
              <a:srgbClr val="346399"/>
            </a:solidFill>
            <a:effectLst>
              <a:outerShdw blurRad="177800" dist="88900" dir="18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0" tIns="90000" rIns="360000" bIns="180000" rtlCol="0" anchor="t" anchorCtr="0">
              <a:noAutofit/>
            </a:bodyPr>
            <a:lstStyle/>
            <a:p>
              <a:pPr algn="ctr"/>
              <a:endParaRPr lang="pt-PT" sz="2000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99" y="45508"/>
              <a:ext cx="6131981" cy="1747967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 rot="16200000">
            <a:off x="8431131" y="3135232"/>
            <a:ext cx="6912000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grpSp>
        <p:nvGrpSpPr>
          <p:cNvPr id="16" name="Group 21"/>
          <p:cNvGrpSpPr/>
          <p:nvPr/>
        </p:nvGrpSpPr>
        <p:grpSpPr>
          <a:xfrm>
            <a:off x="101910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012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10"/>
          <p:cNvSpPr txBox="1"/>
          <p:nvPr/>
        </p:nvSpPr>
        <p:spPr>
          <a:xfrm>
            <a:off x="60282" y="3042033"/>
            <a:ext cx="6079958" cy="83099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Fontes de energia renováveis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são recursos naturais inesgotáveis,</a:t>
            </a:r>
          </a:p>
        </p:txBody>
      </p:sp>
      <p:sp>
        <p:nvSpPr>
          <p:cNvPr id="77" name="TextBox 8"/>
          <p:cNvSpPr txBox="1"/>
          <p:nvPr/>
        </p:nvSpPr>
        <p:spPr>
          <a:xfrm>
            <a:off x="44151" y="4820433"/>
            <a:ext cx="6079958" cy="1246495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Fontes de energia não renováveis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são recursos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esgotáveis (diminuem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quando são utilizados),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678" y="1985413"/>
            <a:ext cx="5360401" cy="95671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O que são fontes de energia</a:t>
            </a:r>
          </a:p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renováveis e não renováveis?</a:t>
            </a:r>
            <a:endParaRPr lang="pt-PT" b="1" dirty="0" smtClean="0">
              <a:solidFill>
                <a:srgbClr val="3D57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6950" y="1965"/>
            <a:ext cx="6115050" cy="6894133"/>
          </a:xfrm>
          <a:prstGeom prst="rect">
            <a:avLst/>
          </a:prstGeom>
        </p:spPr>
      </p:pic>
      <p:sp>
        <p:nvSpPr>
          <p:cNvPr id="47" name="Rectângulo 46"/>
          <p:cNvSpPr/>
          <p:nvPr/>
        </p:nvSpPr>
        <p:spPr>
          <a:xfrm>
            <a:off x="6076950" y="-7868"/>
            <a:ext cx="6096000" cy="689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63622" y="126369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0803" y="126369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9810" y="211751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810" y="4108654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50803" y="211751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9810" y="126369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3622" y="211751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715" y="0"/>
            <a:ext cx="6096001" cy="6888231"/>
          </a:xfrm>
          <a:prstGeom prst="rect">
            <a:avLst/>
          </a:prstGeom>
        </p:spPr>
      </p:pic>
      <p:sp>
        <p:nvSpPr>
          <p:cNvPr id="42" name="Rectângulo 41"/>
          <p:cNvSpPr/>
          <p:nvPr/>
        </p:nvSpPr>
        <p:spPr>
          <a:xfrm>
            <a:off x="6076950" y="-1"/>
            <a:ext cx="6096000" cy="689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4704" y="329131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31758" y="53587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31758" y="329131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4704" y="53587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6333780" cy="1793475"/>
            <a:chOff x="0" y="0"/>
            <a:chExt cx="6333780" cy="1793475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6096000" cy="1665550"/>
            </a:xfrm>
            <a:prstGeom prst="rect">
              <a:avLst/>
            </a:prstGeom>
            <a:solidFill>
              <a:srgbClr val="346399"/>
            </a:solidFill>
            <a:effectLst>
              <a:outerShdw blurRad="177800" dist="88900" dir="18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0" tIns="90000" rIns="360000" bIns="180000" rtlCol="0" anchor="t" anchorCtr="0">
              <a:noAutofit/>
            </a:bodyPr>
            <a:lstStyle/>
            <a:p>
              <a:pPr algn="ctr"/>
              <a:endParaRPr lang="pt-PT" sz="2000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99" y="45508"/>
              <a:ext cx="6131981" cy="1747967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 rot="16200000">
            <a:off x="8431826" y="3135922"/>
            <a:ext cx="6910612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sp>
        <p:nvSpPr>
          <p:cNvPr id="3" name="Rectângulo 2"/>
          <p:cNvSpPr/>
          <p:nvPr/>
        </p:nvSpPr>
        <p:spPr>
          <a:xfrm>
            <a:off x="2944728" y="3523857"/>
            <a:ext cx="274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como a energia solar, 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337348" y="3912239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hídrica,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1248802" y="3912239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Verdana" charset="0"/>
                <a:ea typeface="Verdana" charset="0"/>
                <a:cs typeface="Verdana" charset="0"/>
              </a:rPr>
              <a:t>ondomotriz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, 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2713735" y="3893189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>
                <a:latin typeface="Verdana" charset="0"/>
                <a:ea typeface="Verdana" charset="0"/>
                <a:cs typeface="Verdana" charset="0"/>
              </a:rPr>
              <a:t>maremotriz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, </a:t>
            </a:r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4220534" y="3906405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eólica, 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299248" y="4275737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geotérmica</a:t>
            </a:r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1705657" y="4179371"/>
            <a:ext cx="19399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e da biomassa.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1712153" y="6041990"/>
            <a:ext cx="1216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e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urânio.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1667557" y="5695746"/>
            <a:ext cx="2042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como o carvão, </a:t>
            </a:r>
            <a:endParaRPr lang="pt-PT" dirty="0"/>
          </a:p>
        </p:txBody>
      </p:sp>
      <p:sp>
        <p:nvSpPr>
          <p:cNvPr id="14" name="Rectângulo 13"/>
          <p:cNvSpPr/>
          <p:nvPr/>
        </p:nvSpPr>
        <p:spPr>
          <a:xfrm>
            <a:off x="3511259" y="5676696"/>
            <a:ext cx="1298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petróleo, </a:t>
            </a:r>
            <a:endParaRPr lang="pt-PT" dirty="0"/>
          </a:p>
        </p:txBody>
      </p:sp>
      <p:sp>
        <p:nvSpPr>
          <p:cNvPr id="15" name="Rectângulo 14"/>
          <p:cNvSpPr/>
          <p:nvPr/>
        </p:nvSpPr>
        <p:spPr>
          <a:xfrm>
            <a:off x="318298" y="6040194"/>
            <a:ext cx="156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gás natural </a:t>
            </a:r>
            <a:endParaRPr lang="pt-PT" dirty="0"/>
          </a:p>
        </p:txBody>
      </p:sp>
      <p:grpSp>
        <p:nvGrpSpPr>
          <p:cNvPr id="38" name="Group 21"/>
          <p:cNvGrpSpPr/>
          <p:nvPr/>
        </p:nvGrpSpPr>
        <p:grpSpPr>
          <a:xfrm>
            <a:off x="101910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0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383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6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4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9000"/>
                            </p:stCondLst>
                            <p:childTnLst>
                              <p:par>
                                <p:cTn id="12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7" grpId="0"/>
      <p:bldP spid="29" grpId="0"/>
      <p:bldP spid="47" grpId="0" animBg="1"/>
      <p:bldP spid="42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talffdm01\DMM_Coordenacao_Multimedia\_Projetos\PORTUGAL\2017\Gestao_Projeto\ET_05_06_TE\4_Execucao\_APRESENTACOES\TE.ET56.PPTR.04_P5_Quero_saber_energia\img_final\Imagem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275" y="4572000"/>
            <a:ext cx="1333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8188" y="400944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ptalffdm01\DMM_Design_Multimedia\01-PROJECTOS_EM_CURSO\RECURSOS_PORTUGAL\PT.TE.ET56\imgs_ppt\novas2\hidric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5897" y="275463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Conexão recta 43"/>
          <p:cNvCxnSpPr/>
          <p:nvPr/>
        </p:nvCxnSpPr>
        <p:spPr>
          <a:xfrm flipV="1">
            <a:off x="7330831" y="4850611"/>
            <a:ext cx="2686742" cy="0"/>
          </a:xfrm>
          <a:prstGeom prst="line">
            <a:avLst/>
          </a:prstGeom>
          <a:ln>
            <a:solidFill>
              <a:srgbClr val="294A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o 44"/>
          <p:cNvGrpSpPr/>
          <p:nvPr/>
        </p:nvGrpSpPr>
        <p:grpSpPr>
          <a:xfrm>
            <a:off x="7187597" y="4173656"/>
            <a:ext cx="2055554" cy="575833"/>
            <a:chOff x="7187597" y="4173656"/>
            <a:chExt cx="2055554" cy="575833"/>
          </a:xfrm>
        </p:grpSpPr>
        <p:cxnSp>
          <p:nvCxnSpPr>
            <p:cNvPr id="47" name="Conexão recta 46"/>
            <p:cNvCxnSpPr/>
            <p:nvPr/>
          </p:nvCxnSpPr>
          <p:spPr>
            <a:xfrm>
              <a:off x="7191151" y="4496654"/>
              <a:ext cx="2052000" cy="1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xão recta 53"/>
            <p:cNvCxnSpPr/>
            <p:nvPr/>
          </p:nvCxnSpPr>
          <p:spPr>
            <a:xfrm>
              <a:off x="7187597" y="4497489"/>
              <a:ext cx="0" cy="252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xão recta 55"/>
            <p:cNvCxnSpPr/>
            <p:nvPr/>
          </p:nvCxnSpPr>
          <p:spPr>
            <a:xfrm>
              <a:off x="9243151" y="4173656"/>
              <a:ext cx="0" cy="324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o 38"/>
          <p:cNvGrpSpPr/>
          <p:nvPr/>
        </p:nvGrpSpPr>
        <p:grpSpPr>
          <a:xfrm>
            <a:off x="7010561" y="2436588"/>
            <a:ext cx="3100200" cy="2265096"/>
            <a:chOff x="7010561" y="2436588"/>
            <a:chExt cx="3100200" cy="2265096"/>
          </a:xfrm>
        </p:grpSpPr>
        <p:cxnSp>
          <p:nvCxnSpPr>
            <p:cNvPr id="57" name="Conexão recta 56"/>
            <p:cNvCxnSpPr/>
            <p:nvPr/>
          </p:nvCxnSpPr>
          <p:spPr>
            <a:xfrm>
              <a:off x="7010561" y="3765684"/>
              <a:ext cx="0" cy="936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xão recta 59"/>
            <p:cNvCxnSpPr/>
            <p:nvPr/>
          </p:nvCxnSpPr>
          <p:spPr>
            <a:xfrm>
              <a:off x="7010561" y="3765684"/>
              <a:ext cx="1404000" cy="0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xão recta 60"/>
            <p:cNvCxnSpPr/>
            <p:nvPr/>
          </p:nvCxnSpPr>
          <p:spPr>
            <a:xfrm>
              <a:off x="8419021" y="2437010"/>
              <a:ext cx="0" cy="1332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xão recta 61"/>
            <p:cNvCxnSpPr/>
            <p:nvPr/>
          </p:nvCxnSpPr>
          <p:spPr>
            <a:xfrm>
              <a:off x="8418761" y="2436588"/>
              <a:ext cx="1692000" cy="0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 descr="\\ptalffdm01\DMM_Design_Multimedia\01-PROJECTOS_EM_CURSO\RECURSOS_PORTUGAL\PT.TE.ET56\imgs_ppt\novas2\ondomotriz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6965" y="171658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upo 35"/>
          <p:cNvGrpSpPr/>
          <p:nvPr/>
        </p:nvGrpSpPr>
        <p:grpSpPr>
          <a:xfrm>
            <a:off x="6209775" y="2585587"/>
            <a:ext cx="378010" cy="2430000"/>
            <a:chOff x="6209775" y="2585587"/>
            <a:chExt cx="378010" cy="2430000"/>
          </a:xfrm>
        </p:grpSpPr>
        <p:cxnSp>
          <p:nvCxnSpPr>
            <p:cNvPr id="71" name="Conexão recta 70"/>
            <p:cNvCxnSpPr/>
            <p:nvPr/>
          </p:nvCxnSpPr>
          <p:spPr>
            <a:xfrm>
              <a:off x="6209775" y="2585587"/>
              <a:ext cx="0" cy="2430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xão recta 71"/>
            <p:cNvCxnSpPr/>
            <p:nvPr/>
          </p:nvCxnSpPr>
          <p:spPr>
            <a:xfrm>
              <a:off x="6209785" y="5012916"/>
              <a:ext cx="378000" cy="0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3" name="Picture 5" descr="\\ptalffdm01\DMM_Design_Multimedia\01-PROJECTOS_EM_CURSO\RECURSOS_PORTUGAL\PT.TE.ET56\imgs_ppt\novas2\energiaSol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477" y="163581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upo 36"/>
          <p:cNvGrpSpPr/>
          <p:nvPr/>
        </p:nvGrpSpPr>
        <p:grpSpPr>
          <a:xfrm>
            <a:off x="6364938" y="1596173"/>
            <a:ext cx="1383371" cy="3255792"/>
            <a:chOff x="6364938" y="1596173"/>
            <a:chExt cx="1383371" cy="3255792"/>
          </a:xfrm>
        </p:grpSpPr>
        <p:cxnSp>
          <p:nvCxnSpPr>
            <p:cNvPr id="63" name="Conexão recta 62"/>
            <p:cNvCxnSpPr/>
            <p:nvPr/>
          </p:nvCxnSpPr>
          <p:spPr>
            <a:xfrm>
              <a:off x="6364939" y="3213417"/>
              <a:ext cx="0" cy="1638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xão recta 78"/>
            <p:cNvCxnSpPr/>
            <p:nvPr/>
          </p:nvCxnSpPr>
          <p:spPr>
            <a:xfrm>
              <a:off x="6364938" y="4851965"/>
              <a:ext cx="3096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xão recta 79"/>
            <p:cNvCxnSpPr/>
            <p:nvPr/>
          </p:nvCxnSpPr>
          <p:spPr>
            <a:xfrm>
              <a:off x="6364939" y="3210231"/>
              <a:ext cx="1378800" cy="0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xão recta 80"/>
            <p:cNvCxnSpPr/>
            <p:nvPr/>
          </p:nvCxnSpPr>
          <p:spPr>
            <a:xfrm>
              <a:off x="7748309" y="1596173"/>
              <a:ext cx="0" cy="16128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9084" y="16203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o 37"/>
          <p:cNvGrpSpPr/>
          <p:nvPr/>
        </p:nvGrpSpPr>
        <p:grpSpPr>
          <a:xfrm>
            <a:off x="6832543" y="1158188"/>
            <a:ext cx="2885162" cy="3569882"/>
            <a:chOff x="6832543" y="1158188"/>
            <a:chExt cx="2885162" cy="3569882"/>
          </a:xfrm>
        </p:grpSpPr>
        <p:cxnSp>
          <p:nvCxnSpPr>
            <p:cNvPr id="64" name="Conexão recta 63"/>
            <p:cNvCxnSpPr/>
            <p:nvPr/>
          </p:nvCxnSpPr>
          <p:spPr>
            <a:xfrm>
              <a:off x="6835926" y="3543108"/>
              <a:ext cx="1332000" cy="0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xão recta 64"/>
            <p:cNvCxnSpPr/>
            <p:nvPr/>
          </p:nvCxnSpPr>
          <p:spPr>
            <a:xfrm>
              <a:off x="8173424" y="2031108"/>
              <a:ext cx="0" cy="1512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xão recta 65"/>
            <p:cNvCxnSpPr/>
            <p:nvPr/>
          </p:nvCxnSpPr>
          <p:spPr>
            <a:xfrm>
              <a:off x="8170772" y="2025865"/>
              <a:ext cx="1368000" cy="0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xão recta 66"/>
            <p:cNvCxnSpPr/>
            <p:nvPr/>
          </p:nvCxnSpPr>
          <p:spPr>
            <a:xfrm>
              <a:off x="9537705" y="1162648"/>
              <a:ext cx="0" cy="864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xão recta 81"/>
            <p:cNvCxnSpPr/>
            <p:nvPr/>
          </p:nvCxnSpPr>
          <p:spPr>
            <a:xfrm>
              <a:off x="6832543" y="3540070"/>
              <a:ext cx="0" cy="1188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xão recta 84"/>
            <p:cNvCxnSpPr/>
            <p:nvPr/>
          </p:nvCxnSpPr>
          <p:spPr>
            <a:xfrm>
              <a:off x="9537705" y="1158188"/>
              <a:ext cx="180000" cy="0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 descr="\\ptalffdm01\DMM_Design_Multimedia\01-PROJECTOS_EM_CURSO\RECURSOS_PORTUGAL\PT.TE.ET56\imgs_ppt\novas2\eolic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3710" y="19581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8"/>
          <p:cNvSpPr txBox="1"/>
          <p:nvPr/>
        </p:nvSpPr>
        <p:spPr>
          <a:xfrm>
            <a:off x="44151" y="4820433"/>
            <a:ext cx="6079958" cy="774956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A energia pode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ser transformada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através de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processos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110" name="Grupo 109"/>
          <p:cNvGrpSpPr/>
          <p:nvPr/>
        </p:nvGrpSpPr>
        <p:grpSpPr>
          <a:xfrm>
            <a:off x="7437332" y="5008456"/>
            <a:ext cx="961824" cy="771403"/>
            <a:chOff x="7261282" y="5256302"/>
            <a:chExt cx="1754446" cy="771403"/>
          </a:xfrm>
        </p:grpSpPr>
        <p:cxnSp>
          <p:nvCxnSpPr>
            <p:cNvPr id="111" name="Conexão recta 110"/>
            <p:cNvCxnSpPr/>
            <p:nvPr/>
          </p:nvCxnSpPr>
          <p:spPr>
            <a:xfrm>
              <a:off x="7261282" y="5256302"/>
              <a:ext cx="810409" cy="0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xão recta 111"/>
            <p:cNvCxnSpPr/>
            <p:nvPr/>
          </p:nvCxnSpPr>
          <p:spPr>
            <a:xfrm>
              <a:off x="8063557" y="5260762"/>
              <a:ext cx="0" cy="76248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xão recta 112"/>
            <p:cNvCxnSpPr/>
            <p:nvPr/>
          </p:nvCxnSpPr>
          <p:spPr>
            <a:xfrm>
              <a:off x="8063557" y="6027705"/>
              <a:ext cx="952171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7" name="Picture 9" descr="\\ptalffdm01\DMM_Design_Multimedia\01-PROJECTOS_EM_CURSO\RECURSOS_PORTUGAL\PT.TE.ET56\imgs_ppt\novas2\maremotriz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641" y="5039736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ângulo 107"/>
          <p:cNvSpPr/>
          <p:nvPr/>
        </p:nvSpPr>
        <p:spPr>
          <a:xfrm>
            <a:off x="6076950" y="-1"/>
            <a:ext cx="6096000" cy="689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058" name="Picture 10" descr="\\ptalffdm01\DMM_Coordenacao_Multimedia\_Projetos\PORTUGAL\2017\Gestao_Projeto\ET_05_06_TE\4_Execucao\_APRESENTACOES\TE.ET56.PPTR.04_P5_Quero_saber_energia\img_final\Imagem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5441" y="4587874"/>
            <a:ext cx="1333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7892291" y="4264250"/>
            <a:ext cx="2064647" cy="762483"/>
            <a:chOff x="7702213" y="5265222"/>
            <a:chExt cx="1526738" cy="762483"/>
          </a:xfrm>
        </p:grpSpPr>
        <p:cxnSp>
          <p:nvCxnSpPr>
            <p:cNvPr id="6" name="Conexão recta 5"/>
            <p:cNvCxnSpPr/>
            <p:nvPr/>
          </p:nvCxnSpPr>
          <p:spPr>
            <a:xfrm flipV="1">
              <a:off x="7702213" y="5265222"/>
              <a:ext cx="319450" cy="0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xão recta 9"/>
            <p:cNvCxnSpPr/>
            <p:nvPr/>
          </p:nvCxnSpPr>
          <p:spPr>
            <a:xfrm>
              <a:off x="8027718" y="5265222"/>
              <a:ext cx="0" cy="76248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11"/>
            <p:cNvCxnSpPr/>
            <p:nvPr/>
          </p:nvCxnSpPr>
          <p:spPr>
            <a:xfrm>
              <a:off x="8031015" y="6027705"/>
              <a:ext cx="1197936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9" name="Picture 11" descr="\\ptalffdm01\DMM_Design_Multimedia\01-PROJECTOS_EM_CURSO\RECURSOS_PORTUGAL\PT.TE.ET56\imgs_ppt\novas2\urani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757" y="347463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\\ptalffdm01\DMM_Design_Multimedia\01-PROJECTOS_EM_CURSO\RECURSOS_PORTUGAL\PT.TE.ET56\imgs_ppt\novas2\centralGas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619" y="39549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upo 49"/>
          <p:cNvGrpSpPr/>
          <p:nvPr/>
        </p:nvGrpSpPr>
        <p:grpSpPr>
          <a:xfrm>
            <a:off x="7545275" y="2950438"/>
            <a:ext cx="2665163" cy="1810695"/>
            <a:chOff x="7554195" y="2914758"/>
            <a:chExt cx="2665163" cy="1810695"/>
          </a:xfrm>
        </p:grpSpPr>
        <p:cxnSp>
          <p:nvCxnSpPr>
            <p:cNvPr id="90" name="Conexão recta 89"/>
            <p:cNvCxnSpPr/>
            <p:nvPr/>
          </p:nvCxnSpPr>
          <p:spPr>
            <a:xfrm>
              <a:off x="8887358" y="4725453"/>
              <a:ext cx="13320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xão recta 93"/>
            <p:cNvCxnSpPr/>
            <p:nvPr/>
          </p:nvCxnSpPr>
          <p:spPr>
            <a:xfrm>
              <a:off x="8886904" y="3205233"/>
              <a:ext cx="0" cy="1512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xão recta 94"/>
            <p:cNvCxnSpPr/>
            <p:nvPr/>
          </p:nvCxnSpPr>
          <p:spPr>
            <a:xfrm>
              <a:off x="7554195" y="3200443"/>
              <a:ext cx="1332000" cy="0"/>
            </a:xfrm>
            <a:prstGeom prst="line">
              <a:avLst/>
            </a:prstGeom>
            <a:ln>
              <a:solidFill>
                <a:srgbClr val="294A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xão recta 95"/>
            <p:cNvCxnSpPr/>
            <p:nvPr/>
          </p:nvCxnSpPr>
          <p:spPr>
            <a:xfrm>
              <a:off x="7554195" y="2914758"/>
              <a:ext cx="0" cy="288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2" name="Picture 14" descr="\\ptalffdm01\DMM_Design_Multimedia\01-PROJECTOS_EM_CURSO\RECURSOS_PORTUGAL\PT.TE.ET56\imgs_ppt\novas2\centralPetrole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477" y="151043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upo 51"/>
          <p:cNvGrpSpPr/>
          <p:nvPr/>
        </p:nvGrpSpPr>
        <p:grpSpPr>
          <a:xfrm>
            <a:off x="10498517" y="3222302"/>
            <a:ext cx="797805" cy="1806817"/>
            <a:chOff x="10498517" y="3222302"/>
            <a:chExt cx="797805" cy="1806817"/>
          </a:xfrm>
        </p:grpSpPr>
        <p:cxnSp>
          <p:nvCxnSpPr>
            <p:cNvPr id="97" name="Conexão recta 96"/>
            <p:cNvCxnSpPr/>
            <p:nvPr/>
          </p:nvCxnSpPr>
          <p:spPr>
            <a:xfrm>
              <a:off x="10817522" y="5029119"/>
              <a:ext cx="4788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xão recta 97"/>
            <p:cNvCxnSpPr/>
            <p:nvPr/>
          </p:nvCxnSpPr>
          <p:spPr>
            <a:xfrm>
              <a:off x="11295645" y="3512222"/>
              <a:ext cx="0" cy="1512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xão recta 98"/>
            <p:cNvCxnSpPr/>
            <p:nvPr/>
          </p:nvCxnSpPr>
          <p:spPr>
            <a:xfrm>
              <a:off x="10499185" y="3508002"/>
              <a:ext cx="7920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xão recta 99"/>
            <p:cNvCxnSpPr/>
            <p:nvPr/>
          </p:nvCxnSpPr>
          <p:spPr>
            <a:xfrm>
              <a:off x="10498517" y="3222302"/>
              <a:ext cx="0" cy="28800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12" descr="\\ptalffdm01\DMM_Design_Multimedia\01-PROJECTOS_EM_CURSO\RECURSOS_PORTUGAL\PT.TE.ET56\imgs_ppt\novas2\centralCarva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2791" y="1793475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upo 52"/>
          <p:cNvGrpSpPr/>
          <p:nvPr/>
        </p:nvGrpSpPr>
        <p:grpSpPr>
          <a:xfrm>
            <a:off x="9200697" y="1835499"/>
            <a:ext cx="1696219" cy="2932135"/>
            <a:chOff x="9200697" y="1835499"/>
            <a:chExt cx="1696219" cy="2932135"/>
          </a:xfrm>
        </p:grpSpPr>
        <p:grpSp>
          <p:nvGrpSpPr>
            <p:cNvPr id="51" name="Grupo 50"/>
            <p:cNvGrpSpPr/>
            <p:nvPr/>
          </p:nvGrpSpPr>
          <p:grpSpPr>
            <a:xfrm>
              <a:off x="9200697" y="1835499"/>
              <a:ext cx="1696219" cy="2932135"/>
              <a:chOff x="9200697" y="1835499"/>
              <a:chExt cx="1696219" cy="2932135"/>
            </a:xfrm>
          </p:grpSpPr>
          <p:cxnSp>
            <p:nvCxnSpPr>
              <p:cNvPr id="103" name="Conexão recta 102"/>
              <p:cNvCxnSpPr/>
              <p:nvPr/>
            </p:nvCxnSpPr>
            <p:spPr>
              <a:xfrm>
                <a:off x="10896916" y="3849634"/>
                <a:ext cx="0" cy="91800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exão recta 103"/>
              <p:cNvCxnSpPr/>
              <p:nvPr/>
            </p:nvCxnSpPr>
            <p:spPr>
              <a:xfrm>
                <a:off x="9200697" y="3851499"/>
                <a:ext cx="1692000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exão recta 104"/>
              <p:cNvCxnSpPr/>
              <p:nvPr/>
            </p:nvCxnSpPr>
            <p:spPr>
              <a:xfrm>
                <a:off x="9200697" y="1835499"/>
                <a:ext cx="0" cy="201600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2" name="Conexão recta 101"/>
            <p:cNvCxnSpPr/>
            <p:nvPr/>
          </p:nvCxnSpPr>
          <p:spPr>
            <a:xfrm>
              <a:off x="10586935" y="4767329"/>
              <a:ext cx="3060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42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9" y="1"/>
            <a:ext cx="6086942" cy="6892149"/>
          </a:xfrm>
          <a:prstGeom prst="rect">
            <a:avLst/>
          </a:prstGeom>
        </p:spPr>
      </p:pic>
      <p:pic>
        <p:nvPicPr>
          <p:cNvPr id="74" name="Picture 41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143" y="-7547"/>
            <a:ext cx="6094800" cy="6899697"/>
          </a:xfrm>
          <a:prstGeom prst="rect">
            <a:avLst/>
          </a:prstGeom>
        </p:spPr>
      </p:pic>
      <p:pic>
        <p:nvPicPr>
          <p:cNvPr id="68" name="Picture 36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397" y="-7547"/>
            <a:ext cx="5507865" cy="6899697"/>
          </a:xfrm>
          <a:prstGeom prst="rect">
            <a:avLst/>
          </a:prstGeom>
        </p:spPr>
      </p:pic>
      <p:sp>
        <p:nvSpPr>
          <p:cNvPr id="78" name="TextBox 10"/>
          <p:cNvSpPr txBox="1"/>
          <p:nvPr/>
        </p:nvSpPr>
        <p:spPr>
          <a:xfrm>
            <a:off x="60282" y="3042033"/>
            <a:ext cx="6079958" cy="830997"/>
          </a:xfrm>
          <a:prstGeom prst="rect">
            <a:avLst/>
          </a:prstGeom>
          <a:noFill/>
        </p:spPr>
        <p:txBody>
          <a:bodyPr wrap="square" lIns="360000" tIns="0" rIns="36000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A energia pode ser produzida a partir de fontes de energia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renováveis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678" y="1985413"/>
            <a:ext cx="5360401" cy="956714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Quais são os processos de produção e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transformação de energia?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6333780" cy="1793475"/>
            <a:chOff x="0" y="0"/>
            <a:chExt cx="6333780" cy="1793475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6096000" cy="1665550"/>
            </a:xfrm>
            <a:prstGeom prst="rect">
              <a:avLst/>
            </a:prstGeom>
            <a:solidFill>
              <a:srgbClr val="346399"/>
            </a:solidFill>
            <a:effectLst>
              <a:outerShdw blurRad="177800" dist="88900" dir="18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0" tIns="90000" rIns="360000" bIns="180000" rtlCol="0" anchor="t" anchorCtr="0">
              <a:noAutofit/>
            </a:bodyPr>
            <a:lstStyle/>
            <a:p>
              <a:pPr algn="ctr"/>
              <a:endParaRPr lang="pt-PT" sz="2000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99" y="45508"/>
              <a:ext cx="6131981" cy="1747967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 rot="16200000">
            <a:off x="8441057" y="3141206"/>
            <a:ext cx="689214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sp>
        <p:nvSpPr>
          <p:cNvPr id="2" name="Rectângulo 1"/>
          <p:cNvSpPr/>
          <p:nvPr/>
        </p:nvSpPr>
        <p:spPr>
          <a:xfrm>
            <a:off x="3783693" y="3393384"/>
            <a:ext cx="974947" cy="4517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ou </a:t>
            </a:r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não</a:t>
            </a:r>
            <a:endParaRPr lang="pt-PT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26857" y="3797216"/>
            <a:ext cx="151785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renováveis.</a:t>
            </a:r>
          </a:p>
        </p:txBody>
      </p:sp>
      <p:sp>
        <p:nvSpPr>
          <p:cNvPr id="17" name="Rectângulo 16"/>
          <p:cNvSpPr/>
          <p:nvPr/>
        </p:nvSpPr>
        <p:spPr>
          <a:xfrm>
            <a:off x="299565" y="5658373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Verdana" charset="0"/>
                <a:ea typeface="Verdana" charset="0"/>
                <a:cs typeface="Verdana" charset="0"/>
              </a:rPr>
              <a:t>ou 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eletromagnéticos.</a:t>
            </a:r>
            <a:endParaRPr lang="pt-PT" dirty="0"/>
          </a:p>
        </p:txBody>
      </p:sp>
      <p:sp>
        <p:nvSpPr>
          <p:cNvPr id="18" name="Rectângulo 17"/>
          <p:cNvSpPr/>
          <p:nvPr/>
        </p:nvSpPr>
        <p:spPr>
          <a:xfrm>
            <a:off x="1566538" y="5283207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eletroquímicos, </a:t>
            </a:r>
            <a:endParaRPr lang="pt-PT" dirty="0"/>
          </a:p>
        </p:txBody>
      </p:sp>
      <p:sp>
        <p:nvSpPr>
          <p:cNvPr id="19" name="Rectângulo 18"/>
          <p:cNvSpPr/>
          <p:nvPr/>
        </p:nvSpPr>
        <p:spPr>
          <a:xfrm>
            <a:off x="3399473" y="526522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Verdana" charset="0"/>
                <a:ea typeface="Verdana" charset="0"/>
                <a:cs typeface="Verdana" charset="0"/>
              </a:rPr>
              <a:t>mecânicos </a:t>
            </a:r>
            <a:endParaRPr lang="pt-PT" dirty="0"/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6316275" y="6255065"/>
            <a:ext cx="202762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Dínamo de uma bicicleta </a:t>
            </a:r>
            <a:r>
              <a: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grpSp>
        <p:nvGrpSpPr>
          <p:cNvPr id="26" name="Group 21"/>
          <p:cNvGrpSpPr/>
          <p:nvPr/>
        </p:nvGrpSpPr>
        <p:grpSpPr>
          <a:xfrm>
            <a:off x="101910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0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1836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3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08" grpId="0" animBg="1"/>
      <p:bldP spid="78" grpId="0"/>
      <p:bldP spid="29" grpId="0"/>
      <p:bldP spid="2" grpId="0"/>
      <p:bldP spid="16" grpId="0"/>
      <p:bldP spid="17" grpId="0"/>
      <p:bldP spid="18" grpId="0"/>
      <p:bldP spid="19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talffdm01\DMM_Coordenacao_Multimedia\_Projetos\PORTUGAL\2017\Gestao_Projeto\ET_05_06_TE\4_Execucao\_APRESENTACOES\TE.ET56.PPTR.04_P5_Quero_saber_energia\img_final\shutterstock_51214094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1" y="-4602"/>
            <a:ext cx="6096000" cy="68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779" y="2019299"/>
            <a:ext cx="5360400" cy="1372212"/>
          </a:xfrm>
          <a:prstGeom prst="rect">
            <a:avLst/>
          </a:prstGeom>
          <a:solidFill>
            <a:srgbClr val="899BCC"/>
          </a:solidFill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 eletricidade funciona a partir da circulação de eletrões através de um condutor.</a:t>
            </a:r>
            <a:endParaRPr lang="pt-PT" b="1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778" y="3471313"/>
            <a:ext cx="5360401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Quais são </a:t>
            </a:r>
            <a:r>
              <a:rPr lang="pt-PT" b="1" dirty="0" smtClean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os operadores elétricos </a:t>
            </a: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que</a:t>
            </a:r>
          </a:p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estudámos?</a:t>
            </a:r>
            <a:endParaRPr lang="pt-PT" b="1" dirty="0" smtClean="0">
              <a:solidFill>
                <a:srgbClr val="3D57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6096000" y="-13448"/>
            <a:ext cx="6096000" cy="689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31758" y="53587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4704" y="53587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6315" y="4283690"/>
            <a:ext cx="5360403" cy="54121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Estudámos os operadores: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6315" y="4675289"/>
            <a:ext cx="5190092" cy="130610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que </a:t>
            </a:r>
            <a:r>
              <a:rPr lang="pt-PT" sz="1700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geram energia elétrica</a:t>
            </a:r>
            <a:r>
              <a:rPr lang="pt-PT" sz="1700" dirty="0">
                <a:latin typeface="Verdana" charset="0"/>
                <a:ea typeface="Verdana" charset="0"/>
                <a:cs typeface="Verdana" charset="0"/>
              </a:rPr>
              <a:t>, como </a:t>
            </a: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pilhas e </a:t>
            </a:r>
            <a:r>
              <a:rPr lang="pt-PT" sz="1700" dirty="0">
                <a:latin typeface="Verdana" charset="0"/>
                <a:ea typeface="Verdana" charset="0"/>
                <a:cs typeface="Verdana" charset="0"/>
              </a:rPr>
              <a:t>baterias;</a:t>
            </a:r>
          </a:p>
          <a:p>
            <a:pPr>
              <a:lnSpc>
                <a:spcPct val="150000"/>
              </a:lnSpc>
            </a:pPr>
            <a:endParaRPr lang="pt-PT" sz="1700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386315" y="5466938"/>
            <a:ext cx="5509518" cy="130610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que </a:t>
            </a:r>
            <a:r>
              <a:rPr lang="pt-PT" sz="1700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controlam a passagem de corrente </a:t>
            </a: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elétrica, como </a:t>
            </a:r>
            <a:r>
              <a:rPr lang="pt-PT" sz="1700" dirty="0">
                <a:latin typeface="Verdana" charset="0"/>
                <a:ea typeface="Verdana" charset="0"/>
                <a:cs typeface="Verdana" charset="0"/>
              </a:rPr>
              <a:t>interruptores, campainhas e termóstatos</a:t>
            </a: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;</a:t>
            </a:r>
          </a:p>
        </p:txBody>
      </p:sp>
      <p:sp>
        <p:nvSpPr>
          <p:cNvPr id="83" name="TextBox 58"/>
          <p:cNvSpPr txBox="1"/>
          <p:nvPr/>
        </p:nvSpPr>
        <p:spPr>
          <a:xfrm rot="16200000">
            <a:off x="8437783" y="3140091"/>
            <a:ext cx="6912000" cy="612000"/>
          </a:xfrm>
          <a:prstGeom prst="rect">
            <a:avLst/>
          </a:prstGeom>
          <a:solidFill>
            <a:srgbClr val="294AA0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sp>
        <p:nvSpPr>
          <p:cNvPr id="38" name="TextBox 58"/>
          <p:cNvSpPr txBox="1"/>
          <p:nvPr/>
        </p:nvSpPr>
        <p:spPr>
          <a:xfrm rot="16200000">
            <a:off x="8437783" y="3140091"/>
            <a:ext cx="6912000" cy="612000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1505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ound Same Side Corner Rectangle 43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Avançar...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101910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34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0"/>
            <a:ext cx="6333780" cy="1793475"/>
            <a:chOff x="0" y="0"/>
            <a:chExt cx="6333780" cy="1793475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6096000" cy="1665550"/>
            </a:xfrm>
            <a:prstGeom prst="rect">
              <a:avLst/>
            </a:prstGeom>
            <a:solidFill>
              <a:srgbClr val="346399"/>
            </a:solidFill>
            <a:effectLst>
              <a:outerShdw blurRad="177800" dist="88900" dir="18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0" tIns="90000" rIns="360000" bIns="180000" rtlCol="0" anchor="t" anchorCtr="0">
              <a:noAutofit/>
            </a:bodyPr>
            <a:lstStyle/>
            <a:p>
              <a:pPr algn="ctr"/>
              <a:endParaRPr lang="pt-PT" sz="2000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99" y="45508"/>
              <a:ext cx="6131981" cy="1747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6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7" grpId="0" animBg="1"/>
      <p:bldP spid="30" grpId="0"/>
      <p:bldP spid="31" grpId="0"/>
      <p:bldP spid="32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779" y="2019299"/>
            <a:ext cx="5360400" cy="1372212"/>
          </a:xfrm>
          <a:prstGeom prst="rect">
            <a:avLst/>
          </a:prstGeom>
          <a:solidFill>
            <a:srgbClr val="899BCC"/>
          </a:solidFill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 eletricidade funciona a partir da circulação de eletrões através de um condutor.</a:t>
            </a:r>
            <a:endParaRPr lang="pt-PT" b="1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778" y="3471313"/>
            <a:ext cx="5360401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Quais são </a:t>
            </a:r>
            <a:r>
              <a:rPr lang="pt-PT" b="1" dirty="0" smtClean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os operadores elétricos </a:t>
            </a: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que</a:t>
            </a:r>
          </a:p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estudámos?</a:t>
            </a:r>
            <a:endParaRPr lang="pt-PT" b="1" dirty="0" smtClean="0">
              <a:solidFill>
                <a:srgbClr val="3D57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6333780" cy="1793475"/>
            <a:chOff x="0" y="0"/>
            <a:chExt cx="6333780" cy="1793475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6096000" cy="1665550"/>
            </a:xfrm>
            <a:prstGeom prst="rect">
              <a:avLst/>
            </a:prstGeom>
            <a:solidFill>
              <a:srgbClr val="346399"/>
            </a:solidFill>
            <a:effectLst>
              <a:outerShdw blurRad="177800" dist="88900" dir="18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0" tIns="90000" rIns="360000" bIns="180000" rtlCol="0" anchor="t" anchorCtr="0">
              <a:noAutofit/>
            </a:bodyPr>
            <a:lstStyle/>
            <a:p>
              <a:pPr algn="ctr"/>
              <a:endParaRPr lang="pt-PT" sz="2000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99" y="45508"/>
              <a:ext cx="6131981" cy="1747967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 rot="16200000">
            <a:off x="8468244" y="3133069"/>
            <a:ext cx="6875875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6315" y="4283690"/>
            <a:ext cx="5360403" cy="54121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Verdana" charset="0"/>
                <a:ea typeface="Verdana" charset="0"/>
                <a:cs typeface="Verdana" charset="0"/>
              </a:rPr>
              <a:t>Estudámos os operadores: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86314" y="4675289"/>
            <a:ext cx="5360403" cy="913689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de </a:t>
            </a:r>
            <a:r>
              <a:rPr lang="pt-PT" sz="1700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condução da corrente elétrica</a:t>
            </a:r>
            <a:r>
              <a:rPr lang="pt-PT" sz="1700" dirty="0">
                <a:latin typeface="Verdana" charset="0"/>
                <a:ea typeface="Verdana" charset="0"/>
                <a:cs typeface="Verdana" charset="0"/>
              </a:rPr>
              <a:t>, como os cabos, barras de união</a:t>
            </a: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,</a:t>
            </a:r>
            <a:r>
              <a:rPr lang="pt-PT" sz="17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fichas </a:t>
            </a:r>
            <a:r>
              <a:rPr lang="pt-PT" sz="1700" dirty="0">
                <a:latin typeface="Verdana" charset="0"/>
                <a:ea typeface="Verdana" charset="0"/>
                <a:cs typeface="Verdana" charset="0"/>
              </a:rPr>
              <a:t>e tomadas</a:t>
            </a: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; 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386315" y="5533987"/>
            <a:ext cx="5190092" cy="1359003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de </a:t>
            </a:r>
            <a:r>
              <a:rPr lang="pt-PT" sz="1700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receção de corrente elétrica</a:t>
            </a:r>
            <a:r>
              <a:rPr lang="pt-PT" sz="17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transformando-a </a:t>
            </a:r>
            <a:r>
              <a:rPr lang="pt-PT" sz="1700" dirty="0">
                <a:latin typeface="Verdana" charset="0"/>
                <a:ea typeface="Verdana" charset="0"/>
                <a:cs typeface="Verdana" charset="0"/>
              </a:rPr>
              <a:t>noutro tipo de </a:t>
            </a:r>
            <a:r>
              <a:rPr lang="pt-PT" sz="1700" dirty="0" smtClean="0">
                <a:latin typeface="Verdana" charset="0"/>
                <a:ea typeface="Verdana" charset="0"/>
                <a:cs typeface="Verdana" charset="0"/>
              </a:rPr>
              <a:t>energia, como uma lâmpada.</a:t>
            </a:r>
          </a:p>
        </p:txBody>
      </p:sp>
      <p:grpSp>
        <p:nvGrpSpPr>
          <p:cNvPr id="25" name="Group 21"/>
          <p:cNvGrpSpPr/>
          <p:nvPr/>
        </p:nvGrpSpPr>
        <p:grpSpPr>
          <a:xfrm>
            <a:off x="101910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4704" y="329131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31758" y="53587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31758" y="329131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64704" y="53587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903" y="3535"/>
            <a:ext cx="4799868" cy="65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9" hidden="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-7546"/>
            <a:ext cx="6086943" cy="68655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1678" y="1985413"/>
            <a:ext cx="5360401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Como </a:t>
            </a:r>
            <a:r>
              <a:rPr lang="pt-PT" b="1" dirty="0" smtClean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é formado um circuito elétrico</a:t>
            </a:r>
            <a:endParaRPr lang="pt-PT" b="1" dirty="0">
              <a:solidFill>
                <a:srgbClr val="3D57A0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simples?</a:t>
            </a:r>
            <a:endParaRPr lang="pt-PT" b="1" dirty="0" smtClean="0">
              <a:solidFill>
                <a:srgbClr val="3D57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6333780" cy="1793475"/>
            <a:chOff x="0" y="0"/>
            <a:chExt cx="6333780" cy="1793475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6096000" cy="1665550"/>
            </a:xfrm>
            <a:prstGeom prst="rect">
              <a:avLst/>
            </a:prstGeom>
            <a:solidFill>
              <a:srgbClr val="346399"/>
            </a:solidFill>
            <a:effectLst>
              <a:outerShdw blurRad="177800" dist="88900" dir="18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0" tIns="90000" rIns="360000" bIns="180000" rtlCol="0" anchor="t" anchorCtr="0">
              <a:noAutofit/>
            </a:bodyPr>
            <a:lstStyle/>
            <a:p>
              <a:pPr algn="ctr"/>
              <a:endParaRPr lang="pt-PT" sz="2000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99" y="45508"/>
              <a:ext cx="6131981" cy="1747967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sp>
        <p:nvSpPr>
          <p:cNvPr id="25" name="TextBox 31"/>
          <p:cNvSpPr txBox="1"/>
          <p:nvPr/>
        </p:nvSpPr>
        <p:spPr>
          <a:xfrm>
            <a:off x="386314" y="3036989"/>
            <a:ext cx="5360403" cy="1428253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fonte </a:t>
            </a: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de energia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, que gera a energia elétrica e é composta pelos polos positivo e negativo;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16" name="Group 21"/>
          <p:cNvGrpSpPr/>
          <p:nvPr/>
        </p:nvGrpSpPr>
        <p:grpSpPr>
          <a:xfrm>
            <a:off x="10191016" y="5843040"/>
            <a:ext cx="2041484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 Same Side Corner Rectangle 22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Continuar...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764955" y="6301787"/>
            <a:ext cx="246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294AA0"/>
                </a:solidFill>
                <a:latin typeface="Verdana" charset="0"/>
                <a:ea typeface="Verdana" charset="0"/>
                <a:cs typeface="Verdana" charset="0"/>
              </a:rPr>
              <a:t>Fonte de energia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393184" y="4432915"/>
            <a:ext cx="5190092" cy="1843751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interruptor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, aparelho de comando que controla a passagem da energia elétrica e através do qual se liga ou se desliga a corrente elétrica;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308201" y="4314720"/>
            <a:ext cx="246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3D57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Interruptor</a:t>
            </a:r>
            <a:endParaRPr lang="pt-PT" b="1" dirty="0">
              <a:solidFill>
                <a:srgbClr val="3D57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22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  <p:bldP spid="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903" y="3535"/>
            <a:ext cx="4799868" cy="65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6772995" y="3429000"/>
            <a:ext cx="246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3D57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Condutor </a:t>
            </a:r>
            <a:endParaRPr lang="pt-PT" b="1" dirty="0">
              <a:solidFill>
                <a:srgbClr val="3D57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678" y="1985413"/>
            <a:ext cx="5360401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Como </a:t>
            </a:r>
            <a:r>
              <a:rPr lang="pt-PT" b="1" dirty="0" smtClean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é formado um circuito elétrico</a:t>
            </a:r>
            <a:endParaRPr lang="pt-PT" b="1" dirty="0">
              <a:solidFill>
                <a:srgbClr val="3D57A0"/>
              </a:solidFill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simples?</a:t>
            </a:r>
            <a:endParaRPr lang="pt-PT" b="1" dirty="0" smtClean="0">
              <a:solidFill>
                <a:srgbClr val="3D57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6333780" cy="1793475"/>
            <a:chOff x="0" y="0"/>
            <a:chExt cx="6333780" cy="1793475"/>
          </a:xfrm>
        </p:grpSpPr>
        <p:sp>
          <p:nvSpPr>
            <p:cNvPr id="4" name="TextBox 3"/>
            <p:cNvSpPr txBox="1"/>
            <p:nvPr/>
          </p:nvSpPr>
          <p:spPr>
            <a:xfrm>
              <a:off x="0" y="0"/>
              <a:ext cx="6096000" cy="1665550"/>
            </a:xfrm>
            <a:prstGeom prst="rect">
              <a:avLst/>
            </a:prstGeom>
            <a:solidFill>
              <a:srgbClr val="346399"/>
            </a:solidFill>
            <a:effectLst>
              <a:outerShdw blurRad="177800" dist="88900" dir="18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0" tIns="90000" rIns="360000" bIns="180000" rtlCol="0" anchor="t" anchorCtr="0">
              <a:noAutofit/>
            </a:bodyPr>
            <a:lstStyle/>
            <a:p>
              <a:pPr algn="ctr"/>
              <a:endParaRPr lang="pt-PT" sz="2000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99" y="45508"/>
              <a:ext cx="6131981" cy="1747967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 rot="16200000">
            <a:off x="8458132" y="3124132"/>
            <a:ext cx="6857999" cy="609737"/>
          </a:xfrm>
          <a:prstGeom prst="rect">
            <a:avLst/>
          </a:prstGeom>
          <a:solidFill>
            <a:srgbClr val="346399"/>
          </a:solidFill>
          <a:effectLst/>
        </p:spPr>
        <p:txBody>
          <a:bodyPr wrap="square" lIns="360000" tIns="180000" rIns="360000" bIns="180000" rtlCol="0" anchor="t" anchorCtr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E0EAE9"/>
                </a:solidFill>
                <a:latin typeface="Verdana" charset="0"/>
                <a:ea typeface="Verdana" charset="0"/>
                <a:cs typeface="Verdana" charset="0"/>
              </a:rPr>
              <a:t>PROJETO P5</a:t>
            </a:r>
          </a:p>
        </p:txBody>
      </p:sp>
      <p:sp>
        <p:nvSpPr>
          <p:cNvPr id="25" name="TextBox 31"/>
          <p:cNvSpPr txBox="1"/>
          <p:nvPr/>
        </p:nvSpPr>
        <p:spPr>
          <a:xfrm>
            <a:off x="386314" y="2963347"/>
            <a:ext cx="5360403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condutor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, que transporta a energia elétrica gerada pela fonte de energia;</a:t>
            </a:r>
            <a:endParaRPr lang="pt-PT" dirty="0" smtClean="0"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17" name="Group 32"/>
          <p:cNvGrpSpPr/>
          <p:nvPr/>
        </p:nvGrpSpPr>
        <p:grpSpPr>
          <a:xfrm>
            <a:off x="11183087" y="5843040"/>
            <a:ext cx="1024955" cy="720000"/>
            <a:chOff x="10474980" y="4823050"/>
            <a:chExt cx="1717020" cy="720000"/>
          </a:xfrm>
          <a:effectLst>
            <a:outerShdw blurRad="177800" dist="88900" dir="18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ound Same Side Corner Rectangle 33"/>
            <p:cNvSpPr/>
            <p:nvPr/>
          </p:nvSpPr>
          <p:spPr>
            <a:xfrm rot="16200000">
              <a:off x="10973490" y="4324540"/>
              <a:ext cx="720000" cy="1717020"/>
            </a:xfrm>
            <a:prstGeom prst="round2SameRect">
              <a:avLst/>
            </a:prstGeom>
            <a:solidFill>
              <a:srgbClr val="E0EA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9" name="TextBox 34"/>
            <p:cNvSpPr txBox="1"/>
            <p:nvPr/>
          </p:nvSpPr>
          <p:spPr>
            <a:xfrm>
              <a:off x="10474980" y="4968888"/>
              <a:ext cx="1717020" cy="40011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dirty="0" smtClean="0">
                  <a:latin typeface="Verdana" charset="0"/>
                  <a:ea typeface="Verdana" charset="0"/>
                  <a:cs typeface="Verdana" charset="0"/>
                </a:rPr>
                <a:t>Fim</a:t>
              </a:r>
              <a:endParaRPr lang="pt-PT" sz="2000" dirty="0">
                <a:latin typeface="Verdana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384781" y="4396767"/>
            <a:ext cx="5190092" cy="1012755"/>
          </a:xfrm>
          <a:prstGeom prst="rect">
            <a:avLst/>
          </a:prstGeom>
          <a:noFill/>
        </p:spPr>
        <p:txBody>
          <a:bodyPr wrap="square" lIns="90000" tIns="90000" rIns="90000" bIns="9000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b="1" dirty="0" smtClean="0">
                <a:solidFill>
                  <a:srgbClr val="3D57A0"/>
                </a:solidFill>
                <a:latin typeface="Verdana" charset="0"/>
                <a:ea typeface="Verdana" charset="0"/>
                <a:cs typeface="Verdana" charset="0"/>
              </a:rPr>
              <a:t>recetor</a:t>
            </a:r>
            <a:r>
              <a:rPr lang="pt-PT" dirty="0">
                <a:latin typeface="Verdana" charset="0"/>
                <a:ea typeface="Verdana" charset="0"/>
                <a:cs typeface="Verdana" charset="0"/>
              </a:rPr>
              <a:t>, que recebe a energia elétrica transportada pelo condutor.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968207" y="942561"/>
            <a:ext cx="246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294AA0"/>
                </a:solidFill>
                <a:latin typeface="Verdana" charset="0"/>
                <a:ea typeface="Verdana" charset="0"/>
                <a:cs typeface="Verdana" charset="0"/>
              </a:rPr>
              <a:t>Recetor</a:t>
            </a:r>
          </a:p>
        </p:txBody>
      </p:sp>
    </p:spTree>
    <p:extLst>
      <p:ext uri="{BB962C8B-B14F-4D97-AF65-F5344CB8AC3E}">
        <p14:creationId xmlns:p14="http://schemas.microsoft.com/office/powerpoint/2010/main" val="2380389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6437</TotalTime>
  <Words>458</Words>
  <Application>Microsoft Office PowerPoint</Application>
  <PresentationFormat>Personalizados</PresentationFormat>
  <Paragraphs>97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Castro Lobo</dc:creator>
  <cp:lastModifiedBy>Vânia Guedes</cp:lastModifiedBy>
  <cp:revision>204</cp:revision>
  <dcterms:created xsi:type="dcterms:W3CDTF">2017-01-19T22:35:25Z</dcterms:created>
  <dcterms:modified xsi:type="dcterms:W3CDTF">2017-05-02T10:30:57Z</dcterms:modified>
</cp:coreProperties>
</file>