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61" r:id="rId6"/>
    <p:sldId id="262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399"/>
    <a:srgbClr val="E0EAE9"/>
    <a:srgbClr val="82A6AC"/>
    <a:srgbClr val="93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1" autoAdjust="0"/>
    <p:restoredTop sz="92908" autoAdjust="0"/>
  </p:normalViewPr>
  <p:slideViewPr>
    <p:cSldViewPr snapToGrid="0" snapToObjects="1" showGuides="1">
      <p:cViewPr>
        <p:scale>
          <a:sx n="51" d="100"/>
          <a:sy n="51" d="100"/>
        </p:scale>
        <p:origin x="-2208" y="-744"/>
      </p:cViewPr>
      <p:guideLst>
        <p:guide orient="horz" pos="2160"/>
        <p:guide orient="horz" pos="1405"/>
        <p:guide orient="horz" pos="3493"/>
        <p:guide orient="horz" pos="3004"/>
        <p:guide orient="horz" pos="3271"/>
        <p:guide pos="3840"/>
        <p:guide pos="3453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E40D-B669-4713-ACC3-4C71B7CDE067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E3C5-357E-4011-95A9-C7FB0599E6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72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63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52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7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6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28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27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8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862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9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6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89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07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7"/>
            <a:ext cx="12192000" cy="68531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59900" y="5843040"/>
            <a:ext cx="2832100" cy="720000"/>
            <a:chOff x="9359900" y="4823050"/>
            <a:chExt cx="283210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 Same Side Corner Rectangle 2"/>
            <p:cNvSpPr/>
            <p:nvPr/>
          </p:nvSpPr>
          <p:spPr>
            <a:xfrm rot="16200000">
              <a:off x="10415950" y="3767000"/>
              <a:ext cx="720000" cy="283210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900" y="4968888"/>
              <a:ext cx="283210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Clique para iniciar...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698000"/>
            <a:ext cx="7924800" cy="216000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80000" rIns="180000" bIns="180000" rtlCol="0" anchor="ctr" anchorCtr="0">
            <a:noAutofit/>
          </a:bodyPr>
          <a:lstStyle/>
          <a:p>
            <a:endParaRPr lang="pt-PT" sz="5400" dirty="0">
              <a:solidFill>
                <a:srgbClr val="E0EAE9"/>
              </a:solidFill>
              <a:latin typeface="VerveineW01-Regular" panose="02010506020202020203" pitchFamily="2" charset="0"/>
              <a:ea typeface="Verdana" charset="0"/>
              <a:cs typeface="Verdana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78" y="5071890"/>
            <a:ext cx="8180156" cy="16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7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145" y="-6272"/>
            <a:ext cx="6120000" cy="687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2145" y="-6272"/>
            <a:ext cx="6090347" cy="687600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2145" y="-6272"/>
            <a:ext cx="6090347" cy="6876000"/>
          </a:xfrm>
          <a:prstGeom prst="rect">
            <a:avLst/>
          </a:prstGeom>
        </p:spPr>
      </p:pic>
      <p:pic>
        <p:nvPicPr>
          <p:cNvPr id="14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145" y="-6272"/>
            <a:ext cx="6106093" cy="68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875" y="2066597"/>
            <a:ext cx="6079958" cy="280076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Para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diminuir 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impacto negativo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da extração e exploração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fontes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energia, devemos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poupar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energia;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utilizar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fontes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 renováveis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;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reduzir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a poluição;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reciclar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.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9" y="406208"/>
            <a:ext cx="5303082" cy="151168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17" name="Group 12"/>
          <p:cNvGrpSpPr/>
          <p:nvPr/>
        </p:nvGrpSpPr>
        <p:grpSpPr>
          <a:xfrm>
            <a:off x="11183087" y="5843040"/>
            <a:ext cx="1024955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und Same Side Corner Rectangle 14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Fim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28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594" y="0"/>
            <a:ext cx="6096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594" y="0"/>
            <a:ext cx="6086775" cy="6858000"/>
          </a:xfrm>
          <a:prstGeom prst="rect">
            <a:avLst/>
          </a:prstGeom>
          <a:ln>
            <a:noFill/>
          </a:ln>
        </p:spPr>
      </p:pic>
      <p:sp>
        <p:nvSpPr>
          <p:cNvPr id="15" name="TextBox 66"/>
          <p:cNvSpPr txBox="1">
            <a:spLocks noChangeArrowheads="1"/>
          </p:cNvSpPr>
          <p:nvPr/>
        </p:nvSpPr>
        <p:spPr bwMode="auto">
          <a:xfrm>
            <a:off x="6312304" y="6255065"/>
            <a:ext cx="1126464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dirty="0" smtClean="0">
                <a:latin typeface="Verdana" charset="0"/>
                <a:ea typeface="Verdana" charset="0"/>
                <a:cs typeface="Verdana" charset="0"/>
              </a:rPr>
              <a:t>Carvão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594" y="0"/>
            <a:ext cx="610597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875" y="2066597"/>
            <a:ext cx="6079958" cy="774956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Na natureza, podemos encontrar inúmeros recursos naturais 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8053"/>
            <a:ext cx="6079958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humano na produção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energia.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0789" y="2483052"/>
            <a:ext cx="4467468" cy="35945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que são utilizados pelo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ser</a:t>
            </a:r>
          </a:p>
        </p:txBody>
      </p:sp>
      <p:sp>
        <p:nvSpPr>
          <p:cNvPr id="27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550725"/>
            <a:ext cx="4486285" cy="12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9" name="Rectângulo 8"/>
          <p:cNvSpPr/>
          <p:nvPr/>
        </p:nvSpPr>
        <p:spPr>
          <a:xfrm>
            <a:off x="872448" y="5765267"/>
            <a:ext cx="380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naturais que permitem produzir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energia.</a:t>
            </a:r>
            <a:endParaRPr lang="pt-PT" b="1" dirty="0">
              <a:solidFill>
                <a:srgbClr val="346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103437" y="2298679"/>
            <a:ext cx="4378044" cy="3090164"/>
            <a:chOff x="6772863" y="2185989"/>
            <a:chExt cx="3864533" cy="287892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72863" y="2185989"/>
              <a:ext cx="3754975" cy="26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7852511" y="4695586"/>
              <a:ext cx="2784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b="1" dirty="0" smtClean="0">
                  <a:solidFill>
                    <a:srgbClr val="346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Gasolina</a:t>
              </a:r>
              <a:endParaRPr lang="pt-PT" b="1" dirty="0">
                <a:solidFill>
                  <a:srgbClr val="346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Rectângulo 10"/>
          <p:cNvSpPr/>
          <p:nvPr/>
        </p:nvSpPr>
        <p:spPr>
          <a:xfrm>
            <a:off x="6076141" y="5421666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Fontes </a:t>
            </a:r>
            <a:r>
              <a:rPr lang="pt-PT" b="1" dirty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de energia </a:t>
            </a:r>
            <a:r>
              <a:rPr lang="pt-PT" b="1" dirty="0" smtClean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secundária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6076141" y="5765267"/>
            <a:ext cx="4032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Quando convertemos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fontes de energia primária em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centros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transformação.</a:t>
            </a:r>
            <a:endParaRPr lang="pt-PT" b="1" dirty="0">
              <a:solidFill>
                <a:srgbClr val="346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AutoShape 5" descr="Icon petroleum barrels of oil drop. Line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5" name="Grupo 24"/>
          <p:cNvGrpSpPr/>
          <p:nvPr/>
        </p:nvGrpSpPr>
        <p:grpSpPr>
          <a:xfrm>
            <a:off x="787926" y="2552135"/>
            <a:ext cx="4333297" cy="2842230"/>
            <a:chOff x="542263" y="2241017"/>
            <a:chExt cx="3989014" cy="2478930"/>
          </a:xfrm>
        </p:grpSpPr>
        <p:pic>
          <p:nvPicPr>
            <p:cNvPr id="29" name="Picture 7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263" y="2241017"/>
              <a:ext cx="3784077" cy="231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ângulo 18"/>
            <p:cNvSpPr/>
            <p:nvPr/>
          </p:nvSpPr>
          <p:spPr>
            <a:xfrm>
              <a:off x="3173212" y="4350615"/>
              <a:ext cx="1358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b="1" dirty="0" smtClean="0">
                  <a:solidFill>
                    <a:srgbClr val="346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Petróleo </a:t>
              </a:r>
              <a:endParaRPr lang="pt-PT" b="1" dirty="0">
                <a:solidFill>
                  <a:srgbClr val="346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Rectângulo 19"/>
          <p:cNvSpPr/>
          <p:nvPr/>
        </p:nvSpPr>
        <p:spPr>
          <a:xfrm>
            <a:off x="872448" y="5421666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346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Fontes de energia primária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550725"/>
            <a:ext cx="4486285" cy="1286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0517" y="1932411"/>
            <a:ext cx="763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Podemos classificar os recursos naturais da seguinte forma: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92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1" name="Rectângulo 10"/>
          <p:cNvSpPr/>
          <p:nvPr/>
        </p:nvSpPr>
        <p:spPr>
          <a:xfrm>
            <a:off x="6171677" y="5421666"/>
            <a:ext cx="456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Fontes </a:t>
            </a:r>
            <a:r>
              <a:rPr lang="pt-PT" b="1" dirty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de energia </a:t>
            </a:r>
            <a:r>
              <a:rPr lang="pt-PT" b="1" dirty="0" smtClean="0">
                <a:solidFill>
                  <a:srgbClr val="346399"/>
                </a:solidFill>
                <a:latin typeface="Verdana" charset="0"/>
                <a:ea typeface="Verdana" charset="0"/>
                <a:cs typeface="Verdana" charset="0"/>
              </a:rPr>
              <a:t>não renováveis</a:t>
            </a:r>
            <a:endParaRPr lang="pt-PT" dirty="0"/>
          </a:p>
        </p:txBody>
      </p:sp>
      <p:sp>
        <p:nvSpPr>
          <p:cNvPr id="16" name="AutoShape 5" descr="Icon petroleum barrels of oil drop. Line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090" y="2332492"/>
            <a:ext cx="3855280" cy="32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231" y="2298015"/>
            <a:ext cx="4417969" cy="319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550725"/>
            <a:ext cx="4486285" cy="1286150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257817" y="1947062"/>
            <a:ext cx="978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Quanto à sua disponibilidade na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natureza, as fontes de 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classificam-se em:</a:t>
            </a:r>
            <a:endParaRPr lang="pt-PT" dirty="0"/>
          </a:p>
        </p:txBody>
      </p:sp>
      <p:sp>
        <p:nvSpPr>
          <p:cNvPr id="20" name="Rectângulo 19"/>
          <p:cNvSpPr/>
          <p:nvPr/>
        </p:nvSpPr>
        <p:spPr>
          <a:xfrm>
            <a:off x="845152" y="5421666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346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Fontes de energia </a:t>
            </a:r>
            <a:r>
              <a:rPr lang="pt-PT" b="1" dirty="0" smtClean="0">
                <a:solidFill>
                  <a:srgbClr val="346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renováveis</a:t>
            </a:r>
            <a:endParaRPr lang="pt-PT" b="1" dirty="0">
              <a:solidFill>
                <a:srgbClr val="346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95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378" y="0"/>
            <a:ext cx="6095568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378" y="0"/>
            <a:ext cx="6106633" cy="685800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378" y="0"/>
            <a:ext cx="6098013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378" y="0"/>
            <a:ext cx="610342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378" y="0"/>
            <a:ext cx="6112664" cy="68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875" y="2066597"/>
            <a:ext cx="6079958" cy="1661993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As fontes de energia renováveis são recursos naturais inesgotáveis, ou seja,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são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fontes de energia que se encontram em constante renovação. 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23" y="4555636"/>
            <a:ext cx="6079958" cy="35945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Sol (energia solar);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6620" y="3717207"/>
            <a:ext cx="549972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exemplos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de fontes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renováveis: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155623" y="4905279"/>
            <a:ext cx="6079958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 água (energia hídrica);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155623" y="5210415"/>
            <a:ext cx="6079958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as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ondas do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mar (energia </a:t>
            </a:r>
            <a:r>
              <a:rPr lang="pt-PT" dirty="0" err="1" smtClean="0">
                <a:latin typeface="Verdana" charset="0"/>
                <a:ea typeface="Verdana" charset="0"/>
                <a:cs typeface="Verdana" charset="0"/>
              </a:rPr>
              <a:t>ondomotriz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155623" y="5574268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movimento das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marés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(energia </a:t>
            </a:r>
            <a:r>
              <a:rPr lang="pt-PT" dirty="0" err="1" smtClean="0">
                <a:latin typeface="Verdana" charset="0"/>
                <a:ea typeface="Verdana" charset="0"/>
                <a:cs typeface="Verdana" charset="0"/>
              </a:rPr>
              <a:t>maremotriz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556784"/>
            <a:ext cx="4486285" cy="1274032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11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6" grpId="0"/>
      <p:bldP spid="38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20"/>
            <a:ext cx="6092750" cy="68580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20"/>
            <a:ext cx="6112024" cy="685802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20"/>
            <a:ext cx="6112024" cy="6858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573" y="2839772"/>
            <a:ext cx="6079958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vento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(energia eólica);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6620" y="2077542"/>
            <a:ext cx="54882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exemplos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de fontes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renováveis: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136573" y="3227515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calor do interior da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T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erra (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geotérmica);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136573" y="4035768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queima de matéria orgânica (energia da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biomassa). 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556784"/>
            <a:ext cx="4486285" cy="1274032"/>
          </a:xfrm>
          <a:prstGeom prst="rect">
            <a:avLst/>
          </a:prstGeom>
        </p:spPr>
      </p:pic>
      <p:sp>
        <p:nvSpPr>
          <p:cNvPr id="18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8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130" y="-2"/>
            <a:ext cx="6126318" cy="68580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131" y="-2"/>
            <a:ext cx="6107491" cy="6858002"/>
          </a:xfrm>
          <a:prstGeom prst="rect">
            <a:avLst/>
          </a:prstGeom>
          <a:ln>
            <a:noFill/>
          </a:ln>
        </p:spPr>
      </p:pic>
      <p:pic>
        <p:nvPicPr>
          <p:cNvPr id="18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7130" y="-4"/>
            <a:ext cx="6100006" cy="6858004"/>
          </a:xfrm>
          <a:prstGeom prst="rect">
            <a:avLst/>
          </a:prstGeom>
          <a:ln>
            <a:noFill/>
          </a:ln>
        </p:spPr>
      </p:pic>
      <p:pic>
        <p:nvPicPr>
          <p:cNvPr id="36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130" y="-2"/>
            <a:ext cx="6100006" cy="6858002"/>
          </a:xfrm>
          <a:prstGeom prst="rect">
            <a:avLst/>
          </a:prstGeom>
        </p:spPr>
      </p:pic>
      <p:pic>
        <p:nvPicPr>
          <p:cNvPr id="19" name="Picture 3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130" y="-2"/>
            <a:ext cx="6100006" cy="6858002"/>
          </a:xfrm>
          <a:prstGeom prst="rect">
            <a:avLst/>
          </a:prstGeom>
        </p:spPr>
      </p:pic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6316275" y="6255065"/>
            <a:ext cx="202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Autunite, mineral que contém urânio.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875" y="2066597"/>
            <a:ext cx="6079958" cy="1605952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As fontes de energia não renováveis são recursos esgotáveis, isto é, demoram milhões de anos a serem produzidos e diminuem à medida que são utilizados. 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573" y="4858474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combustíveis fósseis (carvão, petróleo e gás natural);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6620" y="4000994"/>
            <a:ext cx="6533544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exemplos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de fontes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não renováveis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: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136573" y="5686679"/>
            <a:ext cx="6079958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minerais radioativos (o urânio).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7" y="533400"/>
            <a:ext cx="5186109" cy="1230899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699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9" grpId="0"/>
      <p:bldP spid="2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112042" cy="6858000"/>
          </a:xfrm>
          <a:prstGeom prst="rect">
            <a:avLst/>
          </a:prstGeom>
        </p:spPr>
      </p:pic>
      <p:pic>
        <p:nvPicPr>
          <p:cNvPr id="12" name="Picture 3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106796" cy="685800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72683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11875" y="2066597"/>
            <a:ext cx="5493514" cy="2077492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 exploração de recursos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naturais: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c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ontribui para o desenvolvimento económico;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aumenta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a qualidade de vida do ser humano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6621" y="4439144"/>
            <a:ext cx="5969270" cy="1661993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Porém, algumas fontes de 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não renováveis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extraídas 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utilizadas de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forma tão intensa que acabarão por deixar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existir mais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cedo ou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mais tarde.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20" y="387158"/>
            <a:ext cx="4833729" cy="151168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35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-8382"/>
            <a:ext cx="6112043" cy="68663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8382"/>
            <a:ext cx="6096001" cy="6866382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8382"/>
            <a:ext cx="6104582" cy="6866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875" y="2066597"/>
            <a:ext cx="6079958" cy="2908489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processos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de extração e exploração de fontes de energia originam: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alterações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na paisagem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natural;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destruição de florestas e outros habitats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naturais;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poluição e contaminação do ar ou das águas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por substâncias tóxicas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.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180000" rIns="360000" bIns="180000" rtlCol="0" anchor="t" anchorCtr="0">
            <a:noAutofit/>
          </a:bodyPr>
          <a:lstStyle/>
          <a:p>
            <a:pPr algn="ctr"/>
            <a:r>
              <a:rPr lang="pt-PT" sz="2400" dirty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O que são fontes de energia?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9" y="406208"/>
            <a:ext cx="5303082" cy="1511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74174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29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106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465</Words>
  <Application>Microsoft Office PowerPoint</Application>
  <PresentationFormat>Personalizados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Castro Lobo</dc:creator>
  <cp:lastModifiedBy>Vânia Guedes</cp:lastModifiedBy>
  <cp:revision>159</cp:revision>
  <dcterms:created xsi:type="dcterms:W3CDTF">2017-01-19T22:35:25Z</dcterms:created>
  <dcterms:modified xsi:type="dcterms:W3CDTF">2017-05-02T09:54:20Z</dcterms:modified>
</cp:coreProperties>
</file>