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8" r:id="rId6"/>
    <p:sldId id="269" r:id="rId7"/>
    <p:sldId id="260" r:id="rId8"/>
    <p:sldId id="270" r:id="rId9"/>
    <p:sldId id="271" r:id="rId10"/>
    <p:sldId id="263" r:id="rId11"/>
    <p:sldId id="272" r:id="rId12"/>
    <p:sldId id="273" r:id="rId13"/>
    <p:sldId id="261" r:id="rId14"/>
    <p:sldId id="274" r:id="rId15"/>
    <p:sldId id="275" r:id="rId16"/>
    <p:sldId id="262" r:id="rId17"/>
    <p:sldId id="264" r:id="rId18"/>
    <p:sldId id="291" r:id="rId19"/>
    <p:sldId id="279" r:id="rId20"/>
    <p:sldId id="278" r:id="rId21"/>
    <p:sldId id="280" r:id="rId22"/>
    <p:sldId id="281" r:id="rId23"/>
    <p:sldId id="277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BA18EE-DEC1-4E49-A8DE-2D86DE29BDEF}">
          <p14:sldIdLst>
            <p14:sldId id="256"/>
            <p14:sldId id="257"/>
            <p14:sldId id="259"/>
            <p14:sldId id="268"/>
            <p14:sldId id="269"/>
            <p14:sldId id="260"/>
            <p14:sldId id="270"/>
            <p14:sldId id="271"/>
            <p14:sldId id="263"/>
            <p14:sldId id="272"/>
            <p14:sldId id="273"/>
            <p14:sldId id="261"/>
            <p14:sldId id="274"/>
            <p14:sldId id="275"/>
            <p14:sldId id="262"/>
            <p14:sldId id="264"/>
          </p14:sldIdLst>
        </p14:section>
        <p14:section name="Untitled Section" id="{37EE8D65-79FC-46EE-AEBC-5B606FCD31BF}">
          <p14:sldIdLst>
            <p14:sldId id="291"/>
            <p14:sldId id="279"/>
            <p14:sldId id="278"/>
            <p14:sldId id="280"/>
            <p14:sldId id="281"/>
            <p14:sldId id="277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0281"/>
    <a:srgbClr val="00A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4" autoAdjust="0"/>
    <p:restoredTop sz="94660"/>
  </p:normalViewPr>
  <p:slideViewPr>
    <p:cSldViewPr snapToGrid="0" snapToObjects="1">
      <p:cViewPr>
        <p:scale>
          <a:sx n="96" d="100"/>
          <a:sy n="96" d="100"/>
        </p:scale>
        <p:origin x="-1830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3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2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04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16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01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9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57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49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9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24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69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95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1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1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2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2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F3DE9-60D7-234E-8919-CDE1DFF5D04D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6146-E696-0647-87AE-E3D19984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0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F3DE9-60D7-234E-8919-CDE1DFF5D0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6146-E696-0647-87AE-E3D19984F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2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image" Target="../media/image24.png"/><Relationship Id="rId7" Type="http://schemas.openxmlformats.org/officeDocument/2006/relationships/slide" Target="slide19.xml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image" Target="../media/image2.png"/><Relationship Id="rId16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10" Type="http://schemas.openxmlformats.org/officeDocument/2006/relationships/slide" Target="slide22.xml"/><Relationship Id="rId19" Type="http://schemas.openxmlformats.org/officeDocument/2006/relationships/slide" Target="slide31.xml"/><Relationship Id="rId4" Type="http://schemas.openxmlformats.org/officeDocument/2006/relationships/image" Target="../media/image25.png"/><Relationship Id="rId9" Type="http://schemas.openxmlformats.org/officeDocument/2006/relationships/slide" Target="slide21.xml"/><Relationship Id="rId1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6.jpe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27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image" Target="../media/image24.png"/><Relationship Id="rId7" Type="http://schemas.openxmlformats.org/officeDocument/2006/relationships/slide" Target="slide19.xml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image" Target="../media/image2.png"/><Relationship Id="rId16" Type="http://schemas.openxmlformats.org/officeDocument/2006/relationships/slide" Target="slide28.xml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10" Type="http://schemas.openxmlformats.org/officeDocument/2006/relationships/slide" Target="slide22.xml"/><Relationship Id="rId19" Type="http://schemas.openxmlformats.org/officeDocument/2006/relationships/slide" Target="slide31.xml"/><Relationship Id="rId4" Type="http://schemas.openxmlformats.org/officeDocument/2006/relationships/image" Target="../media/image25.png"/><Relationship Id="rId9" Type="http://schemas.openxmlformats.org/officeDocument/2006/relationships/slide" Target="slide21.xml"/><Relationship Id="rId1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29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0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1.pn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2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3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4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5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6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5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7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4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8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39.jpe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5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image" Target="../media/image40.jpe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openxmlformats.org/officeDocument/2006/relationships/image" Target="../media/image2.png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image" Target="../media/image24.png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278" y="4427121"/>
            <a:ext cx="46598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 </a:t>
            </a:r>
            <a:r>
              <a:rPr lang="en-US" sz="5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Património</a:t>
            </a:r>
            <a:endParaRPr lang="en-US" sz="5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9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148943" y="5715000"/>
            <a:ext cx="3995057" cy="870858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/>
              <a:t>Biombos </a:t>
            </a:r>
            <a:r>
              <a:rPr lang="pt-PT" sz="1600" b="1" dirty="0" err="1"/>
              <a:t>Namban</a:t>
            </a:r>
            <a:r>
              <a:rPr lang="pt-PT" sz="1600" dirty="0"/>
              <a:t>, século </a:t>
            </a:r>
            <a:r>
              <a:rPr lang="pt-PT" sz="1600" dirty="0" smtClean="0"/>
              <a:t>XVI </a:t>
            </a:r>
          </a:p>
          <a:p>
            <a:r>
              <a:rPr lang="pt-PT" sz="1600" dirty="0" smtClean="0"/>
              <a:t>materiais diversos, </a:t>
            </a:r>
            <a:r>
              <a:rPr lang="pt-PT" sz="1600" dirty="0"/>
              <a:t>176 x 381 </a:t>
            </a:r>
            <a:r>
              <a:rPr lang="pt-PT" sz="1600" dirty="0" smtClean="0"/>
              <a:t>cm  </a:t>
            </a:r>
          </a:p>
          <a:p>
            <a:r>
              <a:rPr lang="pt-PT" sz="1600" dirty="0" smtClean="0"/>
              <a:t>Museu  Nacional de </a:t>
            </a:r>
            <a:r>
              <a:rPr lang="pt-PT" sz="1600" dirty="0"/>
              <a:t>Arte Antiga, </a:t>
            </a:r>
            <a:r>
              <a:rPr lang="pt-PT" sz="1600" dirty="0" smtClean="0"/>
              <a:t>Lisboa</a:t>
            </a:r>
            <a:endParaRPr lang="en-US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86" y="903515"/>
            <a:ext cx="8583697" cy="473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3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drigues\Downloads\Imagem169_Gil_Vicente,_Custódia_de_BelémTratad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6388" y="91440"/>
            <a:ext cx="2738901" cy="60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18288" y="4775427"/>
            <a:ext cx="2843784" cy="730177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 smtClean="0"/>
              <a:t>Custódia</a:t>
            </a:r>
            <a:r>
              <a:rPr lang="en-US" sz="1600" dirty="0" smtClean="0"/>
              <a:t> de </a:t>
            </a:r>
            <a:r>
              <a:rPr lang="en-US" sz="1600" dirty="0" err="1" smtClean="0"/>
              <a:t>Belém</a:t>
            </a:r>
            <a:r>
              <a:rPr lang="en-US" sz="1600" dirty="0" smtClean="0"/>
              <a:t>, 1506</a:t>
            </a:r>
          </a:p>
          <a:p>
            <a:r>
              <a:rPr lang="en-US" sz="1600" dirty="0" err="1" smtClean="0"/>
              <a:t>Museu</a:t>
            </a:r>
            <a:r>
              <a:rPr lang="en-US" sz="1600" dirty="0" smtClean="0"/>
              <a:t> </a:t>
            </a:r>
            <a:r>
              <a:rPr lang="en-US" sz="1600" dirty="0"/>
              <a:t>N</a:t>
            </a:r>
            <a:r>
              <a:rPr lang="en-US" sz="1600" dirty="0" smtClean="0"/>
              <a:t>acional de Arte </a:t>
            </a:r>
            <a:r>
              <a:rPr lang="en-US" sz="1600" dirty="0" err="1" smtClean="0"/>
              <a:t>Antiga</a:t>
            </a:r>
            <a:r>
              <a:rPr lang="en-US" sz="1600" dirty="0" smtClean="0"/>
              <a:t>, </a:t>
            </a:r>
            <a:r>
              <a:rPr lang="en-US" sz="1600" dirty="0" err="1" smtClean="0"/>
              <a:t>Lisboa</a:t>
            </a:r>
            <a:endParaRPr lang="en-US" sz="1600" dirty="0"/>
          </a:p>
        </p:txBody>
      </p:sp>
      <p:pic>
        <p:nvPicPr>
          <p:cNvPr id="2052" name="Picture 4" descr="http://3.bp.blogspot.com/-svp1Y_2Snhg/VgxvqMLlSfI/AAAAAAAABzg/kiWX97udTYM/s1600/Custodia_Belem_1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7302" y="2635726"/>
            <a:ext cx="2975741" cy="16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atic.panoramio.com/photos/large/8945838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027301" y="4346448"/>
            <a:ext cx="2975741" cy="16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upload.wikimedia.org/wikipedia/commons/2/2f/Custodia_Belem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057" name="Picture 9" descr="C:\Users\prodrigues\Desktop\Custodia_Belem_4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7429" y="934942"/>
            <a:ext cx="2975614" cy="16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endCxn id="2057" idx="1"/>
          </p:cNvCxnSpPr>
          <p:nvPr/>
        </p:nvCxnSpPr>
        <p:spPr>
          <a:xfrm>
            <a:off x="3675888" y="1316736"/>
            <a:ext cx="2351541" cy="443484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2052" idx="1"/>
          </p:cNvCxnSpPr>
          <p:nvPr/>
        </p:nvCxnSpPr>
        <p:spPr>
          <a:xfrm flipV="1">
            <a:off x="4361688" y="3461004"/>
            <a:ext cx="1665614" cy="16002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2054" idx="1"/>
          </p:cNvCxnSpPr>
          <p:nvPr/>
        </p:nvCxnSpPr>
        <p:spPr>
          <a:xfrm>
            <a:off x="3755136" y="4426458"/>
            <a:ext cx="2272165" cy="745268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odrigues\Downloads\shutterstock_15980354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907279" y="0"/>
            <a:ext cx="4236720" cy="687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326" y="1554123"/>
            <a:ext cx="3628503" cy="341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Os conhecimentos, as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tradições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os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costumes, os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modos de viver fazem parte do património artístico e cultural e constituem o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património imaterial de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um povo.</a:t>
            </a:r>
          </a:p>
          <a:p>
            <a:pPr>
              <a:lnSpc>
                <a:spcPct val="140000"/>
              </a:lnSpc>
            </a:pPr>
            <a:endParaRPr lang="pt-PT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As artes populares, o artesanato, as festas,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 canções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os costumes, os ritos,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 romarias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danças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e a gastronomia são alguns exemplos do nosso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património cultural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imaterial.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93" y="1051421"/>
            <a:ext cx="4943270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imaterial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92207" y="5799188"/>
            <a:ext cx="2951793" cy="493325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Fado</a:t>
            </a:r>
            <a:r>
              <a:rPr lang="en-US" dirty="0" smtClean="0"/>
              <a:t>, </a:t>
            </a:r>
            <a:r>
              <a:rPr lang="en-US" dirty="0" err="1" smtClean="0"/>
              <a:t>Guitarra</a:t>
            </a:r>
            <a:r>
              <a:rPr lang="en-US" dirty="0" smtClean="0"/>
              <a:t> </a:t>
            </a:r>
            <a:r>
              <a:rPr lang="en-US" dirty="0" err="1" smtClean="0"/>
              <a:t>portuguesa</a:t>
            </a:r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870" y="3692699"/>
            <a:ext cx="16192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59570"/>
            <a:ext cx="9144001" cy="59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25897" y="5799188"/>
            <a:ext cx="3118104" cy="583324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Entrudo</a:t>
            </a:r>
            <a:r>
              <a:rPr lang="en-US" dirty="0" smtClean="0"/>
              <a:t> </a:t>
            </a:r>
            <a:r>
              <a:rPr lang="en-US" dirty="0" err="1" smtClean="0"/>
              <a:t>chocalheiro</a:t>
            </a:r>
            <a:r>
              <a:rPr lang="en-US" dirty="0" smtClean="0"/>
              <a:t>, </a:t>
            </a:r>
            <a:r>
              <a:rPr lang="en-US" dirty="0" err="1" smtClean="0"/>
              <a:t>Podence</a:t>
            </a:r>
            <a:r>
              <a:rPr lang="en-US" dirty="0" smtClean="0"/>
              <a:t>, </a:t>
            </a:r>
            <a:r>
              <a:rPr lang="en-US" dirty="0" err="1" smtClean="0"/>
              <a:t>Macedo</a:t>
            </a:r>
            <a:r>
              <a:rPr lang="en-US" dirty="0" smtClean="0"/>
              <a:t> de </a:t>
            </a:r>
            <a:r>
              <a:rPr lang="en-US" dirty="0" err="1" smtClean="0"/>
              <a:t>Cavaleiros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3977" y="921837"/>
            <a:ext cx="9183751" cy="52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73919" y="5545273"/>
            <a:ext cx="2988369" cy="493325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Dieta</a:t>
            </a:r>
            <a:r>
              <a:rPr lang="en-US" dirty="0" smtClean="0"/>
              <a:t> </a:t>
            </a:r>
            <a:r>
              <a:rPr lang="en-US" dirty="0" err="1" smtClean="0"/>
              <a:t>mediterrânica</a:t>
            </a:r>
            <a:r>
              <a:rPr lang="en-US" dirty="0" smtClean="0"/>
              <a:t>, Portugal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8324" y="1525333"/>
            <a:ext cx="4475575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Quando o património de um povo é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muito importante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é-lhe atribuído o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título de </a:t>
            </a: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Património Mundial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Entende-se que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pela sua qualidade,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esse Património não deve pertencer apenas a um país, mas a  todos os povos do mundo, ou seja, à Humanidade.</a:t>
            </a:r>
          </a:p>
          <a:p>
            <a:pPr>
              <a:lnSpc>
                <a:spcPct val="14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Portugal tem vários locais classificados como Património Mundial. O organismo que atribui esta é a </a:t>
            </a: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UNESCO.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93" y="1051421"/>
            <a:ext cx="4943270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24" y="4717294"/>
            <a:ext cx="2125786" cy="170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744" y="5779991"/>
            <a:ext cx="2951256" cy="72788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dirty="0" smtClean="0">
                <a:solidFill>
                  <a:schemeClr val="bg1"/>
                </a:solidFill>
              </a:rPr>
              <a:t>Locais e monumentos classificados em Portugal continental e no </a:t>
            </a:r>
            <a:r>
              <a:rPr lang="pt-PT" sz="1400" dirty="0">
                <a:solidFill>
                  <a:schemeClr val="bg1"/>
                </a:solidFill>
              </a:rPr>
              <a:t>arquipélago </a:t>
            </a:r>
            <a:r>
              <a:rPr lang="pt-PT" sz="1400" dirty="0" smtClean="0">
                <a:solidFill>
                  <a:schemeClr val="bg1"/>
                </a:solidFill>
              </a:rPr>
              <a:t>dos Açores </a:t>
            </a:r>
            <a:r>
              <a:rPr lang="pt-PT" sz="1400" dirty="0">
                <a:solidFill>
                  <a:schemeClr val="bg1"/>
                </a:solidFill>
              </a:rPr>
              <a:t>e da </a:t>
            </a:r>
            <a:r>
              <a:rPr lang="pt-PT" sz="1400" dirty="0" smtClean="0">
                <a:solidFill>
                  <a:schemeClr val="bg1"/>
                </a:solidFill>
              </a:rPr>
              <a:t>Madeira</a:t>
            </a:r>
            <a:r>
              <a:rPr lang="pt-PT" sz="1400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7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3943073" y="4086479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7806" y="124785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356786" y="3017467"/>
            <a:ext cx="5884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pt-PT" sz="2000" b="1" dirty="0" smtClean="0">
                <a:solidFill>
                  <a:srgbClr val="00ACDC"/>
                </a:solidFill>
                <a:latin typeface="Arial"/>
                <a:cs typeface="Arial"/>
              </a:rPr>
              <a:t>Clica nos números do mapa para saberes mais sobre o património mundial em Portugal</a:t>
            </a:r>
            <a:endParaRPr lang="pt-PT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pic>
        <p:nvPicPr>
          <p:cNvPr id="66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hlinkClick r:id="rId5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69" name="Rectangle 68">
            <a:hlinkClick r:id="rId6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0" name="Rectangle 69">
            <a:hlinkClick r:id="rId7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1" name="Rectangle 70">
            <a:hlinkClick r:id="rId8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2" name="Rectangle 71">
            <a:hlinkClick r:id="rId9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3" name="Rectangle 72">
            <a:hlinkClick r:id="rId10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4" name="Rectangle 73">
            <a:hlinkClick r:id="rId11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5" name="Rectangle 74">
            <a:hlinkClick r:id="rId12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6" name="Rectangle 75">
            <a:hlinkClick r:id="rId13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7" name="Rectangle 76">
            <a:hlinkClick r:id="rId14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8" name="Rectangle 77">
            <a:hlinkClick r:id="rId15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79" name="Rectangle 78">
            <a:hlinkClick r:id="rId16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80" name="Rectangle 79">
            <a:hlinkClick r:id="rId17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81" name="Rectangle 80">
            <a:hlinkClick r:id="rId18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82" name="Rectangle 81">
            <a:hlinkClick r:id="rId19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ondalivrefm.net/olfm/wp-content/uploads/2013/12/Alto-Douro-Vinhateiro-Sempeneiras-Fotografi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6" y="1107457"/>
            <a:ext cx="5332288" cy="32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8198" idx="3"/>
          </p:cNvCxnSpPr>
          <p:nvPr/>
        </p:nvCxnSpPr>
        <p:spPr>
          <a:xfrm flipH="1">
            <a:off x="5568594" y="1762316"/>
            <a:ext cx="2227412" cy="99472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5" y="4406615"/>
            <a:ext cx="5332289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Paisagem do Alto Douro Vinhateiro.</a:t>
            </a:r>
            <a:endParaRPr lang="en-US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4.bp.blogspot.com/-edvfFuxrA2w/Tl1j-swC1iI/AAAAAAAAAWo/Sf-JjO6mI1M/s1600/6442_0007116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6" y="1152944"/>
            <a:ext cx="5332288" cy="32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1266" idx="3"/>
          </p:cNvCxnSpPr>
          <p:nvPr/>
        </p:nvCxnSpPr>
        <p:spPr>
          <a:xfrm flipH="1">
            <a:off x="5568594" y="2258044"/>
            <a:ext cx="2892547" cy="541614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5" y="4446370"/>
            <a:ext cx="5332289" cy="626729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/>
              <a:t>Gravuras </a:t>
            </a:r>
            <a:r>
              <a:rPr lang="pt-PT" dirty="0"/>
              <a:t>rupestres, sítios de arte rupestre do 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Vale </a:t>
            </a:r>
            <a:r>
              <a:rPr lang="pt-PT" dirty="0"/>
              <a:t>do Coa.</a:t>
            </a:r>
            <a:endParaRPr lang="en-US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/>
          <p:nvPr/>
        </p:nvCxnSpPr>
        <p:spPr>
          <a:xfrm flipH="1">
            <a:off x="5568594" y="2070242"/>
            <a:ext cx="1453494" cy="1649003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5" y="4760175"/>
            <a:ext cx="5332288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Ribeira, Porto.</a:t>
            </a:r>
            <a:endParaRPr lang="en-US" dirty="0"/>
          </a:p>
        </p:txBody>
      </p:sp>
      <p:sp>
        <p:nvSpPr>
          <p:cNvPr id="2" name="AutoShape 2" descr="https://static.noticiasaominuto.com/stockimages/1370x587/naom_55c48c97ecb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4" descr="https://upload.wikimedia.org/wikipedia/commons/d/d5/Ribeira_do_porto_200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17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hlinkClick r:id="rId18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2" name="Rectangle 31">
            <a:hlinkClick r:id="rId19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4" name="AutoShape 2" descr="https://lh3.googleusercontent.com/RZBHwVHaVICnc06sCIFotJQlkT60nwIrj3cNJRYeC5m960c2vZ4vrClASaHIFBl7zGGzFGLGLS_U-jAFNltG0PvOx5XNuKeuvCwIyEas4ekL6Mg6u7mJ0gRVzF2DVcCj3ehhhVlSfuX5BTCN_XpmEwQwKj6dpdTW4G4aL4_zDVgvNyxA2Vo96Gvm7TWgfS_W8ZOF6k0HZ39Vaz09gYzFIXxow-WgOgntS_bND6OOstdd7FeVawm896LohBXs9bkee-xR9CFoatPMPTGUpLp9mfGyS7fb5fkB4_uOlDE0I0-0klXlDT7W4mufs9JPU_6b0YuetPsdu0Wx2CgfV-97OfO9BVrtE3WztwK6toX8yfdx2jYtLM1_1Mi6uHSSNKhNTvsbtCPTGkW1adNMh2qg6FGHjTO_ImGW3KIGYntpsGv4Y4429OR7tcvkYYSwL_IAyt-NeDIjqCgZdmqShSszwv8_i9w4HKxM2cubo4Z_KUjHkhzuaQ--nn36AO5ceqqP_wJBahaQhnLmQ1fGZaEgvsxjTb1D7M65MKw2GOtP1gLMlKaj7fBhin5RCGiWLJUM7TcZkStjknnQO0ezajU1UOPrhx8ilb8acYj98IhNOV5m-Iwrgmkj=w1399-h930-n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7" name="Picture 3" descr="C:\Users\prodrigues\Desktop\DSC_0250.JPG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6" y="1952088"/>
            <a:ext cx="5332288" cy="28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6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drigues\Desktop\Evora-RomanTempl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0100" y="-1"/>
            <a:ext cx="2902103" cy="24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305" y="4262079"/>
            <a:ext cx="2885696" cy="216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326" y="1554123"/>
            <a:ext cx="4042159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É 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conjunto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dos bens,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naturais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construídos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que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herdámos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dos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nossos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antepassados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 que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temos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dever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de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conhecer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preservar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valorizar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transmiti-los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às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gerações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futuras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93" y="1051421"/>
            <a:ext cx="4943270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artístico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e cultural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670" y="3778478"/>
            <a:ext cx="3678371" cy="158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ED0281"/>
              </a:buClr>
              <a:buSzPct val="120000"/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património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natural;</a:t>
            </a:r>
          </a:p>
          <a:p>
            <a:pPr marL="285750" indent="-285750">
              <a:lnSpc>
                <a:spcPct val="140000"/>
              </a:lnSpc>
              <a:buClr>
                <a:srgbClr val="ED0281"/>
              </a:buClr>
              <a:buSzPct val="120000"/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património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material;</a:t>
            </a:r>
          </a:p>
          <a:p>
            <a:pPr marL="285750" indent="-285750">
              <a:lnSpc>
                <a:spcPct val="140000"/>
              </a:lnSpc>
              <a:buClr>
                <a:srgbClr val="ED0281"/>
              </a:buClr>
              <a:buSzPct val="120000"/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património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imaterial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lnSpc>
                <a:spcPct val="140000"/>
              </a:lnSpc>
              <a:buClr>
                <a:srgbClr val="ED0281"/>
              </a:buClr>
              <a:buSzPct val="120000"/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património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mundial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;</a:t>
            </a:r>
          </a:p>
          <a:p>
            <a:pPr>
              <a:lnSpc>
                <a:spcPct val="140000"/>
              </a:lnSpc>
              <a:buClr>
                <a:srgbClr val="ED0281"/>
              </a:buClr>
              <a:buSzPct val="120000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100" y="2454165"/>
            <a:ext cx="2893900" cy="18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899" y="628818"/>
            <a:ext cx="2366686" cy="606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4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oestecim.pt/_uploads/OesteSagrado/mosteir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6" y="1052560"/>
            <a:ext cx="4952144" cy="39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/>
          <p:nvPr/>
        </p:nvCxnSpPr>
        <p:spPr>
          <a:xfrm flipH="1">
            <a:off x="5188450" y="3290026"/>
            <a:ext cx="1532263" cy="118153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5" y="4963195"/>
            <a:ext cx="4952145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Mosteiro de Alcobaça, Alcobaça.</a:t>
            </a:r>
            <a:endParaRPr lang="en-US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3314" idx="3"/>
          </p:cNvCxnSpPr>
          <p:nvPr/>
        </p:nvCxnSpPr>
        <p:spPr>
          <a:xfrm flipH="1" flipV="1">
            <a:off x="3856457" y="3452117"/>
            <a:ext cx="3209960" cy="84073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6" y="5907640"/>
            <a:ext cx="3620153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Mosteiro de Alcobaça, Alcobaça.</a:t>
            </a:r>
            <a:endParaRPr lang="en-US" dirty="0"/>
          </a:p>
        </p:txBody>
      </p:sp>
      <p:pic>
        <p:nvPicPr>
          <p:cNvPr id="13314" name="Picture 2" descr="C:\Users\prodrigues\Desktop\Tomar-Convento_de_Cristo-Claustro_Santa_Barbara_Janela_manuelina-2014091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6" y="996593"/>
            <a:ext cx="3620151" cy="49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2" name="Rectangle 31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3" name="Rectangle 32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/>
          <p:nvPr/>
        </p:nvCxnSpPr>
        <p:spPr>
          <a:xfrm flipH="1">
            <a:off x="5702277" y="1508166"/>
            <a:ext cx="1482079" cy="1487195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2" t="5060" r="6282"/>
          <a:stretch/>
        </p:blipFill>
        <p:spPr bwMode="auto">
          <a:xfrm>
            <a:off x="236306" y="1190118"/>
            <a:ext cx="5465971" cy="361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36305" y="4804175"/>
            <a:ext cx="5465971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Largo Oliveira. Centro </a:t>
            </a:r>
            <a:r>
              <a:rPr lang="en-US" dirty="0" err="1" smtClean="0"/>
              <a:t>histórico</a:t>
            </a:r>
            <a:r>
              <a:rPr lang="en-US" dirty="0" smtClean="0"/>
              <a:t> de </a:t>
            </a:r>
            <a:r>
              <a:rPr lang="en-US" dirty="0" err="1" smtClean="0"/>
              <a:t>Guimarães</a:t>
            </a:r>
            <a:endParaRPr lang="en-US" dirty="0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4340" idx="3"/>
          </p:cNvCxnSpPr>
          <p:nvPr/>
        </p:nvCxnSpPr>
        <p:spPr>
          <a:xfrm flipH="1" flipV="1">
            <a:off x="5417617" y="3023283"/>
            <a:ext cx="1648764" cy="162079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5" y="4913504"/>
            <a:ext cx="5181311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Mosteiro da Batalha, Batalha.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4340" name="Picture 4" descr="C:\Users\prodrigues\Desktop\1200px-Mosteiro_da_Batalha_78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5" y="1133061"/>
            <a:ext cx="5181312" cy="37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2" name="Rectangle 31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prodrigues\Desktop\Jerónimos-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5" y="1112124"/>
            <a:ext cx="5181311" cy="38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5362" idx="3"/>
          </p:cNvCxnSpPr>
          <p:nvPr/>
        </p:nvCxnSpPr>
        <p:spPr>
          <a:xfrm flipH="1" flipV="1">
            <a:off x="5417616" y="3045815"/>
            <a:ext cx="1053468" cy="1338254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4" y="4978272"/>
            <a:ext cx="5181311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Mosteiro dos Jerónimos, Lisboa.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2" name="Rectangle 31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3" name="Rectangle 32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rodrigues\Desktop\Evora-RomanTempl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5" y="1251271"/>
            <a:ext cx="5181311" cy="35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1" idx="3"/>
          </p:cNvCxnSpPr>
          <p:nvPr/>
        </p:nvCxnSpPr>
        <p:spPr>
          <a:xfrm flipH="1" flipV="1">
            <a:off x="5417616" y="3006057"/>
            <a:ext cx="2388423" cy="1520622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5" y="4760843"/>
            <a:ext cx="5181311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/>
              <a:t>Templo </a:t>
            </a:r>
            <a:r>
              <a:rPr lang="pt-PT" dirty="0"/>
              <a:t>Romano de Diana, Centro Histórico de Évora.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6388" idx="3"/>
          </p:cNvCxnSpPr>
          <p:nvPr/>
        </p:nvCxnSpPr>
        <p:spPr>
          <a:xfrm flipH="1" flipV="1">
            <a:off x="5417616" y="2984335"/>
            <a:ext cx="830456" cy="1075697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4" y="4750904"/>
            <a:ext cx="5181311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/>
              <a:t>Palácio </a:t>
            </a:r>
            <a:r>
              <a:rPr lang="pt-PT" dirty="0"/>
              <a:t>da Pena, Paisagem Cultural de Sintra.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6388" name="Picture 4" descr="http://media.rtp.pt/cookoff/wp-content/uploads/sites/23/2015/05/Pal%C3%A1cio-da-Pen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5" y="1217765"/>
            <a:ext cx="5181311" cy="353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2" name="Rectangle 31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5" name="Rectangle 34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6" name="Rectangle 35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7" name="Rectangle 36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prodrigues\Desktop\Torre_de_Belém_Lisboa_Richard_Bartz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5" y="965932"/>
            <a:ext cx="5162346" cy="37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8434" idx="3"/>
          </p:cNvCxnSpPr>
          <p:nvPr/>
        </p:nvCxnSpPr>
        <p:spPr>
          <a:xfrm flipH="1" flipV="1">
            <a:off x="5398651" y="2858418"/>
            <a:ext cx="579012" cy="1511927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5" y="4751909"/>
            <a:ext cx="5162346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/>
              <a:t>Palácio </a:t>
            </a:r>
            <a:r>
              <a:rPr lang="pt-PT" dirty="0"/>
              <a:t>da Pena, Paisagem Cultural de Sintra.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cxnSp>
        <p:nvCxnSpPr>
          <p:cNvPr id="29" name="Conexão recta 23"/>
          <p:cNvCxnSpPr>
            <a:endCxn id="19458" idx="3"/>
          </p:cNvCxnSpPr>
          <p:nvPr/>
        </p:nvCxnSpPr>
        <p:spPr>
          <a:xfrm flipH="1" flipV="1">
            <a:off x="5398651" y="2998440"/>
            <a:ext cx="2473289" cy="969952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6306" y="4674968"/>
            <a:ext cx="5162346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/>
              <a:t>Fortificação </a:t>
            </a:r>
            <a:r>
              <a:rPr lang="pt-PT" dirty="0"/>
              <a:t>de Elvas, Elvas.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9458" name="Picture 2" descr="http://observalinguaportuguesa.org/wp-content/uploads/2015/12/elvas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5" y="1321912"/>
            <a:ext cx="5162346" cy="33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6306" y="4222896"/>
            <a:ext cx="5327528" cy="647278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/>
              <a:t>Centro </a:t>
            </a:r>
            <a:r>
              <a:rPr lang="pt-PT" dirty="0"/>
              <a:t>Histórico de Angra do Heroísmo, Terceira, Açores.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0482" name="Picture 2" descr="C:\Users\prodrigues\Desktop\Angra_do_Heroísmo_-_Sicht_vom_Obelisken_auf_Stadt_und_Hafenbucht_mit_Monte_Brasi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6" y="1247275"/>
            <a:ext cx="5327528" cy="29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exão recta 23"/>
          <p:cNvCxnSpPr>
            <a:endCxn id="51" idx="2"/>
          </p:cNvCxnSpPr>
          <p:nvPr/>
        </p:nvCxnSpPr>
        <p:spPr>
          <a:xfrm flipH="1" flipV="1">
            <a:off x="2900070" y="4870174"/>
            <a:ext cx="1738804" cy="1102658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0" name="Rectangle 29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393" y="1051421"/>
            <a:ext cx="4943270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natural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428654" y="1565458"/>
            <a:ext cx="37318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São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sítios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naturais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classificados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com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reduzida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intervenção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humana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que pela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sua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beleza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interesse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biológico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geológico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devem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preservados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4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Também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sítios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que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combinam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a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paisagem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de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elevada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beleza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com a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intervenção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humana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são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património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natural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uma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floresta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um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lago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um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rio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uma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paisagem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3672" y="-2"/>
            <a:ext cx="4910328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207" y="5799188"/>
            <a:ext cx="3025258" cy="493325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prstClr val="white"/>
                </a:solidFill>
              </a:rPr>
              <a:t>Passadiços</a:t>
            </a:r>
            <a:r>
              <a:rPr lang="en-US" dirty="0" smtClean="0">
                <a:solidFill>
                  <a:prstClr val="white"/>
                </a:solidFill>
              </a:rPr>
              <a:t> do </a:t>
            </a:r>
            <a:r>
              <a:rPr lang="en-US" dirty="0" err="1" smtClean="0">
                <a:solidFill>
                  <a:prstClr val="white"/>
                </a:solidFill>
              </a:rPr>
              <a:t>Paiva</a:t>
            </a:r>
            <a:r>
              <a:rPr lang="en-US" dirty="0" smtClean="0">
                <a:solidFill>
                  <a:prstClr val="white"/>
                </a:solidFill>
              </a:rPr>
              <a:t>,  </a:t>
            </a:r>
            <a:r>
              <a:rPr lang="en-US" dirty="0" err="1" smtClean="0">
                <a:solidFill>
                  <a:prstClr val="white"/>
                </a:solidFill>
              </a:rPr>
              <a:t>Arouca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6306" y="4222896"/>
            <a:ext cx="5327528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/>
              <a:t>Paisagem </a:t>
            </a:r>
            <a:r>
              <a:rPr lang="pt-PT" dirty="0"/>
              <a:t>Cultural da Vinha da Ilha do Pico, Açores.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cxnSp>
        <p:nvCxnSpPr>
          <p:cNvPr id="29" name="Conexão recta 23"/>
          <p:cNvCxnSpPr>
            <a:endCxn id="51" idx="2"/>
          </p:cNvCxnSpPr>
          <p:nvPr/>
        </p:nvCxnSpPr>
        <p:spPr>
          <a:xfrm flipH="1" flipV="1">
            <a:off x="2900070" y="4685232"/>
            <a:ext cx="2176810" cy="980019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upload.wikimedia.org/wikipedia/commons/2/27/Paisagem_Protegida_de_Interesse_Regional_da_Cultura_da_Vinha_da_Ilha_do_Pico%2C_campos_de_vinha%2C_Madalena_do_Pico%2C_ilha_do_Pico%2C_A%C3%A7or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1507" name="Picture 3" descr="C:\Users\prodrigues\Desktop\Paisagem_Protegida_de_Interesse_Regional_da_Cultura_da_Vinha_da_Ilha_do_Pico,_campos_de_vinha,_Madalena_do_Pico,_ilha_do_Pico,_Açores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306" y="1162878"/>
            <a:ext cx="5327528" cy="30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rodrigues\Desktop\712019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770" y="1162878"/>
            <a:ext cx="5325064" cy="30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2"/>
          <a:stretch/>
        </p:blipFill>
        <p:spPr bwMode="auto">
          <a:xfrm>
            <a:off x="4559298" y="4973138"/>
            <a:ext cx="2723547" cy="1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ptalffdm01\DMM_Design_Multimedia\01-PROJECTOS_EM_CURSO\TEMP\MAPA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379" y="842478"/>
            <a:ext cx="3406621" cy="5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5245" y="370110"/>
            <a:ext cx="494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mundial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Portugal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6306" y="4222896"/>
            <a:ext cx="5327528" cy="462336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Floresta Laurissilva da Ilha da Madeira.</a:t>
            </a:r>
            <a:endParaRPr lang="en-US" dirty="0"/>
          </a:p>
        </p:txBody>
      </p:sp>
      <p:sp>
        <p:nvSpPr>
          <p:cNvPr id="3" name="AutoShape 2" descr="https://static.noticiasaominuto.com/stockimages/1370x587/19426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cxnSp>
        <p:nvCxnSpPr>
          <p:cNvPr id="29" name="Conexão recta 23"/>
          <p:cNvCxnSpPr>
            <a:endCxn id="51" idx="2"/>
          </p:cNvCxnSpPr>
          <p:nvPr/>
        </p:nvCxnSpPr>
        <p:spPr>
          <a:xfrm flipH="1" flipV="1">
            <a:off x="2900070" y="4685232"/>
            <a:ext cx="3040879" cy="1775203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upload.wikimedia.org/wikipedia/commons/2/27/Paisagem_Protegida_de_Interesse_Regional_da_Cultura_da_Vinha_da_Ilha_do_Pico%2C_campos_de_vinha%2C_Madalena_do_Pico%2C_ilha_do_Pico%2C_A%C3%A7or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7796006" y="164416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8461141" y="2139891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7022088" y="195208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6720713" y="317187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7066417" y="3418037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5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7184356" y="1390013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6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7066381" y="3067209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7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0" name="Rectangle 19">
            <a:hlinkClick r:id="rId13" action="ppaction://hlinksldjump"/>
          </p:cNvPr>
          <p:cNvSpPr/>
          <p:nvPr/>
        </p:nvSpPr>
        <p:spPr>
          <a:xfrm>
            <a:off x="6471084" y="426591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8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7806039" y="4408526"/>
            <a:ext cx="236306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9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6248072" y="39418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10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5987602" y="425219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11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7871940" y="385023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12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4638873" y="5854679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13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5076880" y="5547098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14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5940949" y="6342282"/>
            <a:ext cx="438007" cy="23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rgbClr val="7030A0"/>
                </a:solidFill>
              </a:rPr>
              <a:t>15</a:t>
            </a:r>
            <a:endParaRPr lang="pt-P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Pedro Brito\Desktop\Parque_Natural_de_Montesinho_Porto_Furado_trail_(573316067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816429"/>
            <a:ext cx="9144002" cy="60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18742" y="5769429"/>
            <a:ext cx="3025258" cy="656922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Parque</a:t>
            </a:r>
            <a:r>
              <a:rPr lang="en-US" dirty="0" smtClean="0"/>
              <a:t> natural de </a:t>
            </a:r>
            <a:r>
              <a:rPr lang="en-US" dirty="0" err="1" smtClean="0"/>
              <a:t>Montesinho</a:t>
            </a:r>
            <a:r>
              <a:rPr lang="en-US" dirty="0" smtClean="0"/>
              <a:t>, </a:t>
            </a:r>
            <a:r>
              <a:rPr lang="en-US" dirty="0" err="1" smtClean="0"/>
              <a:t>Bragança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edro Brito\Desktop\salreu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838201"/>
            <a:ext cx="914400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207" y="5799188"/>
            <a:ext cx="2951793" cy="627163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Ria de </a:t>
            </a:r>
            <a:r>
              <a:rPr lang="en-US" dirty="0" err="1" smtClean="0"/>
              <a:t>Aveiro</a:t>
            </a:r>
            <a:r>
              <a:rPr lang="en-US" dirty="0" smtClean="0"/>
              <a:t>, </a:t>
            </a:r>
            <a:r>
              <a:rPr lang="en-US" dirty="0" err="1" smtClean="0"/>
              <a:t>percurso</a:t>
            </a:r>
            <a:r>
              <a:rPr lang="en-US" dirty="0" smtClean="0"/>
              <a:t> de </a:t>
            </a:r>
            <a:r>
              <a:rPr lang="en-US" dirty="0" err="1" smtClean="0"/>
              <a:t>Salreu</a:t>
            </a:r>
            <a:r>
              <a:rPr lang="en-US" dirty="0" smtClean="0"/>
              <a:t>, </a:t>
            </a:r>
            <a:r>
              <a:rPr lang="en-US" dirty="0" err="1" smtClean="0"/>
              <a:t>Estarreja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odrigues\Downloads\shutterstock_51541878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2896" y="0"/>
            <a:ext cx="4261104" cy="685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326" y="1554123"/>
            <a:ext cx="39768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err="1" smtClean="0">
                <a:solidFill>
                  <a:srgbClr val="0070C0"/>
                </a:solidFill>
                <a:latin typeface="Arial"/>
                <a:cs typeface="Arial"/>
              </a:rPr>
              <a:t>Imóvel</a:t>
            </a:r>
            <a:endParaRPr lang="en-US" sz="1400" b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O património material imóvel é o conjunto das construções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humanas edificadas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designadas como bens imóveis, ou seja, bens que não se removem.</a:t>
            </a:r>
          </a:p>
          <a:p>
            <a:pPr>
              <a:lnSpc>
                <a:spcPct val="14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Estas construções mostram as formas de viver e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de entender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 mundo, conforme as épocas da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História e as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sociedades em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foram realizadas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93" y="1051421"/>
            <a:ext cx="4943270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material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6753" y="5799187"/>
            <a:ext cx="3127248" cy="583325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Centro </a:t>
            </a:r>
            <a:r>
              <a:rPr lang="en-US" dirty="0" err="1" smtClean="0"/>
              <a:t>histórico</a:t>
            </a:r>
            <a:r>
              <a:rPr lang="en-US" dirty="0" smtClean="0"/>
              <a:t> de </a:t>
            </a:r>
            <a:r>
              <a:rPr lang="en-US" dirty="0" err="1" smtClean="0"/>
              <a:t>Guimarães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odrigues\Downloads\shutterstock_22403638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60119"/>
            <a:ext cx="9144000" cy="589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239000" y="5658671"/>
            <a:ext cx="1905000" cy="493325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Cidade</a:t>
            </a:r>
            <a:r>
              <a:rPr lang="en-US" dirty="0" smtClean="0"/>
              <a:t> de </a:t>
            </a:r>
            <a:r>
              <a:rPr lang="en-US" dirty="0" err="1" smtClean="0"/>
              <a:t>Tavira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odrigues\Downloads\shutterstock_40901833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939841"/>
            <a:ext cx="9143999" cy="62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207" y="5799188"/>
            <a:ext cx="2951793" cy="493325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Universidade</a:t>
            </a:r>
            <a:r>
              <a:rPr lang="en-US" dirty="0" smtClean="0"/>
              <a:t> de Coimbra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8326" y="1554123"/>
            <a:ext cx="4042159" cy="341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dirty="0" err="1" smtClean="0">
                <a:solidFill>
                  <a:srgbClr val="0070C0"/>
                </a:solidFill>
                <a:latin typeface="Arial"/>
                <a:cs typeface="Arial"/>
              </a:rPr>
              <a:t>Móvel</a:t>
            </a:r>
            <a:endParaRPr lang="en-US" sz="1400" b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endParaRPr lang="en-US" sz="1400" b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O património material móvel é o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produto transportável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atividades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um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povo.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Trata-se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de desenhos, pinturas, esculturas, mobiliário, peças de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arte decorativas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entre outros. </a:t>
            </a:r>
            <a:endParaRPr lang="pt-P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obras de arte são formas de exprimir a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emoção, os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sentimentos e o belo. Representam, também, modos de viver, de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comunicar e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de entender o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mundo. Por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isso, fazem parte do património artístico e cultural de um povo.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93" y="1051421"/>
            <a:ext cx="4943270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O </a:t>
            </a:r>
            <a:r>
              <a:rPr lang="en-US" sz="2000" b="1" dirty="0" err="1" smtClean="0">
                <a:solidFill>
                  <a:srgbClr val="00ACDC"/>
                </a:solidFill>
                <a:latin typeface="Arial"/>
                <a:cs typeface="Arial"/>
              </a:rPr>
              <a:t>património</a:t>
            </a:r>
            <a:r>
              <a:rPr lang="en-US" sz="2000" b="1" dirty="0" smtClean="0">
                <a:solidFill>
                  <a:srgbClr val="00ACDC"/>
                </a:solidFill>
                <a:latin typeface="Arial"/>
                <a:cs typeface="Arial"/>
              </a:rPr>
              <a:t> material</a:t>
            </a:r>
            <a:endParaRPr lang="en-US" sz="2000" b="1" dirty="0">
              <a:solidFill>
                <a:srgbClr val="00ACDC"/>
              </a:solidFill>
              <a:latin typeface="Arial"/>
              <a:cs typeface="Arial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656" y="-8630"/>
            <a:ext cx="3037209" cy="686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389915" y="5806440"/>
            <a:ext cx="2754086" cy="914400"/>
          </a:xfrm>
          <a:prstGeom prst="rect">
            <a:avLst/>
          </a:prstGeom>
          <a:solidFill>
            <a:srgbClr val="00ACD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O desterrado,1872</a:t>
            </a:r>
          </a:p>
          <a:p>
            <a:r>
              <a:rPr lang="en-US" sz="1400" dirty="0" err="1" smtClean="0"/>
              <a:t>Mármore</a:t>
            </a:r>
            <a:r>
              <a:rPr lang="en-US" sz="1400" dirty="0" smtClean="0"/>
              <a:t> de </a:t>
            </a:r>
            <a:r>
              <a:rPr lang="en-US" sz="1400" dirty="0"/>
              <a:t>C</a:t>
            </a:r>
            <a:r>
              <a:rPr lang="en-US" sz="1400" dirty="0" smtClean="0"/>
              <a:t>arrara, </a:t>
            </a:r>
          </a:p>
          <a:p>
            <a:r>
              <a:rPr lang="pt-PT" sz="1400" dirty="0" smtClean="0"/>
              <a:t>178</a:t>
            </a:r>
            <a:r>
              <a:rPr lang="pt-PT" sz="1400" dirty="0"/>
              <a:t> x 68 x 73 cm</a:t>
            </a:r>
            <a:endParaRPr lang="en-US" sz="1400" dirty="0" smtClean="0"/>
          </a:p>
          <a:p>
            <a:r>
              <a:rPr lang="en-US" sz="1400" dirty="0" err="1" smtClean="0"/>
              <a:t>Soares</a:t>
            </a:r>
            <a:r>
              <a:rPr lang="en-US" sz="1400" dirty="0" smtClean="0"/>
              <a:t> dos Reis,1847-1889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7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932</Words>
  <Application>Microsoft Office PowerPoint</Application>
  <PresentationFormat>On-screen Show (4:3)</PresentationFormat>
  <Paragraphs>319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Ferreira</dc:creator>
  <cp:lastModifiedBy>Pedro Jorge Gentil Rodrigues</cp:lastModifiedBy>
  <cp:revision>89</cp:revision>
  <dcterms:created xsi:type="dcterms:W3CDTF">2017-03-03T14:00:13Z</dcterms:created>
  <dcterms:modified xsi:type="dcterms:W3CDTF">2017-04-13T13:39:15Z</dcterms:modified>
</cp:coreProperties>
</file>