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E6B"/>
    <a:srgbClr val="5C8B94"/>
    <a:srgbClr val="8EAEB5"/>
    <a:srgbClr val="E0EAE9"/>
    <a:srgbClr val="82A6AC"/>
    <a:srgbClr val="93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000"/>
    <p:restoredTop sz="97236"/>
  </p:normalViewPr>
  <p:slideViewPr>
    <p:cSldViewPr snapToGrid="0" snapToObjects="1" showGuides="1">
      <p:cViewPr>
        <p:scale>
          <a:sx n="80" d="100"/>
          <a:sy n="80" d="100"/>
        </p:scale>
        <p:origin x="-1656" y="-378"/>
      </p:cViewPr>
      <p:guideLst>
        <p:guide orient="horz" pos="3685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370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06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28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427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384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862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39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390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76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789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071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E6AB9-4326-2A40-AC3E-E437B58F09C5}" type="datetimeFigureOut">
              <a:rPr lang="pt-PT" smtClean="0"/>
              <a:t>27-04-2017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3" Type="http://schemas.openxmlformats.org/officeDocument/2006/relationships/image" Target="../media/image5.jpg"/><Relationship Id="rId21" Type="http://schemas.openxmlformats.org/officeDocument/2006/relationships/image" Target="../media/image23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image" Target="../media/image4.jpg"/><Relationship Id="rId16" Type="http://schemas.openxmlformats.org/officeDocument/2006/relationships/image" Target="../media/image18.jp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23" Type="http://schemas.openxmlformats.org/officeDocument/2006/relationships/image" Target="../media/image3.pn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.png"/><Relationship Id="rId5" Type="http://schemas.openxmlformats.org/officeDocument/2006/relationships/image" Target="../media/image27.jpg"/><Relationship Id="rId10" Type="http://schemas.openxmlformats.org/officeDocument/2006/relationships/image" Target="../media/image2.pn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5.jpg"/><Relationship Id="rId7" Type="http://schemas.openxmlformats.org/officeDocument/2006/relationships/image" Target="../media/image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359900" y="5843040"/>
            <a:ext cx="2832100" cy="720000"/>
            <a:chOff x="9359900" y="4823050"/>
            <a:chExt cx="283210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ound Same Side Corner Rectangle 2"/>
            <p:cNvSpPr/>
            <p:nvPr/>
          </p:nvSpPr>
          <p:spPr>
            <a:xfrm rot="16200000">
              <a:off x="10415950" y="3767000"/>
              <a:ext cx="720000" cy="283210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900" y="4968888"/>
              <a:ext cx="283210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Clique para iniciar...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4296697"/>
            <a:ext cx="7924800" cy="2561303"/>
          </a:xfrm>
          <a:prstGeom prst="rect">
            <a:avLst/>
          </a:prstGeom>
          <a:solidFill>
            <a:srgbClr val="82A6AC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80000" rIns="180000" bIns="180000" rtlCol="0" anchor="t" anchorCtr="0">
            <a:noAutofit/>
          </a:bodyPr>
          <a:lstStyle/>
          <a:p>
            <a:pPr algn="ctr"/>
            <a:r>
              <a:rPr lang="pt-PT" sz="2400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4957952"/>
            <a:ext cx="7010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4" y="5804634"/>
            <a:ext cx="5505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07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302472" y="6255065"/>
            <a:ext cx="157316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altLang="x-none" sz="700" b="1" i="1" dirty="0" smtClean="0">
                <a:latin typeface="Verdana" charset="0"/>
                <a:ea typeface="Verdana" charset="0"/>
                <a:cs typeface="Verdana" charset="0"/>
              </a:rPr>
              <a:t>Isabel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 (1979)</a:t>
            </a:r>
            <a:endParaRPr lang="pt-PT" altLang="x-none" sz="7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PT" altLang="x-none" sz="700" dirty="0">
                <a:latin typeface="Verdana" charset="0"/>
                <a:ea typeface="Verdana" charset="0"/>
                <a:cs typeface="Verdana" charset="0"/>
              </a:rPr>
              <a:t>d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e Mena Brito</a:t>
            </a:r>
            <a:r>
              <a:rPr lang="fr-FR" altLang="x-none" sz="700" dirty="0" smtClean="0">
                <a:latin typeface="Verdana" charset="0"/>
                <a:ea typeface="Verdana" charset="0"/>
                <a:cs typeface="Verdana" charset="0"/>
              </a:rPr>
              <a:t>.</a:t>
            </a:r>
            <a:endParaRPr lang="en-US" altLang="x-none" sz="7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302471" y="6255065"/>
            <a:ext cx="157316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altLang="x-none" sz="700" b="1" i="1" dirty="0" smtClean="0">
                <a:latin typeface="Verdana" charset="0"/>
                <a:ea typeface="Verdana" charset="0"/>
                <a:cs typeface="Verdana" charset="0"/>
              </a:rPr>
              <a:t>Sem título</a:t>
            </a:r>
            <a:endParaRPr lang="pt-PT" altLang="x-none" sz="7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PT" altLang="x-none" sz="700" dirty="0">
                <a:latin typeface="Verdana" charset="0"/>
                <a:ea typeface="Verdana" charset="0"/>
                <a:cs typeface="Verdana" charset="0"/>
              </a:rPr>
              <a:t>d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e Francisco Vidal</a:t>
            </a:r>
            <a:r>
              <a:rPr lang="fr-FR" altLang="x-none" sz="700" dirty="0" smtClean="0">
                <a:latin typeface="Verdana" charset="0"/>
                <a:ea typeface="Verdana" charset="0"/>
                <a:cs typeface="Verdana" charset="0"/>
              </a:rPr>
              <a:t>.</a:t>
            </a:r>
            <a:endParaRPr lang="en-US" altLang="x-none" sz="7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82A6AC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1505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ound Same Side Corner Rectangle 43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Avançar...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9779" y="2019299"/>
            <a:ext cx="5360400" cy="956714"/>
          </a:xfrm>
          <a:prstGeom prst="rect">
            <a:avLst/>
          </a:prstGeom>
          <a:solidFill>
            <a:srgbClr val="5C8B94"/>
          </a:solidFill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Riscadores são os materiais que </a:t>
            </a:r>
            <a:r>
              <a:rPr lang="pt-PT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usamos para desenhar ou pintar.</a:t>
            </a:r>
            <a:endParaRPr lang="pt-PT" b="1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778" y="2976013"/>
            <a:ext cx="5360401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Quais </a:t>
            </a:r>
            <a:r>
              <a:rPr lang="pt-PT" b="1" dirty="0" smtClean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são </a:t>
            </a: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os </a:t>
            </a:r>
            <a:r>
              <a:rPr lang="pt-PT" b="1" dirty="0" smtClean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principais riscadores?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903" y="3572274"/>
            <a:ext cx="5360401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Os principais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riscadores são: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lápis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de grafite,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471" y="4416511"/>
            <a:ext cx="2198724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lápis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cor,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6026" y="4908366"/>
            <a:ext cx="2407173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lápis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de cera,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5911" y="5448134"/>
            <a:ext cx="3897590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pastel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óleo,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312304" y="6255065"/>
            <a:ext cx="157316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altLang="x-none" sz="700" b="1" i="1" dirty="0" smtClean="0">
                <a:latin typeface="Verdana" charset="0"/>
                <a:ea typeface="Verdana" charset="0"/>
                <a:cs typeface="Verdana" charset="0"/>
              </a:rPr>
              <a:t>Fernando Pessoa 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(1986)</a:t>
            </a:r>
            <a:endParaRPr lang="pt-PT" altLang="x-none" sz="7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PT" altLang="x-none" sz="700" dirty="0">
                <a:latin typeface="Verdana" charset="0"/>
                <a:ea typeface="Verdana" charset="0"/>
                <a:cs typeface="Verdana" charset="0"/>
              </a:rPr>
              <a:t>d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e Luís Filipe de Abreu</a:t>
            </a:r>
            <a:r>
              <a:rPr lang="fr-FR" altLang="x-none" sz="700" dirty="0" smtClean="0">
                <a:latin typeface="Verdana" charset="0"/>
                <a:ea typeface="Verdana" charset="0"/>
                <a:cs typeface="Verdana" charset="0"/>
              </a:rPr>
              <a:t>.</a:t>
            </a:r>
            <a:endParaRPr lang="en-US" altLang="x-none" sz="7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297900" y="6255263"/>
            <a:ext cx="1809141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altLang="x-none" sz="700" b="1" i="1" dirty="0">
                <a:latin typeface="Verdana" charset="0"/>
                <a:ea typeface="Verdana" charset="0"/>
                <a:cs typeface="Verdana" charset="0"/>
              </a:rPr>
              <a:t>Retratos de Eugénio de </a:t>
            </a:r>
            <a:r>
              <a:rPr lang="pt-PT" altLang="x-none" sz="700" b="1" i="1" dirty="0" smtClean="0">
                <a:latin typeface="Verdana" charset="0"/>
                <a:ea typeface="Verdana" charset="0"/>
                <a:cs typeface="Verdana" charset="0"/>
              </a:rPr>
              <a:t>Andrade</a:t>
            </a:r>
            <a:endParaRPr lang="pt-PT" altLang="x-none" sz="7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PT" altLang="x-none" sz="700" dirty="0">
                <a:latin typeface="Verdana" charset="0"/>
                <a:ea typeface="Verdana" charset="0"/>
                <a:cs typeface="Verdana" charset="0"/>
              </a:rPr>
              <a:t>de 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Francisco </a:t>
            </a:r>
            <a:r>
              <a:rPr lang="pt-PT" altLang="x-none" sz="700" dirty="0">
                <a:latin typeface="Verdana" charset="0"/>
                <a:ea typeface="Verdana" charset="0"/>
                <a:cs typeface="Verdana" charset="0"/>
              </a:rPr>
              <a:t>Simões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.</a:t>
            </a:r>
            <a:endParaRPr lang="en-US" altLang="x-none" sz="7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53454" y="3987773"/>
            <a:ext cx="4049016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marcador,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53454" y="4925250"/>
            <a:ext cx="2024508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a aguarela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779" y="5858079"/>
            <a:ext cx="2050915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pastel seco,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312304" y="6255065"/>
            <a:ext cx="157316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altLang="x-none" sz="700" b="1" i="1" dirty="0">
                <a:latin typeface="Verdana" charset="0"/>
                <a:ea typeface="Verdana" charset="0"/>
                <a:cs typeface="Verdana" charset="0"/>
              </a:rPr>
              <a:t>Sem </a:t>
            </a:r>
            <a:r>
              <a:rPr lang="pt-PT" altLang="x-none" sz="700" b="1" i="1" dirty="0" smtClean="0">
                <a:latin typeface="Verdana" charset="0"/>
                <a:ea typeface="Verdana" charset="0"/>
                <a:cs typeface="Verdana" charset="0"/>
              </a:rPr>
              <a:t>título 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(2005)</a:t>
            </a:r>
            <a:endParaRPr lang="pt-PT" altLang="x-none" sz="7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PT" altLang="x-none" sz="700" dirty="0">
                <a:latin typeface="Verdana" charset="0"/>
                <a:ea typeface="Verdana" charset="0"/>
                <a:cs typeface="Verdana" charset="0"/>
              </a:rPr>
              <a:t>de João Vieira</a:t>
            </a:r>
            <a:r>
              <a:rPr lang="fr-FR" altLang="x-none" sz="700" dirty="0" smtClean="0">
                <a:latin typeface="Verdana" charset="0"/>
                <a:ea typeface="Verdana" charset="0"/>
                <a:cs typeface="Verdana" charset="0"/>
              </a:rPr>
              <a:t>.   </a:t>
            </a:r>
            <a:endParaRPr lang="en-US" altLang="x-none" sz="7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153454" y="4435253"/>
            <a:ext cx="2578206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a tinta da China,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312304" y="6255065"/>
            <a:ext cx="157316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altLang="x-none" sz="700" b="1" i="1" dirty="0">
                <a:latin typeface="Verdana" charset="0"/>
                <a:ea typeface="Verdana" charset="0"/>
                <a:cs typeface="Verdana" charset="0"/>
              </a:rPr>
              <a:t>Sem </a:t>
            </a:r>
            <a:r>
              <a:rPr lang="pt-PT" altLang="x-none" sz="700" b="1" i="1" dirty="0" smtClean="0">
                <a:latin typeface="Verdana" charset="0"/>
                <a:ea typeface="Verdana" charset="0"/>
                <a:cs typeface="Verdana" charset="0"/>
              </a:rPr>
              <a:t>título</a:t>
            </a:r>
            <a:endParaRPr lang="pt-PT" altLang="x-none" sz="7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PT" altLang="x-none" sz="700" dirty="0">
                <a:latin typeface="Verdana" charset="0"/>
                <a:ea typeface="Verdana" charset="0"/>
                <a:cs typeface="Verdana" charset="0"/>
              </a:rPr>
              <a:t>de 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António Jorge Gonçalves</a:t>
            </a:r>
            <a:r>
              <a:rPr lang="fr-FR" altLang="x-none" sz="700" dirty="0" smtClean="0">
                <a:latin typeface="Verdana" charset="0"/>
                <a:ea typeface="Verdana" charset="0"/>
                <a:cs typeface="Verdana" charset="0"/>
              </a:rPr>
              <a:t>.</a:t>
            </a:r>
            <a:endParaRPr lang="en-US" altLang="x-none" sz="7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312304" y="6255065"/>
            <a:ext cx="157316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altLang="x-none" sz="700" b="1" i="1" dirty="0" smtClean="0">
                <a:latin typeface="Verdana" charset="0"/>
                <a:ea typeface="Verdana" charset="0"/>
                <a:cs typeface="Verdana" charset="0"/>
              </a:rPr>
              <a:t>Ímpeto 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(1977)</a:t>
            </a:r>
            <a:endParaRPr lang="pt-PT" altLang="x-none" sz="7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PT" altLang="x-none" sz="700" dirty="0">
                <a:latin typeface="Verdana" charset="0"/>
                <a:ea typeface="Verdana" charset="0"/>
                <a:cs typeface="Verdana" charset="0"/>
              </a:rPr>
              <a:t>de 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Mena Brito</a:t>
            </a:r>
            <a:r>
              <a:rPr lang="fr-FR" altLang="x-none" sz="700" dirty="0" smtClean="0">
                <a:latin typeface="Verdana" charset="0"/>
                <a:ea typeface="Verdana" charset="0"/>
                <a:cs typeface="Verdana" charset="0"/>
              </a:rPr>
              <a:t>.</a:t>
            </a:r>
            <a:endParaRPr lang="en-US" altLang="x-none" sz="7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153454" y="5411022"/>
            <a:ext cx="4391442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guache.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312304" y="6255065"/>
            <a:ext cx="157316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altLang="x-none" sz="700" b="1" i="1" dirty="0" smtClean="0">
                <a:latin typeface="Verdana" charset="0"/>
                <a:ea typeface="Verdana" charset="0"/>
                <a:cs typeface="Verdana" charset="0"/>
              </a:rPr>
              <a:t>Em greve 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(1978)</a:t>
            </a:r>
            <a:endParaRPr lang="pt-PT" altLang="x-none" sz="7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PT" altLang="x-none" sz="700" dirty="0">
                <a:latin typeface="Verdana" charset="0"/>
                <a:ea typeface="Verdana" charset="0"/>
                <a:cs typeface="Verdana" charset="0"/>
              </a:rPr>
              <a:t>de 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Mário Botas</a:t>
            </a:r>
            <a:r>
              <a:rPr lang="fr-FR" altLang="x-none" sz="700" dirty="0" smtClean="0">
                <a:latin typeface="Verdana" charset="0"/>
                <a:ea typeface="Verdana" charset="0"/>
                <a:cs typeface="Verdana" charset="0"/>
              </a:rPr>
              <a:t>.</a:t>
            </a:r>
            <a:endParaRPr lang="en-US" altLang="x-none" sz="7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82A6AC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1505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8EAEB5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90000" rIns="360000" bIns="180000" rtlCol="0" anchor="t" anchorCtr="0">
            <a:noAutofit/>
          </a:bodyPr>
          <a:lstStyle/>
          <a:p>
            <a:pPr algn="ctr"/>
            <a:endParaRPr lang="pt-PT" sz="2000" dirty="0" smtClean="0">
              <a:solidFill>
                <a:srgbClr val="E0EAE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312304" y="6255065"/>
            <a:ext cx="157316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altLang="x-none" sz="700" b="1" i="1" dirty="0" smtClean="0">
                <a:latin typeface="Verdana" charset="0"/>
                <a:ea typeface="Verdana" charset="0"/>
                <a:cs typeface="Verdana" charset="0"/>
              </a:rPr>
              <a:t>Florestas </a:t>
            </a:r>
            <a:r>
              <a:rPr lang="pt-PT" altLang="x-none" sz="700" dirty="0" smtClean="0">
                <a:latin typeface="Verdana" charset="0"/>
                <a:ea typeface="Verdana" charset="0"/>
                <a:cs typeface="Verdana" charset="0"/>
              </a:rPr>
              <a:t>(1977)</a:t>
            </a:r>
            <a:endParaRPr lang="pt-PT" altLang="x-none" sz="7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PT" altLang="x-none" sz="700" dirty="0">
                <a:latin typeface="Verdana" charset="0"/>
                <a:ea typeface="Verdana" charset="0"/>
                <a:cs typeface="Verdana" charset="0"/>
              </a:rPr>
              <a:t>de Luís Filipe de Abreu</a:t>
            </a:r>
            <a:r>
              <a:rPr lang="fr-FR" altLang="x-none" sz="700" dirty="0">
                <a:latin typeface="Verdana" charset="0"/>
                <a:ea typeface="Verdana" charset="0"/>
                <a:cs typeface="Verdana" charset="0"/>
              </a:rPr>
              <a:t>.</a:t>
            </a:r>
            <a:endParaRPr lang="en-US" altLang="x-none" sz="7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9" y="70314"/>
            <a:ext cx="6061961" cy="7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2" y="832775"/>
            <a:ext cx="4760616" cy="7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9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1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4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7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16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1" grpId="0" animBg="1"/>
      <p:bldP spid="6" grpId="0" animBg="1"/>
      <p:bldP spid="29" grpId="0"/>
      <p:bldP spid="30" grpId="0"/>
      <p:bldP spid="32" grpId="0"/>
      <p:bldP spid="33" grpId="0"/>
      <p:bldP spid="41" grpId="0"/>
      <p:bldP spid="62" grpId="0" animBg="1"/>
      <p:bldP spid="64" grpId="0" animBg="1"/>
      <p:bldP spid="47" grpId="0"/>
      <p:bldP spid="52" grpId="0"/>
      <p:bldP spid="46" grpId="0"/>
      <p:bldP spid="65" grpId="0" animBg="1"/>
      <p:bldP spid="48" grpId="0"/>
      <p:bldP spid="66" grpId="0" animBg="1"/>
      <p:bldP spid="72" grpId="0" animBg="1"/>
      <p:bldP spid="56" grpId="0"/>
      <p:bldP spid="73" grpId="0" animBg="1"/>
      <p:bldP spid="59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82A6AC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1505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ound Same Side Corner Rectangle 43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Avançar...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779" y="2019299"/>
            <a:ext cx="5360400" cy="1012755"/>
          </a:xfrm>
          <a:prstGeom prst="rect">
            <a:avLst/>
          </a:prstGeom>
          <a:solidFill>
            <a:srgbClr val="5C8B94"/>
          </a:solidFill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Os suportes </a:t>
            </a:r>
            <a:r>
              <a:rPr lang="pt-PT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são superfícies </a:t>
            </a:r>
            <a:r>
              <a:rPr lang="pt-PT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onde aplicamos os </a:t>
            </a:r>
            <a:r>
              <a:rPr lang="pt-PT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materiais riscadores</a:t>
            </a:r>
            <a:r>
              <a:rPr lang="pt-PT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.</a:t>
            </a:r>
            <a:endParaRPr lang="pt-PT" b="1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778" y="2976013"/>
            <a:ext cx="5360401" cy="95671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Quais </a:t>
            </a:r>
            <a:r>
              <a:rPr lang="pt-PT" b="1" dirty="0" smtClean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são os </a:t>
            </a: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elementos que caracterizam </a:t>
            </a:r>
            <a:r>
              <a:rPr lang="pt-PT" b="1" dirty="0" smtClean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o </a:t>
            </a: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papel?</a:t>
            </a:r>
            <a:endParaRPr lang="pt-PT" b="1" dirty="0" smtClean="0">
              <a:solidFill>
                <a:srgbClr val="2B5E6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9776" y="3841693"/>
            <a:ext cx="5736224" cy="95671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papel é caracterizado principalmente pelos seguintes elementos: gramagem (peso por m</a:t>
            </a:r>
            <a:r>
              <a:rPr lang="pt-PT" baseline="30000" dirty="0">
                <a:latin typeface="Verdana" charset="0"/>
                <a:ea typeface="Verdana" charset="0"/>
                <a:cs typeface="Verdana" charset="0"/>
              </a:rPr>
              <a:t>2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),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9778" y="4717758"/>
            <a:ext cx="1124893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brilho,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778" y="4717758"/>
            <a:ext cx="5360401" cy="95671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                                        opacidade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ou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transparência,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84439" y="5133257"/>
            <a:ext cx="3635740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>
                <a:latin typeface="Verdana" charset="0"/>
                <a:ea typeface="Verdana" charset="0"/>
                <a:cs typeface="Verdana" charset="0"/>
              </a:rPr>
              <a:t>lisura,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75855" y="4717758"/>
            <a:ext cx="2629229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resistência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ao corte,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9776" y="5133257"/>
            <a:ext cx="5360403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                               rugosidade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ou porosidade da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superfície.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6200000">
            <a:off x="8458132" y="3137464"/>
            <a:ext cx="6857999" cy="609737"/>
          </a:xfrm>
          <a:prstGeom prst="rect">
            <a:avLst/>
          </a:prstGeom>
          <a:solidFill>
            <a:srgbClr val="82A6AC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1505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Round Same Side Corner Rectangle 63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8EAEB5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90000" rIns="360000" bIns="180000" rtlCol="0" anchor="t" anchorCtr="0">
            <a:noAutofit/>
          </a:bodyPr>
          <a:lstStyle/>
          <a:p>
            <a:pPr algn="ctr"/>
            <a:endParaRPr lang="pt-PT" sz="2000" dirty="0" smtClean="0">
              <a:solidFill>
                <a:srgbClr val="E0EAE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9" y="70314"/>
            <a:ext cx="6061961" cy="7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2" y="832775"/>
            <a:ext cx="4760616" cy="7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/>
      <p:bldP spid="41" grpId="0"/>
      <p:bldP spid="52" grpId="1"/>
      <p:bldP spid="60" grpId="0"/>
      <p:bldP spid="62" grpId="0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82A6AC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1505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ound Same Side Corner Rectangle 43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Avançar...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9778" y="1825639"/>
            <a:ext cx="5360401" cy="54121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Quais </a:t>
            </a:r>
            <a:r>
              <a:rPr lang="pt-PT" b="1" dirty="0" smtClean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são </a:t>
            </a: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os </a:t>
            </a:r>
            <a:r>
              <a:rPr lang="pt-PT" b="1" dirty="0" smtClean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papéis </a:t>
            </a: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mais comuns?</a:t>
            </a:r>
            <a:endParaRPr lang="pt-PT" b="1" dirty="0" smtClean="0">
              <a:solidFill>
                <a:srgbClr val="2B5E6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9776" y="2388346"/>
            <a:ext cx="5360403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papéis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mais comuns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são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o papel «cavalinho»,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91412" y="2803845"/>
            <a:ext cx="4204587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papel vegetal,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776" y="3263417"/>
            <a:ext cx="1744327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>
                <a:latin typeface="Verdana" charset="0"/>
                <a:ea typeface="Verdana" charset="0"/>
                <a:cs typeface="Verdana" charset="0"/>
              </a:rPr>
              <a:t>a cartolina,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6459" y="3263417"/>
            <a:ext cx="4369540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papel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cenário 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9775" y="3705868"/>
            <a:ext cx="2663125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papel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lustro.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82A6AC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150515" y="5843040"/>
            <a:ext cx="2041485" cy="720000"/>
            <a:chOff x="10474980" y="4823050"/>
            <a:chExt cx="1717021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ound Same Side Corner Rectangle 45"/>
            <p:cNvSpPr/>
            <p:nvPr/>
          </p:nvSpPr>
          <p:spPr>
            <a:xfrm rot="16200000">
              <a:off x="10973491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8EAEB5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90000" rIns="360000" bIns="180000" rtlCol="0" anchor="t" anchorCtr="0">
            <a:noAutofit/>
          </a:bodyPr>
          <a:lstStyle/>
          <a:p>
            <a:pPr algn="ctr"/>
            <a:endParaRPr lang="pt-PT" sz="2000" dirty="0" smtClean="0">
              <a:solidFill>
                <a:srgbClr val="E0EAE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9" y="70314"/>
            <a:ext cx="6061961" cy="7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2" y="832775"/>
            <a:ext cx="4760616" cy="7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371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1" grpId="0"/>
      <p:bldP spid="32" grpId="0"/>
      <p:bldP spid="33" grpId="0"/>
      <p:bldP spid="34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82A6AC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1505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ound Same Side Corner Rectangle 43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Avançar...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9779" y="2019299"/>
            <a:ext cx="5360400" cy="1372212"/>
          </a:xfrm>
          <a:prstGeom prst="rect">
            <a:avLst/>
          </a:prstGeom>
          <a:solidFill>
            <a:srgbClr val="5C8B94"/>
          </a:solidFill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O desenho </a:t>
            </a:r>
            <a:r>
              <a:rPr lang="pt-PT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técnico </a:t>
            </a:r>
            <a:r>
              <a:rPr lang="pt-PT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é um desenho rigoroso que respeita regras e normas e é executado com materiais </a:t>
            </a:r>
            <a:r>
              <a:rPr lang="pt-PT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específicos.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9778" y="3408636"/>
            <a:ext cx="5360401" cy="95671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Que materiais devo utilizar no desenho </a:t>
            </a:r>
            <a:r>
              <a:rPr lang="pt-PT" b="1" dirty="0" smtClean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técnico?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9776" y="4285977"/>
            <a:ext cx="5360403" cy="54121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Os materiais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indispensáveis são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a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régua,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9776" y="4757929"/>
            <a:ext cx="1744327" cy="54121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esquadro,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4783" y="4757929"/>
            <a:ext cx="1744327" cy="54121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>
                <a:latin typeface="Verdana" charset="0"/>
                <a:ea typeface="Verdana" charset="0"/>
                <a:cs typeface="Verdana" charset="0"/>
              </a:rPr>
              <a:t>o transferidor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6431" y="4757929"/>
            <a:ext cx="2068791" cy="597256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>
                <a:latin typeface="Verdana" charset="0"/>
                <a:ea typeface="Verdana" charset="0"/>
                <a:cs typeface="Verdana" charset="0"/>
              </a:rPr>
              <a:t>e o compasso.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82A6AC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150515" y="5843040"/>
            <a:ext cx="2041485" cy="720000"/>
            <a:chOff x="10474980" y="4823050"/>
            <a:chExt cx="1717021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ound Same Side Corner Rectangle 45"/>
            <p:cNvSpPr/>
            <p:nvPr/>
          </p:nvSpPr>
          <p:spPr>
            <a:xfrm rot="16200000">
              <a:off x="10973491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8EAEB5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90000" rIns="360000" bIns="180000" rtlCol="0" anchor="t" anchorCtr="0">
            <a:noAutofit/>
          </a:bodyPr>
          <a:lstStyle/>
          <a:p>
            <a:pPr algn="ctr"/>
            <a:endParaRPr lang="pt-PT" sz="2000" dirty="0" smtClean="0">
              <a:solidFill>
                <a:srgbClr val="E0EAE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9" y="70314"/>
            <a:ext cx="6061961" cy="7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2" y="832775"/>
            <a:ext cx="4760616" cy="7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991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/>
      <p:bldP spid="32" grpId="0"/>
      <p:bldP spid="31" grpId="0"/>
      <p:bldP spid="36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82A6AC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1505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ound Same Side Corner Rectangle 43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Avançar...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9778" y="1662860"/>
            <a:ext cx="5360401" cy="95671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Que </a:t>
            </a: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tipos de </a:t>
            </a:r>
            <a:r>
              <a:rPr lang="pt-PT" b="1" dirty="0" smtClean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traçado </a:t>
            </a:r>
            <a:r>
              <a:rPr lang="pt-PT" b="1" dirty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devo conhecer para executar o </a:t>
            </a:r>
            <a:r>
              <a:rPr lang="pt-PT" b="1" dirty="0" smtClean="0">
                <a:solidFill>
                  <a:srgbClr val="2B5E6B"/>
                </a:solidFill>
                <a:latin typeface="Verdana" charset="0"/>
                <a:ea typeface="Verdana" charset="0"/>
                <a:cs typeface="Verdana" charset="0"/>
              </a:rPr>
              <a:t>traçado técnico?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9776" y="2530709"/>
            <a:ext cx="5360403" cy="95671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Os tipos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traçado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mais importantes no desenho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técnico são: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9776" y="3398558"/>
            <a:ext cx="5190092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Verdana" panose="020B060403050404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traço contínuo grosso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(para as linhas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contorno visíveis);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776" y="4266407"/>
            <a:ext cx="5190092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Verdana" panose="020B060403050404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traço contínuo fino (para o traçado auxiliar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);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9776" y="5134256"/>
            <a:ext cx="5190092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Verdana" panose="020B060403050404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traço interrompido (para as linhas de contorno não visíveis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);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776" y="6002107"/>
            <a:ext cx="5360403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Verdana" panose="020B0604030504040204" pitchFamily="34" charset="0"/>
              <a:buChar char="•"/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traço e ponto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(para as linhas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simetria e de eixo).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82A6AC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TÉCNICA T5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96000" cy="1665550"/>
          </a:xfrm>
          <a:prstGeom prst="rect">
            <a:avLst/>
          </a:prstGeom>
          <a:solidFill>
            <a:srgbClr val="8EAEB5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90000" rIns="360000" bIns="180000" rtlCol="0" anchor="t" anchorCtr="0">
            <a:noAutofit/>
          </a:bodyPr>
          <a:lstStyle/>
          <a:p>
            <a:pPr algn="ctr"/>
            <a:endParaRPr lang="pt-PT" sz="2000" dirty="0" smtClean="0">
              <a:solidFill>
                <a:srgbClr val="E0EAE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183087" y="5843040"/>
            <a:ext cx="1024955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Round Same Side Corner Rectangle 33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Fim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9" y="70314"/>
            <a:ext cx="6061961" cy="7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B0B8"/>
              </a:clrFrom>
              <a:clrTo>
                <a:srgbClr val="82B0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2" y="832775"/>
            <a:ext cx="4760616" cy="7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03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24" grpId="0"/>
      <p:bldP spid="25" grpId="0"/>
      <p:bldP spid="26" grpId="0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383</Words>
  <Application>Microsoft Office PowerPoint</Application>
  <PresentationFormat>Personalizados</PresentationFormat>
  <Paragraphs>78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Castro Lobo</dc:creator>
  <cp:lastModifiedBy>SM</cp:lastModifiedBy>
  <cp:revision>127</cp:revision>
  <dcterms:created xsi:type="dcterms:W3CDTF">2017-01-19T22:35:25Z</dcterms:created>
  <dcterms:modified xsi:type="dcterms:W3CDTF">2017-04-27T15:51:54Z</dcterms:modified>
</cp:coreProperties>
</file>