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3"/>
  </p:notesMasterIdLst>
  <p:sldIdLst>
    <p:sldId id="256" r:id="rId2"/>
    <p:sldId id="261" r:id="rId3"/>
    <p:sldId id="480" r:id="rId4"/>
    <p:sldId id="481" r:id="rId5"/>
    <p:sldId id="482" r:id="rId6"/>
    <p:sldId id="486" r:id="rId7"/>
    <p:sldId id="487" r:id="rId8"/>
    <p:sldId id="455" r:id="rId9"/>
    <p:sldId id="488" r:id="rId10"/>
    <p:sldId id="489" r:id="rId11"/>
    <p:sldId id="490" r:id="rId12"/>
    <p:sldId id="491" r:id="rId13"/>
    <p:sldId id="492" r:id="rId14"/>
    <p:sldId id="494" r:id="rId15"/>
    <p:sldId id="495" r:id="rId16"/>
    <p:sldId id="496" r:id="rId17"/>
    <p:sldId id="493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06" r:id="rId28"/>
    <p:sldId id="507" r:id="rId29"/>
    <p:sldId id="483" r:id="rId30"/>
    <p:sldId id="484" r:id="rId31"/>
    <p:sldId id="48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0B6B5"/>
    <a:srgbClr val="05AAB0"/>
    <a:srgbClr val="BA051E"/>
    <a:srgbClr val="0D677A"/>
    <a:srgbClr val="6AA342"/>
    <a:srgbClr val="ED1C24"/>
    <a:srgbClr val="4F81BD"/>
    <a:srgbClr val="00ADE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8" autoAdjust="0"/>
    <p:restoredTop sz="99291" autoAdjust="0"/>
  </p:normalViewPr>
  <p:slideViewPr>
    <p:cSldViewPr snapToGrid="0" snapToObjects="1">
      <p:cViewPr varScale="1">
        <p:scale>
          <a:sx n="89" d="100"/>
          <a:sy n="89" d="100"/>
        </p:scale>
        <p:origin x="-1422" y="-102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22-03-2017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46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73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71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7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66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66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66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3749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9815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337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4342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8707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8208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709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24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82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25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23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26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8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27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72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28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6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944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698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7109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787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08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66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1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31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31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02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04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910.png"/><Relationship Id="rId7" Type="http://schemas.openxmlformats.org/officeDocument/2006/relationships/image" Target="../media/image9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0.png"/><Relationship Id="rId5" Type="http://schemas.openxmlformats.org/officeDocument/2006/relationships/image" Target="../media/image930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8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138.jpeg"/><Relationship Id="rId4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3" Type="http://schemas.openxmlformats.org/officeDocument/2006/relationships/image" Target="../media/image3.png"/><Relationship Id="rId17" Type="http://schemas.openxmlformats.org/officeDocument/2006/relationships/image" Target="../media/image15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3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9" Type="http://schemas.openxmlformats.org/officeDocument/2006/relationships/image" Target="../media/image1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62.png"/><Relationship Id="rId18" Type="http://schemas.openxmlformats.org/officeDocument/2006/relationships/image" Target="../media/image178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image" Target="../media/image160.png"/><Relationship Id="rId17" Type="http://schemas.openxmlformats.org/officeDocument/2006/relationships/image" Target="../media/image17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72.png"/><Relationship Id="rId20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11" Type="http://schemas.openxmlformats.org/officeDocument/2006/relationships/image" Target="../media/image161.png"/><Relationship Id="rId5" Type="http://schemas.openxmlformats.org/officeDocument/2006/relationships/image" Target="../media/image152.png"/><Relationship Id="rId15" Type="http://schemas.openxmlformats.org/officeDocument/2006/relationships/image" Target="../media/image171.png"/><Relationship Id="rId10" Type="http://schemas.openxmlformats.org/officeDocument/2006/relationships/image" Target="../media/image158.png"/><Relationship Id="rId19" Type="http://schemas.openxmlformats.org/officeDocument/2006/relationships/image" Target="../media/image179.png"/><Relationship Id="rId4" Type="http://schemas.openxmlformats.org/officeDocument/2006/relationships/image" Target="../media/image151.png"/><Relationship Id="rId9" Type="http://schemas.openxmlformats.org/officeDocument/2006/relationships/image" Target="../media/image140.png"/><Relationship Id="rId14" Type="http://schemas.openxmlformats.org/officeDocument/2006/relationships/image" Target="../media/image1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1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png"/><Relationship Id="rId5" Type="http://schemas.openxmlformats.org/officeDocument/2006/relationships/image" Target="../media/image133.png"/><Relationship Id="rId4" Type="http://schemas.openxmlformats.org/officeDocument/2006/relationships/image" Target="../media/image1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33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8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11" Type="http://schemas.openxmlformats.org/officeDocument/2006/relationships/image" Target="../media/image174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400.png"/><Relationship Id="rId9" Type="http://schemas.openxmlformats.org/officeDocument/2006/relationships/image" Target="../media/image2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98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Relationship Id="rId9" Type="http://schemas.openxmlformats.org/officeDocument/2006/relationships/image" Target="../media/image2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18" Type="http://schemas.openxmlformats.org/officeDocument/2006/relationships/image" Target="../media/image209.png"/><Relationship Id="rId3" Type="http://schemas.openxmlformats.org/officeDocument/2006/relationships/image" Target="../media/image198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25.png"/><Relationship Id="rId20" Type="http://schemas.openxmlformats.org/officeDocument/2006/relationships/image" Target="../media/image2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19" Type="http://schemas.openxmlformats.org/officeDocument/2006/relationships/image" Target="../media/image210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38.png"/><Relationship Id="rId3" Type="http://schemas.openxmlformats.org/officeDocument/2006/relationships/image" Target="../media/image198.png"/><Relationship Id="rId7" Type="http://schemas.openxmlformats.org/officeDocument/2006/relationships/image" Target="../media/image216.png"/><Relationship Id="rId12" Type="http://schemas.openxmlformats.org/officeDocument/2006/relationships/image" Target="../media/image237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.png"/><Relationship Id="rId11" Type="http://schemas.openxmlformats.org/officeDocument/2006/relationships/image" Target="../media/image236.png"/><Relationship Id="rId5" Type="http://schemas.openxmlformats.org/officeDocument/2006/relationships/image" Target="../media/image231.png"/><Relationship Id="rId15" Type="http://schemas.openxmlformats.org/officeDocument/2006/relationships/image" Target="../media/image240.png"/><Relationship Id="rId10" Type="http://schemas.openxmlformats.org/officeDocument/2006/relationships/image" Target="../media/image235.png"/><Relationship Id="rId4" Type="http://schemas.openxmlformats.org/officeDocument/2006/relationships/image" Target="../media/image230.png"/><Relationship Id="rId9" Type="http://schemas.openxmlformats.org/officeDocument/2006/relationships/image" Target="../media/image234.png"/><Relationship Id="rId14" Type="http://schemas.openxmlformats.org/officeDocument/2006/relationships/image" Target="../media/image2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10" Type="http://schemas.openxmlformats.org/officeDocument/2006/relationships/image" Target="../media/image166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slide" Target="slide29.xml"/><Relationship Id="rId14" Type="http://schemas.openxmlformats.org/officeDocument/2006/relationships/slide" Target="slide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21.png"/><Relationship Id="rId3" Type="http://schemas.openxmlformats.org/officeDocument/2006/relationships/image" Target="../media/image137.png"/><Relationship Id="rId7" Type="http://schemas.openxmlformats.org/officeDocument/2006/relationships/image" Target="../media/image1510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0.png"/><Relationship Id="rId11" Type="http://schemas.openxmlformats.org/officeDocument/2006/relationships/image" Target="../media/image19.png"/><Relationship Id="rId5" Type="http://schemas.openxmlformats.org/officeDocument/2006/relationships/image" Target="../media/image18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8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30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31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55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Aplicações aos osciladores harmónicos</a:t>
            </a:r>
            <a:endParaRPr lang="en-US" sz="55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144" y="128032"/>
            <a:ext cx="8068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desloca-se numa reta numérica no intervalo de tempo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𝐼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=[0, 4[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(medido em segundos), de tal forma que a respetiva abcissa, como função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∈[0, 4[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é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dada pela expressão: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3638151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66844" y="1996112"/>
                <a:ext cx="8049289" cy="80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1996112"/>
                <a:ext cx="8049289" cy="8009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83361" y="2708424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d)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Determina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os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valores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para os quais a abcissa do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dista da origem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2,5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unidades. </a:t>
                </a: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708424"/>
                <a:ext cx="8049289" cy="872034"/>
              </a:xfrm>
              <a:prstGeom prst="rect">
                <a:avLst/>
              </a:prstGeom>
              <a:blipFill rotWithShape="0">
                <a:blip r:embed="rId5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66844" y="4130259"/>
                <a:ext cx="802726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Pretende-se determinar 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valores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satisfazem 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seguinte condição: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)|=2,5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Assim,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4130259"/>
                <a:ext cx="8027269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45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978271" y="5059958"/>
                <a:ext cx="14107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)|=2,5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71" y="5059958"/>
                <a:ext cx="141077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255529" y="5055023"/>
                <a:ext cx="34464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=2,5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 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2,5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9" y="5055023"/>
                <a:ext cx="344645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287444" y="5262152"/>
                <a:ext cx="6059287" cy="798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  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444" y="5262152"/>
                <a:ext cx="6059287" cy="7982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ângulo 28"/>
              <p:cNvSpPr/>
              <p:nvPr/>
            </p:nvSpPr>
            <p:spPr>
              <a:xfrm>
                <a:off x="2274620" y="5763624"/>
                <a:ext cx="5379614" cy="870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620" y="5763624"/>
                <a:ext cx="5379614" cy="87023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3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3" grpId="0"/>
      <p:bldP spid="10" grpId="0"/>
      <p:bldP spid="11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864" y="953001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(continuação):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472553" y="2060937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553" y="2060937"/>
                <a:ext cx="1089385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505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ângulo 28"/>
              <p:cNvSpPr/>
              <p:nvPr/>
            </p:nvSpPr>
            <p:spPr>
              <a:xfrm>
                <a:off x="688864" y="1227907"/>
                <a:ext cx="8043786" cy="870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1227907"/>
                <a:ext cx="8043786" cy="8702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88864" y="1815426"/>
                <a:ext cx="8043786" cy="87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∨     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1815426"/>
                <a:ext cx="8043786" cy="8729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2352" y="2444215"/>
                <a:ext cx="8043786" cy="87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∨   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444215"/>
                <a:ext cx="8043786" cy="8729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80608" y="3057629"/>
                <a:ext cx="8043786" cy="87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86063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08" y="3057629"/>
                <a:ext cx="8043786" cy="8729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035813" y="3319555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813" y="3319555"/>
                <a:ext cx="1089385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446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88864" y="3685103"/>
                <a:ext cx="8043786" cy="87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∨   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3685103"/>
                <a:ext cx="8043786" cy="8729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2352" y="4327545"/>
                <a:ext cx="8043786" cy="87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4463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327545"/>
                <a:ext cx="8043786" cy="8729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510757" y="4587516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757" y="4587516"/>
                <a:ext cx="1089385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5028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72352" y="4969533"/>
                <a:ext cx="8043786" cy="87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∨   </m:t>
                      </m:r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∨   </m:t>
                      </m:r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969533"/>
                <a:ext cx="8043786" cy="8729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88864" y="5726939"/>
                <a:ext cx="802727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∈[0, 4[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vem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5726939"/>
                <a:ext cx="8027274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607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88864" y="6009882"/>
                <a:ext cx="8043786" cy="87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6009882"/>
                <a:ext cx="8043786" cy="8729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2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7" grpId="0"/>
      <p:bldP spid="2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desloca-se numa reta numérica no intervalo de tempo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𝐼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=[0, 4[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(medido em segundos), de tal forma que a respetiva abcissa, como função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∈[0, 4[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é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dada pela expressão: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3638151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66844" y="1996112"/>
                <a:ext cx="8049289" cy="80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1996112"/>
                <a:ext cx="8049289" cy="8009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83361" y="2708424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e)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 Determina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que instantes 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atinge a distância máxima da origem. </a:t>
                </a: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708424"/>
                <a:ext cx="8049289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66844" y="4130259"/>
                <a:ext cx="802726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5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primeiro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lugar, vamos determinar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contradomínio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4130259"/>
                <a:ext cx="8027269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456"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6844" y="4644487"/>
                <a:ext cx="3382642" cy="562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−1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pt-PT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4644487"/>
                <a:ext cx="3382642" cy="5629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3432210" y="4644486"/>
                <a:ext cx="3169266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−5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≤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pt-PT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210" y="4644486"/>
                <a:ext cx="3169266" cy="5629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432210" y="5207461"/>
                <a:ext cx="20263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−5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)≤5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210" y="5207461"/>
                <a:ext cx="202632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88864" y="5519172"/>
                <a:ext cx="8043786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contradomínio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[–5, 5]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 que significa que a abcissa do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varia entre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donde se conclui que a distância máxima da origem que 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atinge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unidades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5519172"/>
                <a:ext cx="8043786" cy="1338828"/>
              </a:xfrm>
              <a:prstGeom prst="rect">
                <a:avLst/>
              </a:prstGeom>
              <a:blipFill rotWithShape="0">
                <a:blip r:embed="rId10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2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" grpId="0"/>
      <p:bldP spid="16" grpId="0"/>
      <p:bldP spid="1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864" y="953007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(continuação):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88864" y="1456720"/>
                <a:ext cx="815971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Agora, pretende-se determinar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os instantes em que 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dista da origem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unidades, isto é, os valores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satisfazem a condição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)|=5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1456720"/>
                <a:ext cx="8159714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597" r="-224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88864" y="2387800"/>
                <a:ext cx="1234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)|=5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2387800"/>
                <a:ext cx="123444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820982" y="2382865"/>
                <a:ext cx="30937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 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82" y="2382865"/>
                <a:ext cx="309379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820982" y="2568406"/>
                <a:ext cx="5495030" cy="798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 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82" y="2568406"/>
                <a:ext cx="5495030" cy="7982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820982" y="3131381"/>
                <a:ext cx="5315494" cy="798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 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82" y="3131381"/>
                <a:ext cx="5315494" cy="7982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526155" y="3913891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155" y="3913891"/>
                <a:ext cx="1089385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446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1820982" y="3724774"/>
                <a:ext cx="8043786" cy="798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82" y="3724774"/>
                <a:ext cx="8043786" cy="7982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3672582" y="4493042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582" y="4493042"/>
                <a:ext cx="1089385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446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1820982" y="4303925"/>
                <a:ext cx="8043786" cy="798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82" y="4303925"/>
                <a:ext cx="8043786" cy="79829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820982" y="5000873"/>
                <a:ext cx="804378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82" y="5000873"/>
                <a:ext cx="8043786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3382764" y="5008073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764" y="5008073"/>
                <a:ext cx="1089385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5028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5515904"/>
                <a:ext cx="804378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∈[0, 4[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vem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(para, respetivamente,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515904"/>
                <a:ext cx="8043786" cy="507831"/>
              </a:xfrm>
              <a:prstGeom prst="rect">
                <a:avLst/>
              </a:prstGeom>
              <a:blipFill rotWithShape="0">
                <a:blip r:embed="rId14"/>
                <a:stretch>
                  <a:fillRect l="-606" r="-98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1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mola está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suspensa por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extremidade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tendo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na outra extremidade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corpo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𝐶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Após ter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sido alongada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na vertical,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mola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inicia um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movimento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oscilatório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 = 0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3942937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582502" y="2818970"/>
                <a:ext cx="3366125" cy="80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</a:rPr>
                        <m:t>4+3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502" y="2818970"/>
                <a:ext cx="3366125" cy="8009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83361" y="2098836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distância ao solo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do corpo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𝐶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(em metros) é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dada em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cada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(em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segundos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) pela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expressão seguinte: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098836"/>
                <a:ext cx="8049289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88863" y="4312863"/>
                <a:ext cx="80272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necessário determinar o contradomínio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para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[0, 8[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3" y="4312863"/>
                <a:ext cx="8027269" cy="507831"/>
              </a:xfrm>
              <a:prstGeom prst="rect">
                <a:avLst/>
              </a:prstGeom>
              <a:blipFill rotWithShape="1">
                <a:blip r:embed="rId6"/>
                <a:stretch>
                  <a:fillRect l="-45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30"/>
              <p:cNvSpPr/>
              <p:nvPr/>
            </p:nvSpPr>
            <p:spPr>
              <a:xfrm>
                <a:off x="5286302" y="3017225"/>
                <a:ext cx="180381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[0, 8[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02" y="3017225"/>
                <a:ext cx="1803817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2703" r="-40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712390" y="3497713"/>
                <a:ext cx="800374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Determina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distância máxima e mínima do corpo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ao solo.</a:t>
                </a: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90" y="3497713"/>
                <a:ext cx="8003742" cy="507831"/>
              </a:xfrm>
              <a:prstGeom prst="rect">
                <a:avLst/>
              </a:prstGeom>
              <a:blipFill rotWithShape="1">
                <a:blip r:embed="rId8"/>
                <a:stretch>
                  <a:fillRect l="-68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1"/>
              <p:cNvSpPr/>
              <p:nvPr/>
            </p:nvSpPr>
            <p:spPr>
              <a:xfrm>
                <a:off x="666844" y="4688029"/>
                <a:ext cx="3382642" cy="562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−1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pt-PT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4688029"/>
                <a:ext cx="3382642" cy="5629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15"/>
              <p:cNvSpPr/>
              <p:nvPr/>
            </p:nvSpPr>
            <p:spPr>
              <a:xfrm>
                <a:off x="3432210" y="4688028"/>
                <a:ext cx="3169266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itchFamily="34" charset="0"/>
                        </a:rPr>
                        <m:t>3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≤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itchFamily="34" charset="0"/>
                        </a:rPr>
                        <m:t>3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210" y="4688028"/>
                <a:ext cx="3169266" cy="5629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17"/>
              <p:cNvSpPr/>
              <p:nvPr/>
            </p:nvSpPr>
            <p:spPr>
              <a:xfrm>
                <a:off x="3447454" y="5716466"/>
                <a:ext cx="18898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itchFamily="34" charset="0"/>
                        </a:rPr>
                        <m:t>𝐷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)≤7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454" y="5716466"/>
                <a:ext cx="1889813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15"/>
              <p:cNvSpPr/>
              <p:nvPr/>
            </p:nvSpPr>
            <p:spPr>
              <a:xfrm>
                <a:off x="3432210" y="5182519"/>
                <a:ext cx="4572727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4+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≤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Arial" pitchFamily="34" charset="0"/>
                        </a:rPr>
                        <m:t>4+3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4+3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210" y="5182519"/>
                <a:ext cx="4572727" cy="5629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712390" y="5963328"/>
                <a:ext cx="80202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distância máxima e mínima do corpo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ao solo é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metros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respetivamente.</a:t>
                </a:r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90" y="5963328"/>
                <a:ext cx="8020260" cy="923330"/>
              </a:xfrm>
              <a:prstGeom prst="rect">
                <a:avLst/>
              </a:prstGeom>
              <a:blipFill rotWithShape="0">
                <a:blip r:embed="rId1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8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4" grpId="0"/>
      <p:bldP spid="25" grpId="0"/>
      <p:bldP spid="2" grpId="0"/>
      <p:bldP spid="22" grpId="0"/>
      <p:bldP spid="5" grpId="0"/>
      <p:bldP spid="26" grpId="0"/>
      <p:bldP spid="28" grpId="0"/>
      <p:bldP spid="31" grpId="0"/>
      <p:bldP spid="3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863" y="2868901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83361" y="816038"/>
                <a:ext cx="8049289" cy="80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</a:rPr>
                        <m:t>4+3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816038"/>
                <a:ext cx="8049289" cy="8009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88863" y="3282369"/>
                <a:ext cx="80272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amplitude do movimento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igual 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seja,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3" y="3282369"/>
                <a:ext cx="8027269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30"/>
              <p:cNvSpPr/>
              <p:nvPr/>
            </p:nvSpPr>
            <p:spPr>
              <a:xfrm>
                <a:off x="3387161" y="1014293"/>
                <a:ext cx="389901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[0, 8[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161" y="1014293"/>
                <a:ext cx="3899010" cy="507831"/>
              </a:xfrm>
              <a:prstGeom prst="rect">
                <a:avLst/>
              </a:prstGeom>
              <a:blipFill rotWithShape="1">
                <a:blip r:embed="rId5"/>
                <a:stretch>
                  <a:fillRect l="-1408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672352" y="1494781"/>
                <a:ext cx="800374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Indica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valor da amplitude do movimento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494781"/>
                <a:ext cx="8003742" cy="507831"/>
              </a:xfrm>
              <a:prstGeom prst="rect">
                <a:avLst/>
              </a:prstGeom>
              <a:blipFill rotWithShape="1">
                <a:blip r:embed="rId6"/>
                <a:stretch>
                  <a:fillRect l="-609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ângulo 17"/>
          <p:cNvSpPr/>
          <p:nvPr/>
        </p:nvSpPr>
        <p:spPr>
          <a:xfrm>
            <a:off x="672352" y="1915528"/>
            <a:ext cx="80037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Determina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período e a frequência deste oscilador.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"/>
              <p:cNvSpPr/>
              <p:nvPr/>
            </p:nvSpPr>
            <p:spPr>
              <a:xfrm>
                <a:off x="688863" y="3652633"/>
                <a:ext cx="8027269" cy="67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período é igual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frequência é igual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1 </m:t>
                        </m:r>
                      </m:num>
                      <m:den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De facto,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3" y="3652633"/>
                <a:ext cx="8027269" cy="679032"/>
              </a:xfrm>
              <a:prstGeom prst="rect">
                <a:avLst/>
              </a:prstGeom>
              <a:blipFill rotWithShape="0">
                <a:blip r:embed="rId7"/>
                <a:stretch>
                  <a:fillRect l="-4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095829" y="4262062"/>
                <a:ext cx="1053878" cy="786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𝑇</m:t>
                      </m:r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</a:rPr>
                            <m:t> 2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29" y="4262062"/>
                <a:ext cx="1053878" cy="7864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970517" y="4410157"/>
                <a:ext cx="603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17" y="4410157"/>
                <a:ext cx="60304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118882" y="4260327"/>
                <a:ext cx="90313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𝑓</m:t>
                      </m:r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</a:rPr>
                            <m:t> 1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882" y="4260327"/>
                <a:ext cx="903131" cy="61093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ângulo 7"/>
          <p:cNvSpPr/>
          <p:nvPr/>
        </p:nvSpPr>
        <p:spPr>
          <a:xfrm>
            <a:off x="2704378" y="441015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                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672352" y="2356514"/>
                <a:ext cx="79954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Esboça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gráfico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determina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respetiva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fase.</a:t>
                </a:r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356514"/>
                <a:ext cx="7995483" cy="507831"/>
              </a:xfrm>
              <a:prstGeom prst="rect">
                <a:avLst/>
              </a:prstGeom>
              <a:blipFill rotWithShape="1">
                <a:blip r:embed="rId11"/>
                <a:stretch>
                  <a:fillRect l="-610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28"/>
              <p:cNvSpPr/>
              <p:nvPr/>
            </p:nvSpPr>
            <p:spPr>
              <a:xfrm>
                <a:off x="688863" y="5030917"/>
                <a:ext cx="79954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fase é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seja,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3" y="5030917"/>
                <a:ext cx="7995483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457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9642" y="4331187"/>
            <a:ext cx="3290655" cy="23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1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5" grpId="0"/>
      <p:bldP spid="18" grpId="0"/>
      <p:bldP spid="19" grpId="0"/>
      <p:bldP spid="3" grpId="0"/>
      <p:bldP spid="21" grpId="0"/>
      <p:bldP spid="27" grpId="0"/>
      <p:bldP spid="8" grpId="0"/>
      <p:bldP spid="9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863" y="2317369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83361" y="816038"/>
                <a:ext cx="8049289" cy="80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</a:rPr>
                        <m:t>4+3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816038"/>
                <a:ext cx="8049289" cy="8009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88863" y="2730837"/>
                <a:ext cx="80272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5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Pretende-se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determinar as soluções da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)=4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∈[0, 8[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3" y="2730837"/>
                <a:ext cx="8027269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45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30"/>
              <p:cNvSpPr/>
              <p:nvPr/>
            </p:nvSpPr>
            <p:spPr>
              <a:xfrm>
                <a:off x="3387161" y="1014293"/>
                <a:ext cx="389901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[0, 8[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161" y="1014293"/>
                <a:ext cx="3899010" cy="507831"/>
              </a:xfrm>
              <a:prstGeom prst="rect">
                <a:avLst/>
              </a:prstGeom>
              <a:blipFill rotWithShape="1">
                <a:blip r:embed="rId5"/>
                <a:stretch>
                  <a:fillRect l="-1408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672352" y="1494781"/>
                <a:ext cx="8003742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e)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Determina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instantes em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o corpo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está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à distância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metros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solo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494781"/>
                <a:ext cx="8003742" cy="872034"/>
              </a:xfrm>
              <a:prstGeom prst="rect">
                <a:avLst/>
              </a:prstGeom>
              <a:blipFill rotWithShape="1">
                <a:blip r:embed="rId6"/>
                <a:stretch>
                  <a:fillRect l="-609" r="-838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88862" y="3243814"/>
                <a:ext cx="16039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55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2" y="3243814"/>
                <a:ext cx="160396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998374" y="3146992"/>
                <a:ext cx="4118387" cy="562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>
                          <a:latin typeface="Cambria Math"/>
                        </a:rPr>
                        <m:t>4+3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74" y="3146992"/>
                <a:ext cx="4118387" cy="5629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006632" y="3679256"/>
                <a:ext cx="4118387" cy="562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>
                          <a:latin typeface="Cambria Math"/>
                        </a:rPr>
                        <m:t>3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632" y="3679256"/>
                <a:ext cx="4118387" cy="5629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014890" y="4211518"/>
                <a:ext cx="4118387" cy="562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890" y="4211518"/>
                <a:ext cx="4118387" cy="5629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998373" y="4757489"/>
                <a:ext cx="4118387" cy="562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73" y="4757489"/>
                <a:ext cx="4118387" cy="5629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193379" y="4763834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379" y="4763834"/>
                <a:ext cx="1089385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5028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998374" y="5289873"/>
                <a:ext cx="4118387" cy="562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74" y="5289873"/>
                <a:ext cx="4118387" cy="5629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4193380" y="5296218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380" y="5296218"/>
                <a:ext cx="1089385" cy="507831"/>
              </a:xfrm>
              <a:prstGeom prst="rect">
                <a:avLst/>
              </a:prstGeom>
              <a:blipFill rotWithShape="0">
                <a:blip r:embed="rId14"/>
                <a:stretch>
                  <a:fillRect l="-5028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998373" y="5876737"/>
                <a:ext cx="4118387" cy="562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73" y="5876737"/>
                <a:ext cx="4118387" cy="5629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988666" y="5883082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666" y="5883082"/>
                <a:ext cx="1089385" cy="507831"/>
              </a:xfrm>
              <a:prstGeom prst="rect">
                <a:avLst/>
              </a:prstGeom>
              <a:blipFill rotWithShape="0">
                <a:blip r:embed="rId16"/>
                <a:stretch>
                  <a:fillRect l="-446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001242" y="6444269"/>
                <a:ext cx="41183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1+2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42" y="6444269"/>
                <a:ext cx="4118387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3567861" y="6350169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61" y="6350169"/>
                <a:ext cx="1089385" cy="507831"/>
              </a:xfrm>
              <a:prstGeom prst="rect">
                <a:avLst/>
              </a:prstGeom>
              <a:blipFill rotWithShape="0">
                <a:blip r:embed="rId18"/>
                <a:stretch>
                  <a:fillRect l="-446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282764" y="3993954"/>
                <a:ext cx="3393330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corpo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está à distância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metros do solo nos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instantes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764" y="3993954"/>
                <a:ext cx="3393330" cy="1338828"/>
              </a:xfrm>
              <a:prstGeom prst="rect">
                <a:avLst/>
              </a:prstGeom>
              <a:blipFill rotWithShape="0">
                <a:blip r:embed="rId19"/>
                <a:stretch>
                  <a:fillRect l="-1619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282764" y="5319227"/>
                <a:ext cx="3449886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PT" dirty="0" smtClean="0"/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PT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764" y="5319227"/>
                <a:ext cx="3449886" cy="415498"/>
              </a:xfrm>
              <a:prstGeom prst="rect">
                <a:avLst/>
              </a:prstGeom>
              <a:blipFill rotWithShape="0">
                <a:blip r:embed="rId20"/>
                <a:stretch>
                  <a:fillRect l="-3887" b="-2205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282764" y="5721170"/>
                <a:ext cx="3449886" cy="370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pt-PT" dirty="0" smtClean="0"/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764" y="5721170"/>
                <a:ext cx="3449886" cy="370743"/>
              </a:xfrm>
              <a:prstGeom prst="rect">
                <a:avLst/>
              </a:prstGeom>
              <a:blipFill rotWithShape="0">
                <a:blip r:embed="rId21"/>
                <a:stretch>
                  <a:fillRect l="-3887" b="-3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5282764" y="6078358"/>
                <a:ext cx="3449886" cy="370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pt-PT" dirty="0" smtClean="0"/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764" y="6078358"/>
                <a:ext cx="3449886" cy="370743"/>
              </a:xfrm>
              <a:prstGeom prst="rect">
                <a:avLst/>
              </a:prstGeom>
              <a:blipFill rotWithShape="0">
                <a:blip r:embed="rId22"/>
                <a:stretch>
                  <a:fillRect l="-3887" b="-377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282764" y="6435547"/>
                <a:ext cx="3449886" cy="370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pt-PT" dirty="0" smtClean="0"/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764" y="6435547"/>
                <a:ext cx="3449886" cy="370743"/>
              </a:xfrm>
              <a:prstGeom prst="rect">
                <a:avLst/>
              </a:prstGeom>
              <a:blipFill rotWithShape="0">
                <a:blip r:embed="rId23"/>
                <a:stretch>
                  <a:fillRect l="-3887" b="-360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5" grpId="0"/>
      <p:bldP spid="3" grpId="0"/>
      <p:bldP spid="7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5" grpId="0"/>
      <p:bldP spid="26" grpId="0"/>
      <p:bldP spid="8" grpId="0"/>
      <p:bldP spid="10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tângulo arredondado 12"/>
          <p:cNvSpPr/>
          <p:nvPr/>
        </p:nvSpPr>
        <p:spPr>
          <a:xfrm>
            <a:off x="526036" y="962860"/>
            <a:ext cx="8190100" cy="139680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6"/>
          <p:cNvSpPr/>
          <p:nvPr/>
        </p:nvSpPr>
        <p:spPr>
          <a:xfrm>
            <a:off x="666847" y="96142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666847" y="1436337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Chama-se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equação diferencial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a uma equação cuja incógnita é uma função e onde figura pelo menos uma das derivadas dessa função. 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Equação diferencial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72352" y="2448152"/>
            <a:ext cx="8054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2" y="2895460"/>
                <a:ext cx="8054792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equação diferencial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)−2=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895460"/>
                <a:ext cx="8054792" cy="456472"/>
              </a:xfrm>
              <a:prstGeom prst="rect">
                <a:avLst/>
              </a:prstGeom>
              <a:blipFill rotWithShape="0">
                <a:blip r:embed="rId3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6847" y="3246160"/>
                <a:ext cx="8043784" cy="740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uma solução da equação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diferencial.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246160"/>
                <a:ext cx="8043784" cy="740011"/>
              </a:xfrm>
              <a:prstGeom prst="rect">
                <a:avLst/>
              </a:prstGeom>
              <a:blipFill rotWithShape="0">
                <a:blip r:embed="rId4"/>
                <a:stretch>
                  <a:fillRect l="-606" r="-11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675103" y="3986171"/>
            <a:ext cx="8043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 facto,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5103" y="4494002"/>
                <a:ext cx="1687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’(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)−2=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3" y="4494002"/>
                <a:ext cx="16870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193858" y="4304513"/>
                <a:ext cx="2634376" cy="755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 dirty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58" y="4304513"/>
                <a:ext cx="2634376" cy="7556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690315" y="4527128"/>
                <a:ext cx="21702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15" y="4527128"/>
                <a:ext cx="21702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656421" y="4527128"/>
                <a:ext cx="13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21" y="4527128"/>
                <a:ext cx="136236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5103" y="5115451"/>
                <a:ext cx="803552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Repara que, qualquer função do tipo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constante, também é solução desta equação diferencial.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3" y="5115451"/>
                <a:ext cx="8035528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683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4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3" grpId="0"/>
      <p:bldP spid="18" grpId="0"/>
      <p:bldP spid="2" grpId="0"/>
      <p:bldP spid="19" grpId="0"/>
      <p:bldP spid="7" grpId="0"/>
      <p:bldP spid="8" grpId="0"/>
      <p:bldP spid="20" grpId="0"/>
      <p:bldP spid="2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66847" y="961429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ponto material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massa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colocado na extremidade de uma mola, como ilustrado na figura abaixo,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origem da reta numérica em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 desloca, o respetivo ponto de equilíbrio: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61429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6"/>
              <p:cNvSpPr txBox="1"/>
              <p:nvPr/>
            </p:nvSpPr>
            <p:spPr>
              <a:xfrm>
                <a:off x="1351128" y="5200"/>
                <a:ext cx="7792872" cy="80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Osciladores </a:t>
                </a:r>
                <a:r>
                  <a:rPr lang="pt-PT" sz="23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harmónicos como soluções de equações diferenciais da forma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pt-PT" sz="23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′′=–</m:t>
                    </m:r>
                    <m:sSup>
                      <m:sSupPr>
                        <m:ctrlPr>
                          <a:rPr lang="pt-PT" sz="2300" b="1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3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𝝎</m:t>
                        </m:r>
                      </m:e>
                      <m:sup>
                        <m:r>
                          <a:rPr lang="pt-PT" sz="23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pt-PT" sz="2300" b="1" i="1" dirty="0" err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pt-PT" sz="23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28" y="5200"/>
                <a:ext cx="7792872" cy="808235"/>
              </a:xfrm>
              <a:prstGeom prst="rect">
                <a:avLst/>
              </a:prstGeom>
              <a:blipFill rotWithShape="0">
                <a:blip r:embed="rId4"/>
                <a:stretch>
                  <a:fillRect l="-1174" t="-6061" r="-78" b="-159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5103" y="3571832"/>
                <a:ext cx="80437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Designa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deslocamento do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na reta numérica. 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3" y="3571832"/>
                <a:ext cx="8043784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68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5103" y="4043881"/>
                <a:ext cx="8035528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 aplicar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força sobre o ponto material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deslocando-o para a direita, a mola é esticada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unidades de comprimento, como se ilustra na figura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seguinte: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3" y="4043881"/>
                <a:ext cx="8035528" cy="1338828"/>
              </a:xfrm>
              <a:prstGeom prst="rect">
                <a:avLst/>
              </a:prstGeom>
              <a:blipFill rotWithShape="0">
                <a:blip r:embed="rId6"/>
                <a:stretch>
                  <a:fillRect l="-683" r="-683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800" y="2300257"/>
            <a:ext cx="4528401" cy="12037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00" y="5251614"/>
            <a:ext cx="4526280" cy="1397318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6968289" y="5382709"/>
            <a:ext cx="1608133" cy="369332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 esticada</a:t>
            </a:r>
            <a:endParaRPr lang="pt-PT" dirty="0">
              <a:solidFill>
                <a:srgbClr val="05AA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9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arredondado 12"/>
          <p:cNvSpPr/>
          <p:nvPr/>
        </p:nvSpPr>
        <p:spPr>
          <a:xfrm>
            <a:off x="526036" y="3487697"/>
            <a:ext cx="8190100" cy="215931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66847" y="961429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o ponto material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 deslocar para a esquerda, a mola é comprimida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unidades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comprimento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como se observa na figura abaixo: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61429"/>
                <a:ext cx="8049289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2352" y="5139184"/>
                <a:ext cx="803552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–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139184"/>
                <a:ext cx="8035528" cy="507831"/>
              </a:xfrm>
              <a:prstGeom prst="rect">
                <a:avLst/>
              </a:prstGeom>
              <a:blipFill rotWithShape="0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8880" y="1833463"/>
            <a:ext cx="4525200" cy="136038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060886" y="2410460"/>
            <a:ext cx="1941557" cy="369332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 comprimida</a:t>
            </a:r>
            <a:endParaRPr lang="pt-PT" dirty="0">
              <a:solidFill>
                <a:srgbClr val="05AAB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66847" y="3486267"/>
                <a:ext cx="804928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ponto material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 massa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colocado na extremidade de uma mola cuja outra extremidade se encontra fixa e tomando por origem da reta numérica em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desloca o respetivo ponto de equilíbrio, tem-se que a abcissa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da posição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satisfaz a equação: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486267"/>
                <a:ext cx="8049289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606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51128" y="5200"/>
                <a:ext cx="7792872" cy="80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Osciladores </a:t>
                </a:r>
                <a:r>
                  <a:rPr lang="pt-PT" sz="23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harmónicos como soluções de equações diferenciais da forma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pt-PT" sz="23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′′=–</m:t>
                    </m:r>
                    <m:sSup>
                      <m:sSupPr>
                        <m:ctrlPr>
                          <a:rPr lang="pt-PT" sz="2300" b="1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3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𝝎</m:t>
                        </m:r>
                      </m:e>
                      <m:sup>
                        <m:r>
                          <a:rPr lang="pt-PT" sz="23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pt-PT" sz="2300" b="1" i="1" dirty="0" err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pt-PT" sz="23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28" y="5200"/>
                <a:ext cx="7792872" cy="808235"/>
              </a:xfrm>
              <a:prstGeom prst="rect">
                <a:avLst/>
              </a:prstGeom>
              <a:blipFill rotWithShape="0">
                <a:blip r:embed="rId7"/>
                <a:stretch>
                  <a:fillRect l="-1174" t="-6061" r="-78" b="-159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72352" y="5778776"/>
                <a:ext cx="80437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igualdade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–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uma consequência da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lei de </a:t>
                </a:r>
                <a:r>
                  <a:rPr lang="pt-PT" b="1" dirty="0" err="1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Hooke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da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segunda lei de Newton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778776"/>
                <a:ext cx="8043784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6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9" grpId="0"/>
      <p:bldP spid="8" grpId="0" animBg="1"/>
      <p:bldP spid="1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P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0" y="94569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Desde o ano anterior, com o estudo das funções trigonométricas, foste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trabalhando com funções, por exemplo, do tipo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⁡(</m:t>
                    </m:r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𝜔</m:t>
                    </m:r>
                    <m:r>
                      <a:rPr lang="pt-PT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𝑡</m:t>
                    </m:r>
                    <m:r>
                      <a:rPr lang="pt-PT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𝜑</m:t>
                    </m:r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945695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2350" y="2618461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66847" y="1773862"/>
            <a:ext cx="805479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>
                <a:latin typeface="Arial" pitchFamily="34" charset="0"/>
                <a:cs typeface="Arial" pitchFamily="34" charset="0"/>
              </a:rPr>
              <a:t>Faz sentido, agora, fazer uma interpretação física dos vários parâmetros envolvidos.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66847" y="3075248"/>
                <a:ext cx="805479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Uma função definida por uma expressão do tipo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⁡(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itchFamily="34" charset="0"/>
                      </a:rPr>
                      <m:t>𝜔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itchFamily="34" charset="0"/>
                      </a:rPr>
                      <m:t>𝜑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toma valores entre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inclusive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), pois: 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075248"/>
                <a:ext cx="8054792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5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66847" y="4000781"/>
                <a:ext cx="80547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–1≤</m:t>
                    </m:r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⁡(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itchFamily="34" charset="0"/>
                      </a:rPr>
                      <m:t>𝜔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itchFamily="34" charset="0"/>
                      </a:rPr>
                      <m:t>𝜑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itchFamily="34" charset="0"/>
                      </a:rPr>
                      <m:t>)≤1</m:t>
                    </m:r>
                  </m:oMath>
                </a14:m>
                <a:r>
                  <a:rPr lang="el-GR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000781"/>
                <a:ext cx="8054792" cy="507831"/>
              </a:xfrm>
              <a:prstGeom prst="rect">
                <a:avLst/>
              </a:prstGeom>
              <a:blipFill rotWithShape="0">
                <a:blip r:embed="rId1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72352" y="4427930"/>
                <a:ext cx="805479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tem-se que: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427930"/>
                <a:ext cx="8054792" cy="456535"/>
              </a:xfrm>
              <a:prstGeom prst="rect">
                <a:avLst/>
              </a:prstGeom>
              <a:blipFill rotWithShape="0">
                <a:blip r:embed="rId16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66847" y="4884465"/>
                <a:ext cx="80547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–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⁡(</m:t>
                    </m:r>
                    <m:r>
                      <a:rPr lang="el-GR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𝜔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𝑡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l-GR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𝜑</m:t>
                    </m:r>
                    <m:r>
                      <a:rPr lang="el-GR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)≤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el-GR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pt-PT" dirty="0">
                  <a:solidFill>
                    <a:srgbClr val="F4792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884465"/>
                <a:ext cx="8054792" cy="507831"/>
              </a:xfrm>
              <a:prstGeom prst="rect">
                <a:avLst/>
              </a:prstGeom>
              <a:blipFill rotWithShape="0">
                <a:blip r:embed="rId17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"/>
          <p:cNvSpPr/>
          <p:nvPr/>
        </p:nvSpPr>
        <p:spPr>
          <a:xfrm>
            <a:off x="672350" y="5380898"/>
            <a:ext cx="80492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Vamos estudar 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movimento harmónico simples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, que é um caso particular de movimento periódico oscilatório em que a partícula executa movimentos de ida e de volta em torno de uma mesma posição. </a:t>
            </a:r>
          </a:p>
        </p:txBody>
      </p:sp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25" grpId="0"/>
      <p:bldP spid="26" grpId="0"/>
      <p:bldP spid="27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66847" y="961429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Segundo a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lei de </a:t>
                </a:r>
                <a:r>
                  <a:rPr lang="pt-PT" b="1" dirty="0" err="1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Hooke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força exercida pela mola,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é igual ao produto de uma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constante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(onde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representa a rigidez da mola) pelo deslocamento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efetuado pelo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isto é: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61429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2352" y="2232197"/>
                <a:ext cx="803552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–</m:t>
                    </m:r>
                    <m:r>
                      <a:rPr lang="el-GR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l-GR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232197"/>
                <a:ext cx="8035528" cy="507831"/>
              </a:xfrm>
              <a:prstGeom prst="rect">
                <a:avLst/>
              </a:prstGeom>
              <a:blipFill rotWithShape="0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66847" y="2762933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Isto leva-nos a interpretar o termo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na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como a força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exercida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pela mola sobre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762933"/>
                <a:ext cx="8049289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51128" y="5200"/>
                <a:ext cx="7792872" cy="80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Osciladores </a:t>
                </a:r>
                <a:r>
                  <a:rPr lang="pt-PT" sz="23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harmónicos como soluções de equações diferenciais da forma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pt-PT" sz="23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′′=–</m:t>
                    </m:r>
                    <m:sSup>
                      <m:sSupPr>
                        <m:ctrlPr>
                          <a:rPr lang="pt-PT" sz="2300" b="1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3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𝝎</m:t>
                        </m:r>
                      </m:e>
                      <m:sup>
                        <m:r>
                          <a:rPr lang="pt-PT" sz="23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pt-PT" sz="2300" b="1" i="1" dirty="0" err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pt-PT" sz="23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28" y="5200"/>
                <a:ext cx="7792872" cy="808235"/>
              </a:xfrm>
              <a:prstGeom prst="rect">
                <a:avLst/>
              </a:prstGeom>
              <a:blipFill rotWithShape="0">
                <a:blip r:embed="rId6"/>
                <a:stretch>
                  <a:fillRect l="-1174" t="-6061" r="-78" b="-159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72352" y="3772556"/>
                <a:ext cx="80437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acordo com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segunda lei de Newton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força exercida pela mola,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é igual ao produto da massa do ponto material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pela sua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aceleração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ou seja: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772556"/>
                <a:ext cx="8043784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72352" y="4685534"/>
                <a:ext cx="803552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685534"/>
                <a:ext cx="8035528" cy="507831"/>
              </a:xfrm>
              <a:prstGeom prst="rect">
                <a:avLst/>
              </a:prstGeom>
              <a:blipFill rotWithShape="0"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672352" y="5259140"/>
            <a:ext cx="8043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Conjugando as duas leis, obtém-se: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66847" y="5766971"/>
                <a:ext cx="803552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pt-PT" b="1" i="1" dirty="0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pt-PT" b="1" i="1" dirty="0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pt-PT" b="1" i="1" dirty="0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</m:d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</m:t>
                      </m:r>
                      <m:r>
                        <a:rPr lang="el-GR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766971"/>
                <a:ext cx="8035528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3493828" y="2293727"/>
            <a:ext cx="2210937" cy="47767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arredondado 18"/>
          <p:cNvSpPr/>
          <p:nvPr/>
        </p:nvSpPr>
        <p:spPr>
          <a:xfrm>
            <a:off x="3545078" y="4715693"/>
            <a:ext cx="2210937" cy="47767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arredondado 19"/>
          <p:cNvSpPr/>
          <p:nvPr/>
        </p:nvSpPr>
        <p:spPr>
          <a:xfrm>
            <a:off x="3545078" y="5796233"/>
            <a:ext cx="2210937" cy="47767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71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6" grpId="0"/>
      <p:bldP spid="11" grpId="0"/>
      <p:bldP spid="12" grpId="0"/>
      <p:bldP spid="13" grpId="0"/>
      <p:bldP spid="18" grpId="0"/>
      <p:bldP spid="2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arredondado 12"/>
          <p:cNvSpPr/>
          <p:nvPr/>
        </p:nvSpPr>
        <p:spPr>
          <a:xfrm>
            <a:off x="526036" y="935562"/>
            <a:ext cx="8190100" cy="182737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66847" y="961429"/>
                <a:ext cx="8049289" cy="1343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funções definidas por uma expressão da forma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ra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satisfazem a equação diferencial: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61429"/>
                <a:ext cx="8049289" cy="1343445"/>
              </a:xfrm>
              <a:prstGeom prst="rect">
                <a:avLst/>
              </a:prstGeom>
              <a:blipFill rotWithShape="0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2352" y="2232197"/>
                <a:ext cx="803552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′′= –</m:t>
                    </m:r>
                    <m:r>
                      <a:rPr lang="el-GR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232197"/>
                <a:ext cx="8035528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66847" y="2762933"/>
                <a:ext cx="8049289" cy="512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 a expressão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ra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tem-se que: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762933"/>
                <a:ext cx="8049289" cy="512448"/>
              </a:xfrm>
              <a:prstGeom prst="rect">
                <a:avLst/>
              </a:prstGeom>
              <a:blipFill rotWithShape="0">
                <a:blip r:embed="rId5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51128" y="5200"/>
                <a:ext cx="7792872" cy="80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Osciladores </a:t>
                </a:r>
                <a:r>
                  <a:rPr lang="pt-PT" sz="23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harmónicos como soluções de equações diferenciais da forma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pt-PT" sz="23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′′=–</m:t>
                    </m:r>
                    <m:sSup>
                      <m:sSupPr>
                        <m:ctrlPr>
                          <a:rPr lang="pt-PT" sz="2300" b="1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3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𝝎</m:t>
                        </m:r>
                      </m:e>
                      <m:sup>
                        <m:r>
                          <a:rPr lang="pt-PT" sz="23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pt-PT" sz="2300" b="1" i="1" dirty="0" err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pt-PT" sz="23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28" y="5200"/>
                <a:ext cx="7792872" cy="808235"/>
              </a:xfrm>
              <a:prstGeom prst="rect">
                <a:avLst/>
              </a:prstGeom>
              <a:blipFill rotWithShape="0">
                <a:blip r:embed="rId6"/>
                <a:stretch>
                  <a:fillRect l="-1174" t="-6061" r="-78" b="-159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3270966"/>
                <a:ext cx="7089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70966"/>
                <a:ext cx="70891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192326" y="3269427"/>
                <a:ext cx="2392065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pt-PT" i="1" dirty="0"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𝛼</m:t>
                                      </m:r>
                                    </m:e>
                                  </m:rad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26" y="3269427"/>
                <a:ext cx="2392065" cy="3724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3430566" y="3273532"/>
                <a:ext cx="3523144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𝛼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+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sen</m:t>
                          </m:r>
                        </m:fName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𝛼</m:t>
                                  </m:r>
                                </m:e>
                              </m:rad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+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66" y="3273532"/>
                <a:ext cx="3523144" cy="3724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1233270" y="3655876"/>
                <a:ext cx="2718116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𝛼</m:t>
                          </m:r>
                        </m:e>
                      </m:rad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sen</m:t>
                          </m:r>
                        </m:fName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𝛼</m:t>
                                  </m:r>
                                </m:e>
                              </m:rad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+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270" y="3655876"/>
                <a:ext cx="2718116" cy="3724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"/>
          <p:cNvSpPr/>
          <p:nvPr/>
        </p:nvSpPr>
        <p:spPr>
          <a:xfrm>
            <a:off x="672352" y="4017724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 sua vez: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7857" y="4525757"/>
                <a:ext cx="7682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′′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4525757"/>
                <a:ext cx="76822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tângulo 25"/>
              <p:cNvSpPr/>
              <p:nvPr/>
            </p:nvSpPr>
            <p:spPr>
              <a:xfrm>
                <a:off x="1225127" y="4524218"/>
                <a:ext cx="2969018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rad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funcPr>
                            <m:fName>
                              <m:r>
                                <a:rPr lang="pt-PT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sen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pt-PT" i="1" dirty="0"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𝛼</m:t>
                                      </m:r>
                                    </m:e>
                                  </m:rad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127" y="4524218"/>
                <a:ext cx="2969018" cy="3724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tângulo 26"/>
              <p:cNvSpPr/>
              <p:nvPr/>
            </p:nvSpPr>
            <p:spPr>
              <a:xfrm>
                <a:off x="3891792" y="4528503"/>
                <a:ext cx="400712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𝛼</m:t>
                          </m:r>
                        </m:e>
                      </m:ra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𝛼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+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𝛼</m:t>
                                  </m:r>
                                </m:e>
                              </m:rad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+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792" y="4528503"/>
                <a:ext cx="4007123" cy="3724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1266071" y="4909778"/>
                <a:ext cx="3048207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ra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𝛼</m:t>
                          </m:r>
                        </m:e>
                      </m:rad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𝛼</m:t>
                                  </m:r>
                                </m:e>
                              </m:rad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+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71" y="4909778"/>
                <a:ext cx="3048207" cy="3724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4112746" y="4909778"/>
                <a:ext cx="2999411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𝛼</m:t>
                                  </m:r>
                                </m:e>
                              </m:rad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+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46" y="4909778"/>
                <a:ext cx="2999411" cy="3724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266071" y="5290747"/>
                <a:ext cx="254890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𝛼</m:t>
                                  </m:r>
                                </m:e>
                              </m:rad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+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71" y="5290747"/>
                <a:ext cx="2548903" cy="3724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266071" y="5695098"/>
                <a:ext cx="2497607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𝛼</m:t>
                                  </m:r>
                                </m:e>
                              </m:rad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+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71" y="5695098"/>
                <a:ext cx="2497607" cy="3724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haveta à direita 6"/>
          <p:cNvSpPr/>
          <p:nvPr/>
        </p:nvSpPr>
        <p:spPr>
          <a:xfrm rot="5400000">
            <a:off x="2640103" y="5212508"/>
            <a:ext cx="251169" cy="1692000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437392" y="6184093"/>
                <a:ext cx="656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392" y="6184093"/>
                <a:ext cx="656590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3575723" y="5696275"/>
                <a:ext cx="12502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fName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3" y="5696275"/>
                <a:ext cx="1250279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4826002" y="5743365"/>
            <a:ext cx="1018055" cy="303152"/>
          </a:xfrm>
          <a:prstGeom prst="rightArrow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093668" y="5696627"/>
                <a:ext cx="1866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′′</m:t>
                      </m:r>
                      <m:d>
                        <m:dPr>
                          <m:ctrlP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</m:d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func>
                        <m:funcPr>
                          <m:ctrlP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fName>
                        <m:e>
                          <m:d>
                            <m:dPr>
                              <m:ctrlPr>
                                <a:rPr lang="pt-PT" b="1" i="1" dirty="0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1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668" y="5696627"/>
                <a:ext cx="1866280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arredondado 33"/>
          <p:cNvSpPr/>
          <p:nvPr/>
        </p:nvSpPr>
        <p:spPr>
          <a:xfrm>
            <a:off x="5921340" y="5642105"/>
            <a:ext cx="2210937" cy="47767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845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9" grpId="0"/>
      <p:bldP spid="16" grpId="0"/>
      <p:bldP spid="3" grpId="0"/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7" grpId="0" animBg="1"/>
      <p:bldP spid="8" grpId="0"/>
      <p:bldP spid="32" grpId="0"/>
      <p:bldP spid="10" grpId="0" animBg="1"/>
      <p:bldP spid="33" grpId="0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arredondado 12"/>
          <p:cNvSpPr/>
          <p:nvPr/>
        </p:nvSpPr>
        <p:spPr>
          <a:xfrm>
            <a:off x="526036" y="935562"/>
            <a:ext cx="8190100" cy="95381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66847" y="961429"/>
                <a:ext cx="8049289" cy="927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Todas as soluções 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equação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da forma: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ra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61429"/>
                <a:ext cx="8049289" cy="927946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66847" y="1985009"/>
                <a:ext cx="8049289" cy="170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sistema constituído por uma mola e por um ponto material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colocado na respetiva extremidade, tomando por origem da reta numérica em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 desloca o respetivo ponto de equilíbrio, a abcissa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da posição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solução 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equação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985009"/>
                <a:ext cx="8049289" cy="1703030"/>
              </a:xfrm>
              <a:prstGeom prst="rect">
                <a:avLst/>
              </a:prstGeom>
              <a:blipFill rotWithShape="0">
                <a:blip r:embed="rId4"/>
                <a:stretch>
                  <a:fillRect l="-606" r="-1287" b="-50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51128" y="5200"/>
                <a:ext cx="7792872" cy="80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Osciladores </a:t>
                </a:r>
                <a:r>
                  <a:rPr lang="pt-PT" sz="23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harmónicos como soluções de equações diferenciais da forma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pt-PT" sz="23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′′=–</m:t>
                    </m:r>
                    <m:sSup>
                      <m:sSupPr>
                        <m:ctrlPr>
                          <a:rPr lang="pt-PT" sz="2300" b="1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3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𝝎</m:t>
                        </m:r>
                      </m:e>
                      <m:sup>
                        <m:r>
                          <a:rPr lang="pt-PT" sz="23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pt-PT" sz="2300" b="1" i="1" dirty="0" err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pt-PT" sz="23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28" y="5200"/>
                <a:ext cx="7792872" cy="808235"/>
              </a:xfrm>
              <a:prstGeom prst="rect">
                <a:avLst/>
              </a:prstGeom>
              <a:blipFill rotWithShape="0">
                <a:blip r:embed="rId5"/>
                <a:stretch>
                  <a:fillRect l="-1174" t="-6061" r="-78" b="-159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66847" y="3596973"/>
                <a:ext cx="803552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pt-PT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pt-PT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l-GR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596973"/>
                <a:ext cx="8035528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6"/>
          <p:cNvSpPr/>
          <p:nvPr/>
        </p:nvSpPr>
        <p:spPr>
          <a:xfrm>
            <a:off x="666847" y="4091254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ou seja, é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solução 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equação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666847" y="4479537"/>
                <a:ext cx="8035528" cy="566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pt-PT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479537"/>
                <a:ext cx="8035528" cy="5666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6846" y="5073836"/>
                <a:ext cx="8049289" cy="1581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todas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as soluções da equação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l-GR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da forma: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5073836"/>
                <a:ext cx="8049289" cy="1581780"/>
              </a:xfrm>
              <a:prstGeom prst="rect">
                <a:avLst/>
              </a:prstGeom>
              <a:blipFill rotWithShape="0">
                <a:blip r:embed="rId8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5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/>
      <p:bldP spid="35" grpId="0"/>
      <p:bldP spid="36" grpId="0"/>
      <p:bldP spid="3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6"/>
          <p:cNvSpPr/>
          <p:nvPr/>
        </p:nvSpPr>
        <p:spPr>
          <a:xfrm>
            <a:off x="666847" y="1671107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Fazendo               , concluímos que estamos perante um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oscilador harmónico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, uma vez que estamos perante uma expressão do tipo: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51128" y="5200"/>
                <a:ext cx="7792872" cy="80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Osciladores </a:t>
                </a:r>
                <a:r>
                  <a:rPr lang="pt-PT" sz="23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harmónicos como soluções de equações diferenciais da forma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pt-PT" sz="23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′′=–</m:t>
                    </m:r>
                    <m:sSup>
                      <m:sSupPr>
                        <m:ctrlPr>
                          <a:rPr lang="pt-PT" sz="2300" b="1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3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𝝎</m:t>
                        </m:r>
                      </m:e>
                      <m:sup>
                        <m:r>
                          <a:rPr lang="pt-PT" sz="23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pt-PT" sz="2300" b="1" i="1" dirty="0" err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pt-PT" sz="23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28" y="5200"/>
                <a:ext cx="7792872" cy="808235"/>
              </a:xfrm>
              <a:prstGeom prst="rect">
                <a:avLst/>
              </a:prstGeom>
              <a:blipFill rotWithShape="0">
                <a:blip r:embed="rId3"/>
                <a:stretch>
                  <a:fillRect l="-1174" t="-6061" r="-78" b="-159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66847" y="2518797"/>
                <a:ext cx="803552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d>
                        <m:dPr>
                          <m:ctrlPr>
                            <a:rPr lang="pt-PT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PT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𝜔</m:t>
                          </m:r>
                          <m:r>
                            <a:rPr lang="pt-PT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518797"/>
                <a:ext cx="8035528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6"/>
          <p:cNvSpPr/>
          <p:nvPr/>
        </p:nvSpPr>
        <p:spPr>
          <a:xfrm>
            <a:off x="666847" y="3013078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6846" y="938497"/>
                <a:ext cx="804928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938497"/>
                <a:ext cx="8049289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563351" y="1602729"/>
                <a:ext cx="1131400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51" y="1602729"/>
                <a:ext cx="1131400" cy="6560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arredondado 12"/>
          <p:cNvSpPr/>
          <p:nvPr/>
        </p:nvSpPr>
        <p:spPr>
          <a:xfrm>
            <a:off x="526036" y="3487703"/>
            <a:ext cx="8190100" cy="95381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3513570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sistema constituído por uma mola e por um ponto material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colocado na respetiva extremidade constitui um oscilador harmónico.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513570"/>
                <a:ext cx="8049289" cy="872034"/>
              </a:xfrm>
              <a:prstGeom prst="rect">
                <a:avLst/>
              </a:prstGeom>
              <a:blipFill rotWithShape="0">
                <a:blip r:embed="rId7"/>
                <a:stretch>
                  <a:fillRect l="-606" r="-833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8"/>
          <a:srcRect l="42972" t="49580" r="7308" b="26913"/>
          <a:stretch/>
        </p:blipFill>
        <p:spPr>
          <a:xfrm>
            <a:off x="2307800" y="4483900"/>
            <a:ext cx="4528401" cy="120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36" grpId="0"/>
      <p:bldP spid="3" grpId="0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Mostre que a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função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                                  satisfaz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seguinte equação diferencial: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′′</m:t>
                    </m:r>
                    <m:d>
                      <m:dPr>
                        <m:ctrlPr>
                          <a:rPr lang="pt-PT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𝑡</m:t>
                        </m:r>
                      </m:e>
                    </m:d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−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4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∀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</m:t>
                    </m:r>
                    <m:r>
                      <a:rPr lang="pt-PT" i="1" dirty="0" err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  <m:r>
                      <a:rPr lang="pt-PT" i="1" dirty="0" err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ℝ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2166359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822804" y="683017"/>
                <a:ext cx="2403902" cy="798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04" y="683017"/>
                <a:ext cx="2403902" cy="7982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88863" y="2808400"/>
                <a:ext cx="1848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r>
                        <a:rPr lang="pt-PT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′′</m:t>
                      </m:r>
                      <m:d>
                        <m:dPr>
                          <m:ctrlPr>
                            <a:rPr lang="pt-PT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𝑡</m:t>
                          </m:r>
                        </m:e>
                      </m:d>
                      <m:r>
                        <a:rPr lang="pt-PT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=−4 </m:t>
                      </m:r>
                      <m:r>
                        <a:rPr lang="pt-PT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r>
                        <a:rPr lang="pt-PT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𝑡</m:t>
                      </m:r>
                      <m:r>
                        <a:rPr lang="pt-PT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3" y="2808400"/>
                <a:ext cx="184819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90"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335547" y="2615161"/>
                <a:ext cx="4690643" cy="750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m:rPr>
                                  <m:sty m:val="p"/>
                                </m:rP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PT" i="1" dirty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=−4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pt-PT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547" y="2615161"/>
                <a:ext cx="4690643" cy="7500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335547" y="3338499"/>
                <a:ext cx="4578112" cy="750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−6 </m:t>
                              </m:r>
                              <m:r>
                                <m:rPr>
                                  <m:sty m:val="p"/>
                                </m:rPr>
                                <a:rPr lang="pt-PT" b="0" i="0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PT" i="1" dirty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=−12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547" y="3338499"/>
                <a:ext cx="4578112" cy="7500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2362843" y="4113210"/>
                <a:ext cx="4295727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−12 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=−12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843" y="4113210"/>
                <a:ext cx="4295727" cy="5647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haveta à direita 30"/>
          <p:cNvSpPr/>
          <p:nvPr/>
        </p:nvSpPr>
        <p:spPr>
          <a:xfrm rot="5400000">
            <a:off x="4520595" y="2802517"/>
            <a:ext cx="381493" cy="3839864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3534794" y="507154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Igualdade verdadeira</a:t>
            </a:r>
            <a:endParaRPr lang="pt-PT" dirty="0">
              <a:solidFill>
                <a:srgbClr val="F47929"/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3448237" y="5001008"/>
            <a:ext cx="2497516" cy="510396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43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4" grpId="0"/>
      <p:bldP spid="5" grpId="0"/>
      <p:bldP spid="7" grpId="0"/>
      <p:bldP spid="26" grpId="0"/>
      <p:bldP spid="28" grpId="0"/>
      <p:bldP spid="31" grpId="0" animBg="1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1316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move-se no eixo das abcissas de forma que a sua abcissa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(em segundos) é dada por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pt-PT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b="0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16771"/>
              </a:xfrm>
              <a:prstGeom prst="rect">
                <a:avLst/>
              </a:prstGeom>
              <a:blipFill rotWithShape="0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254849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72352" y="2136841"/>
            <a:ext cx="80327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Prova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 se trata de um oscilador harmónico.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7853" y="2960789"/>
                <a:ext cx="837750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provar que se trata de um oscilador harmónico, é necessário mostrar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estamos perante uma expressão do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tipo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pt-PT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d>
                      <m:dPr>
                        <m:ctrlPr>
                          <a:rPr lang="pt-PT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𝜔</m:t>
                        </m:r>
                        <m:r>
                          <a:rPr lang="pt-PT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pt-PT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 smtClean="0"/>
                  <a:t>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960789"/>
                <a:ext cx="8377508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437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88865" y="3753270"/>
                <a:ext cx="3637476" cy="48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PT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pt-PT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−1 </m:t>
                    </m:r>
                    <m:r>
                      <m:rPr>
                        <m:sty m:val="p"/>
                      </m:rPr>
                      <a:rPr lang="pt-PT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d>
                      <m:dPr>
                        <m:ctrlPr>
                          <a:rPr lang="pt-PT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5" y="3753270"/>
                <a:ext cx="3637476" cy="485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481043" y="4192545"/>
                <a:ext cx="3297954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pt-PT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43" y="4192545"/>
                <a:ext cx="3297954" cy="8082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554064" y="4288128"/>
                <a:ext cx="450129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PT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pt-PT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64" y="4288128"/>
                <a:ext cx="4501297" cy="7146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481043" y="4958237"/>
                <a:ext cx="467442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PT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pt-PT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PT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43" y="4958237"/>
                <a:ext cx="4674420" cy="7146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915125" y="5046841"/>
                <a:ext cx="2167260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25" y="5046841"/>
                <a:ext cx="2167260" cy="5647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1481043" y="5607123"/>
                <a:ext cx="2411045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43" y="5607123"/>
                <a:ext cx="2411045" cy="5647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702835" y="5580705"/>
                <a:ext cx="2124171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pt-PT" b="0" i="0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b="0" i="1" dirty="0" err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4</m:t>
                              </m:r>
                              <m:r>
                                <a:rPr lang="pt-PT" b="0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b="0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835" y="5580705"/>
                <a:ext cx="2124171" cy="6176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eta para a direita 23"/>
          <p:cNvSpPr/>
          <p:nvPr/>
        </p:nvSpPr>
        <p:spPr>
          <a:xfrm>
            <a:off x="5860611" y="5769063"/>
            <a:ext cx="617666" cy="303152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tângulo 25"/>
          <p:cNvSpPr/>
          <p:nvPr/>
        </p:nvSpPr>
        <p:spPr>
          <a:xfrm>
            <a:off x="6591864" y="5735973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Oscilador harmónico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arredondado 27"/>
          <p:cNvSpPr/>
          <p:nvPr/>
        </p:nvSpPr>
        <p:spPr>
          <a:xfrm>
            <a:off x="6591864" y="5667803"/>
            <a:ext cx="2300630" cy="477672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72351" y="6105305"/>
                <a:ext cx="8032775" cy="68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55600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Nota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["/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0, 2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6105305"/>
                <a:ext cx="8032775" cy="6803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24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" grpId="0"/>
      <p:bldP spid="18" grpId="0"/>
      <p:bldP spid="19" grpId="0"/>
      <p:bldP spid="3" grpId="0"/>
      <p:bldP spid="20" grpId="0"/>
      <p:bldP spid="21" grpId="0"/>
      <p:bldP spid="22" grpId="0"/>
      <p:bldP spid="25" grpId="0"/>
      <p:bldP spid="27" grpId="0"/>
      <p:bldP spid="24" grpId="0" animBg="1"/>
      <p:bldP spid="26" grpId="0"/>
      <p:bldP spid="28" grpId="0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1316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move-se no eixo das abcissas de forma que a sua abcissa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(em segundos) é dada por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pt-PT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b="0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16771"/>
              </a:xfrm>
              <a:prstGeom prst="rect">
                <a:avLst/>
              </a:prstGeom>
              <a:blipFill rotWithShape="0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2965351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72352" y="2136841"/>
            <a:ext cx="8032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Indica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amplitude, o período, a frequência do movimento, bem como 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respetivo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ângulo de fase.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7853" y="3377646"/>
                <a:ext cx="8377508" cy="547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pt-PT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dirty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endParaRPr lang="pt-PT" dirty="0" smtClean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377646"/>
                <a:ext cx="8377508" cy="547009"/>
              </a:xfrm>
              <a:prstGeom prst="rect">
                <a:avLst/>
              </a:prstGeom>
              <a:blipFill rotWithShape="0">
                <a:blip r:embed="rId4"/>
                <a:stretch>
                  <a:fillRect l="-437" b="-22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49" y="3750374"/>
                <a:ext cx="8032775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Pela alínea anterior, sabemos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PT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i="1" dirty="0" err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4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9" y="3750374"/>
                <a:ext cx="8032775" cy="7141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72349" y="4389332"/>
                <a:ext cx="803277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238" indent="-271463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amplitude é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9" y="4389332"/>
                <a:ext cx="8032775" cy="507831"/>
              </a:xfrm>
              <a:prstGeom prst="rect">
                <a:avLst/>
              </a:prstGeom>
              <a:blipFill rotWithShape="0">
                <a:blip r:embed="rId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2349" y="4750773"/>
                <a:ext cx="8032775" cy="682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238" indent="-271463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período é igual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2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den>
                    </m:f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9" y="4750773"/>
                <a:ext cx="8032775" cy="682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2349" y="5211688"/>
                <a:ext cx="8032775" cy="67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238" indent="-271463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frequência do movimento é igual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 </m:t>
                        </m:r>
                      </m:num>
                      <m:den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9" y="5211688"/>
                <a:ext cx="8032775" cy="6790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72349" y="5671215"/>
                <a:ext cx="8032775" cy="68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238" indent="-271463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ângulo de fase é igual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dirty="0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  <m:r>
                          <a:rPr lang="pt-PT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PT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9" y="5671215"/>
                <a:ext cx="8032775" cy="6803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9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8" grpId="0"/>
      <p:bldP spid="5" grpId="0"/>
      <p:bldP spid="30" grpId="0"/>
      <p:bldP spid="31" grpId="0"/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1316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move-se no eixo das abcissas de forma que a sua abcissa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(em segundos) é dada por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pt-PT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b="0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16771"/>
              </a:xfrm>
              <a:prstGeom prst="rect">
                <a:avLst/>
              </a:prstGeom>
              <a:blipFill rotWithShape="0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258228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2136841"/>
                <a:ext cx="8032775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Determina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os instantes em que o módulo da velocidade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nulo.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136841"/>
                <a:ext cx="8032775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07"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7853" y="2994579"/>
                <a:ext cx="837750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velocidade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dada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’(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994579"/>
                <a:ext cx="8377508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37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1" y="3490877"/>
                <a:ext cx="803277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490877"/>
                <a:ext cx="8032775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510876" y="3418324"/>
                <a:ext cx="2457852" cy="750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m:rPr>
                                  <m:sty m:val="p"/>
                                </m:rP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4</m:t>
                                      </m:r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876" y="3418324"/>
                <a:ext cx="2457852" cy="7500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3735100" y="3472171"/>
                <a:ext cx="2553841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b="0" i="0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4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100" y="3472171"/>
                <a:ext cx="2553841" cy="6176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88864" y="4192904"/>
                <a:ext cx="80162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14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4192904"/>
                <a:ext cx="801626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042693" y="4045428"/>
                <a:ext cx="3134128" cy="619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4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693" y="4045428"/>
                <a:ext cx="3134128" cy="61920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4978484" y="4045428"/>
                <a:ext cx="2999475" cy="619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4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84" y="4045428"/>
                <a:ext cx="2999475" cy="61920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042693" y="4591668"/>
                <a:ext cx="2640275" cy="619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4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693" y="4591668"/>
                <a:ext cx="2640275" cy="61920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551433" y="4596801"/>
                <a:ext cx="2491259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itchFamily="34" charset="0"/>
                        </a:rPr>
                        <m:t>sen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4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433" y="4596801"/>
                <a:ext cx="2491259" cy="61760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2085257" y="5229152"/>
                <a:ext cx="2024400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4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257" y="5229152"/>
                <a:ext cx="2024400" cy="6117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846535" y="5288580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535" y="5288580"/>
                <a:ext cx="1089385" cy="507831"/>
              </a:xfrm>
              <a:prstGeom prst="rect">
                <a:avLst/>
              </a:prstGeom>
              <a:blipFill rotWithShape="0">
                <a:blip r:embed="rId15"/>
                <a:stretch>
                  <a:fillRect l="-5028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4650569" y="5226129"/>
                <a:ext cx="2261645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4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69" y="5226129"/>
                <a:ext cx="2261645" cy="61170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626988" y="5290164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988" y="5290164"/>
                <a:ext cx="1089385" cy="507831"/>
              </a:xfrm>
              <a:prstGeom prst="rect">
                <a:avLst/>
              </a:prstGeom>
              <a:blipFill rotWithShape="0">
                <a:blip r:embed="rId17"/>
                <a:stretch>
                  <a:fillRect l="-446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085257" y="5820193"/>
                <a:ext cx="1824089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4 </m:t>
                          </m:r>
                        </m:num>
                        <m:den>
                          <m:r>
                            <a:rPr lang="pt-PT" b="0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257" y="5820193"/>
                <a:ext cx="1824089" cy="61170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3646772" y="5870740"/>
                <a:ext cx="10893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772" y="5870740"/>
                <a:ext cx="1089385" cy="507831"/>
              </a:xfrm>
              <a:prstGeom prst="rect">
                <a:avLst/>
              </a:prstGeom>
              <a:blipFill rotWithShape="0">
                <a:blip r:embed="rId19"/>
                <a:stretch>
                  <a:fillRect l="-446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eta para a direita 28"/>
          <p:cNvSpPr/>
          <p:nvPr/>
        </p:nvSpPr>
        <p:spPr>
          <a:xfrm>
            <a:off x="4551433" y="5993899"/>
            <a:ext cx="617666" cy="303152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5282685" y="5877675"/>
                <a:ext cx="26952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módulo da velocidade </a:t>
                </a:r>
              </a:p>
              <a:p>
                <a:pPr algn="ctr"/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nulo</a:t>
                </a:r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685" y="5877675"/>
                <a:ext cx="2695274" cy="646331"/>
              </a:xfrm>
              <a:prstGeom prst="rect">
                <a:avLst/>
              </a:prstGeom>
              <a:blipFill rotWithShape="0">
                <a:blip r:embed="rId20"/>
                <a:stretch>
                  <a:fillRect l="-1357" t="-4717" r="-3167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arredondado 34"/>
          <p:cNvSpPr/>
          <p:nvPr/>
        </p:nvSpPr>
        <p:spPr>
          <a:xfrm>
            <a:off x="5282685" y="5837835"/>
            <a:ext cx="2695273" cy="710366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2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8" grpId="0"/>
      <p:bldP spid="5" grpId="0"/>
      <p:bldP spid="3" grpId="0"/>
      <p:bldP spid="16" grpId="0"/>
      <p:bldP spid="7" grpId="0"/>
      <p:bldP spid="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 animBg="1"/>
      <p:bldP spid="34" grpId="0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1316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move-se no eixo das abcissas de forma que a sua abcissa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(em segundos) é dada por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pt-PT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b="0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16771"/>
              </a:xfrm>
              <a:prstGeom prst="rect">
                <a:avLst/>
              </a:prstGeom>
              <a:blipFill rotWithShape="0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258228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2136841"/>
                <a:ext cx="803277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valor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 –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136841"/>
                <a:ext cx="8032775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7853" y="2994579"/>
                <a:ext cx="8377508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d>
                      <m:dPr>
                        <m:ctrlPr>
                          <a:rPr lang="pt-PT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𝑡</m:t>
                        </m:r>
                      </m:e>
                    </m:d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i="1" dirty="0" err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4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994579"/>
                <a:ext cx="8377508" cy="506870"/>
              </a:xfrm>
              <a:prstGeom prst="rect">
                <a:avLst/>
              </a:prstGeom>
              <a:blipFill rotWithShape="0">
                <a:blip r:embed="rId5"/>
                <a:stretch>
                  <a:fillRect l="-437" b="-12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708447" y="3490877"/>
                <a:ext cx="803277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7" y="3490877"/>
                <a:ext cx="8032775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510876" y="3418324"/>
                <a:ext cx="2457852" cy="750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m:rPr>
                                  <m:sty m:val="p"/>
                                </m:rP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4</m:t>
                                      </m:r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876" y="3418324"/>
                <a:ext cx="2457852" cy="7500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3771196" y="3472171"/>
                <a:ext cx="2553841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b="0" i="0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4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196" y="3472171"/>
                <a:ext cx="2553841" cy="6176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708447" y="4169378"/>
                <a:ext cx="803277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′′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7" y="4169378"/>
                <a:ext cx="8032775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605587" y="4096825"/>
                <a:ext cx="2789803" cy="750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4</m:t>
                                      </m:r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87" y="4096825"/>
                <a:ext cx="2789803" cy="7500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4181501" y="4150672"/>
                <a:ext cx="2702728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PT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b="0" i="0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4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501" y="4150672"/>
                <a:ext cx="2702728" cy="6176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708446" y="4786983"/>
                <a:ext cx="803277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 –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6" y="4786983"/>
                <a:ext cx="8032775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650339" y="4737826"/>
                <a:ext cx="5229317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−2 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4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4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39" y="4737826"/>
                <a:ext cx="5229317" cy="61760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3650338" y="5392955"/>
                <a:ext cx="1919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−2 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38" y="5392955"/>
                <a:ext cx="1919372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352117" y="5392955"/>
                <a:ext cx="12653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17" y="5392955"/>
                <a:ext cx="126534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720396" y="5724256"/>
                <a:ext cx="803277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solidFill>
                              <a:srgbClr val="F4792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pt-PT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 –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96" y="5724256"/>
                <a:ext cx="8032775" cy="507831"/>
              </a:xfrm>
              <a:prstGeom prst="rect">
                <a:avLst/>
              </a:prstGeom>
              <a:blipFill rotWithShape="0">
                <a:blip r:embed="rId1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1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8" grpId="0"/>
      <p:bldP spid="5" grpId="0"/>
      <p:bldP spid="3" grpId="0"/>
      <p:bldP spid="16" grpId="0"/>
      <p:bldP spid="30" grpId="0"/>
      <p:bldP spid="31" grpId="0"/>
      <p:bldP spid="32" grpId="0"/>
      <p:bldP spid="33" grpId="0"/>
      <p:bldP spid="9" grpId="0"/>
      <p:bldP spid="36" grpId="0"/>
      <p:bldP spid="37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593" y="1588776"/>
            <a:ext cx="6560814" cy="36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8152" y="20456"/>
            <a:ext cx="77858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Osciladores harmónicos: amplitude, pulsação, </a:t>
            </a:r>
            <a:r>
              <a:rPr lang="pt-P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, frequência e fase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Retângulo 24"/>
          <p:cNvSpPr/>
          <p:nvPr/>
        </p:nvSpPr>
        <p:spPr>
          <a:xfrm>
            <a:off x="672352" y="938669"/>
            <a:ext cx="8054792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>
                <a:latin typeface="Arial" pitchFamily="34" charset="0"/>
                <a:cs typeface="Arial" pitchFamily="34" charset="0"/>
              </a:rPr>
              <a:t>O movimento da Terra em torno do Sol, o movimento circular uniforme, as vibrações acústicas, o movimento de um pêndulo, o movimento de uma massa presa à extremidade de uma mola são alguns exemplos de movimentos harmónicos simples. </a:t>
            </a:r>
          </a:p>
        </p:txBody>
      </p:sp>
      <p:sp>
        <p:nvSpPr>
          <p:cNvPr id="14" name="Retângulo arredondado 12"/>
          <p:cNvSpPr/>
          <p:nvPr/>
        </p:nvSpPr>
        <p:spPr>
          <a:xfrm>
            <a:off x="526036" y="2791660"/>
            <a:ext cx="8190100" cy="32326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6"/>
          <p:cNvSpPr/>
          <p:nvPr/>
        </p:nvSpPr>
        <p:spPr>
          <a:xfrm>
            <a:off x="666847" y="2790230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66847" y="3265138"/>
                <a:ext cx="804928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Chama-se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oscilador harmónico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 um sistema constituído por um ponto que se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desloca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numa reta numérica em determinado intervalo de tempo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de tal forma que a respetiva abcissa, como função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seja dada por uma expressão da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forma: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265138"/>
                <a:ext cx="8049289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606" r="-757" b="-2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7" y="4952229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 dirty="0" err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t-PT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onde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[0, 2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952229"/>
                <a:ext cx="8049289" cy="456535"/>
              </a:xfrm>
              <a:prstGeom prst="rect">
                <a:avLst/>
              </a:prstGeom>
              <a:blipFill rotWithShape="0">
                <a:blip r:embed="rId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6845" y="540832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designa-se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amplitude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pulsação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5" y="5408328"/>
                <a:ext cx="8049289" cy="507831"/>
              </a:xfrm>
              <a:prstGeom prst="rect">
                <a:avLst/>
              </a:prstGeom>
              <a:blipFill rotWithShape="0">
                <a:blip r:embed="rId8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65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 animBg="1"/>
      <p:bldP spid="15" grpId="0"/>
      <p:bldP spid="16" grpId="0"/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75" y="1623068"/>
            <a:ext cx="7852450" cy="36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27" y="1783086"/>
            <a:ext cx="8526747" cy="32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8152" y="20456"/>
            <a:ext cx="77858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Osciladores harmónicos: amplitude, pulsação, </a:t>
            </a:r>
            <a:r>
              <a:rPr lang="pt-P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, frequência e fase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Retângulo 24"/>
          <p:cNvSpPr/>
          <p:nvPr/>
        </p:nvSpPr>
        <p:spPr>
          <a:xfrm>
            <a:off x="672352" y="938669"/>
            <a:ext cx="8054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66847" y="3251691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um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oscilador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harmónico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cuja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amplitude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4, a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pulsação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     , e a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fase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251691"/>
                <a:ext cx="8049289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4" y="2516621"/>
                <a:ext cx="8049289" cy="80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2516621"/>
                <a:ext cx="8049289" cy="8009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6843" y="4053998"/>
                <a:ext cx="8049289" cy="1078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gráfico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PT" i="1" dirty="0" err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obtém-se a partir do gráfico da função cosseno, segundo: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3" y="4053998"/>
                <a:ext cx="8049289" cy="1078372"/>
              </a:xfrm>
              <a:prstGeom prst="rect">
                <a:avLst/>
              </a:prstGeom>
              <a:blipFill rotWithShape="0">
                <a:blip r:embed="rId9"/>
                <a:stretch>
                  <a:fillRect l="-606" b="-8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385977"/>
                <a:ext cx="805479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ponto que se desloca numa reta numérica em determinado intervalo de tempo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=[0, 12[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 tal forma que a respetiva abcissa, em função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∈[0, 12[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é dada pela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seguinte expressão: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85977"/>
                <a:ext cx="8054792" cy="1338828"/>
              </a:xfrm>
              <a:prstGeom prst="rect">
                <a:avLst/>
              </a:prstGeom>
              <a:blipFill rotWithShape="0">
                <a:blip r:embed="rId6"/>
                <a:stretch>
                  <a:fillRect l="-60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7546544" y="3269509"/>
                <a:ext cx="481349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544" y="3269509"/>
                <a:ext cx="481349" cy="5647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7855" y="4989912"/>
                <a:ext cx="8049289" cy="682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contração horizontal segundo fator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 </m:t>
                        </m:r>
                      </m:num>
                      <m:den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4989912"/>
                <a:ext cx="8049289" cy="682110"/>
              </a:xfrm>
              <a:prstGeom prst="rect">
                <a:avLst/>
              </a:prstGeom>
              <a:blipFill rotWithShape="0">
                <a:blip r:embed="rId11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6842" y="5596195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translação horizontal associada ao vetor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(–3, 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2" y="5596195"/>
                <a:ext cx="8049289" cy="456535"/>
              </a:xfrm>
              <a:prstGeom prst="rect">
                <a:avLst/>
              </a:prstGeom>
              <a:blipFill rotWithShape="0">
                <a:blip r:embed="rId12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7855" y="6084551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dilatação vertical segundo fator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6084551"/>
                <a:ext cx="8049289" cy="456535"/>
              </a:xfrm>
              <a:prstGeom prst="rect">
                <a:avLst/>
              </a:prstGeom>
              <a:blipFill rotWithShape="0">
                <a:blip r:embed="rId13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02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3" grpId="0"/>
      <p:bldP spid="5" grpId="0"/>
      <p:bldP spid="2" grpId="0"/>
      <p:bldP spid="8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8152" y="20456"/>
            <a:ext cx="77858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Osciladores harmónicos: amplitude, pulsação, </a:t>
            </a:r>
            <a:r>
              <a:rPr lang="pt-P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, frequência e fase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7855" y="938747"/>
                <a:ext cx="8054792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319463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De um modo geral, o gráfico da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 dirty="0" err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t-PT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obtém-se a partir do gráfico da função cosseno segundo: 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938747"/>
                <a:ext cx="8054792" cy="872034"/>
              </a:xfrm>
              <a:prstGeom prst="rect">
                <a:avLst/>
              </a:prstGeom>
              <a:blipFill rotWithShape="0">
                <a:blip r:embed="rId3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7855" y="1695998"/>
                <a:ext cx="8049289" cy="681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dilatação/contração horizontal segundo fator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 </m:t>
                        </m:r>
                      </m:num>
                      <m:den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1695998"/>
                <a:ext cx="8049289" cy="681277"/>
              </a:xfrm>
              <a:prstGeom prst="rect">
                <a:avLst/>
              </a:prstGeom>
              <a:blipFill rotWithShape="0">
                <a:blip r:embed="rId4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6842" y="2302281"/>
                <a:ext cx="8049289" cy="64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translação horizontal associada ao vetor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(–</m:t>
                    </m:r>
                    <m:f>
                      <m:f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2" y="2302281"/>
                <a:ext cx="8049289" cy="648254"/>
              </a:xfrm>
              <a:prstGeom prst="rect">
                <a:avLst/>
              </a:prstGeom>
              <a:blipFill rotWithShape="0">
                <a:blip r:embed="rId5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7855" y="2950535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dilatação vertical segundo fator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2950535"/>
                <a:ext cx="8049289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66842" y="939966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∈[0, 2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2" y="939966"/>
                <a:ext cx="8049289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883" y="4465219"/>
            <a:ext cx="2315582" cy="1298982"/>
          </a:xfrm>
          <a:prstGeom prst="rect">
            <a:avLst/>
          </a:prstGeom>
        </p:spPr>
      </p:pic>
      <p:pic>
        <p:nvPicPr>
          <p:cNvPr id="21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12" y="4404373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rredondar Retângulo de Canto Diagonal 10"/>
          <p:cNvSpPr/>
          <p:nvPr/>
        </p:nvSpPr>
        <p:spPr>
          <a:xfrm>
            <a:off x="1358153" y="4348251"/>
            <a:ext cx="2907846" cy="1532919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28" name="Arredondar Retângulo de Canto Diagonal 10"/>
          <p:cNvSpPr/>
          <p:nvPr/>
        </p:nvSpPr>
        <p:spPr>
          <a:xfrm>
            <a:off x="4922589" y="3473689"/>
            <a:ext cx="3560231" cy="1533600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255" y="3603101"/>
            <a:ext cx="2771453" cy="1274776"/>
          </a:xfrm>
          <a:prstGeom prst="rect">
            <a:avLst/>
          </a:prstGeom>
        </p:spPr>
      </p:pic>
      <p:pic>
        <p:nvPicPr>
          <p:cNvPr id="27" name="Picture 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82" y="3542755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9261" y="5345578"/>
            <a:ext cx="3009440" cy="1161822"/>
          </a:xfrm>
          <a:prstGeom prst="rect">
            <a:avLst/>
          </a:prstGeom>
        </p:spPr>
      </p:pic>
      <p:sp>
        <p:nvSpPr>
          <p:cNvPr id="31" name="Arredondar Retângulo de Canto Diagonal 10"/>
          <p:cNvSpPr/>
          <p:nvPr/>
        </p:nvSpPr>
        <p:spPr>
          <a:xfrm>
            <a:off x="4922589" y="5159689"/>
            <a:ext cx="3560231" cy="1533600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32" name="Picture 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82" y="5209673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3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  <p:bldP spid="20" grpId="0"/>
      <p:bldP spid="7" grpId="0"/>
      <p:bldP spid="22" grpId="0" animBg="1"/>
      <p:bldP spid="2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8152" y="20456"/>
            <a:ext cx="77858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Osciladores harmónicos: amplitude, pulsação, </a:t>
            </a:r>
            <a:r>
              <a:rPr lang="pt-P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, frequência e fase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tângulo arredondado 12"/>
          <p:cNvSpPr/>
          <p:nvPr/>
        </p:nvSpPr>
        <p:spPr>
          <a:xfrm>
            <a:off x="526036" y="962867"/>
            <a:ext cx="8190100" cy="131609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66847" y="1042451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 dirty="0" err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t-PT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pt-PT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periódica de período              . 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042451"/>
                <a:ext cx="8049289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666845" y="1623914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designa-se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frequência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do oscilador harmónico.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6295292" y="1031059"/>
                <a:ext cx="76662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292" y="1031059"/>
                <a:ext cx="766620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66843" y="1637982"/>
                <a:ext cx="71846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3" y="1637982"/>
                <a:ext cx="718466" cy="518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61342" y="2465036"/>
                <a:ext cx="80547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é o período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 e só se                              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2465036"/>
                <a:ext cx="8054792" cy="507831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1342" y="3152341"/>
                <a:ext cx="131343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3152341"/>
                <a:ext cx="1313436" cy="7146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841764" y="3152341"/>
                <a:ext cx="287386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64" y="3152341"/>
                <a:ext cx="2873864" cy="7146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841764" y="3947366"/>
                <a:ext cx="24538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64" y="3947366"/>
                <a:ext cx="245381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841764" y="4397041"/>
                <a:ext cx="1908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64" y="4397041"/>
                <a:ext cx="190866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841764" y="4846716"/>
                <a:ext cx="8938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64" y="4846716"/>
                <a:ext cx="89383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xão em ângulos retos 10"/>
          <p:cNvCxnSpPr/>
          <p:nvPr/>
        </p:nvCxnSpPr>
        <p:spPr>
          <a:xfrm>
            <a:off x="3603812" y="4581707"/>
            <a:ext cx="990445" cy="265009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645782" y="4608601"/>
                <a:ext cx="374987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período da função cosseno</a:t>
                </a: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782" y="4608601"/>
                <a:ext cx="3749873" cy="507831"/>
              </a:xfrm>
              <a:prstGeom prst="rect">
                <a:avLst/>
              </a:prstGeom>
              <a:blipFill rotWithShape="0">
                <a:blip r:embed="rId12"/>
                <a:stretch>
                  <a:fillRect r="-97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arredondado 21"/>
          <p:cNvSpPr/>
          <p:nvPr/>
        </p:nvSpPr>
        <p:spPr>
          <a:xfrm>
            <a:off x="4652258" y="4608601"/>
            <a:ext cx="3736920" cy="507831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4133310" y="2379595"/>
                <a:ext cx="203382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310" y="2379595"/>
                <a:ext cx="2033825" cy="71468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66847" y="2412585"/>
                <a:ext cx="50699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412585"/>
                <a:ext cx="506997" cy="6127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/>
          <p:cNvSpPr/>
          <p:nvPr/>
        </p:nvSpPr>
        <p:spPr>
          <a:xfrm>
            <a:off x="655839" y="5246659"/>
            <a:ext cx="8054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55839" y="5696333"/>
            <a:ext cx="8054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é periódica de período                e a sua frequência é igual a      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442078" y="5696333"/>
                <a:ext cx="854529" cy="695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078" y="5696333"/>
                <a:ext cx="854529" cy="69596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431743" y="6126352"/>
                <a:ext cx="46839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43" y="6126352"/>
                <a:ext cx="468398" cy="6127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61342" y="5530508"/>
                <a:ext cx="8049289" cy="80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5530508"/>
                <a:ext cx="8049289" cy="80098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9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5" grpId="0"/>
      <p:bldP spid="2" grpId="0"/>
      <p:bldP spid="13" grpId="0"/>
      <p:bldP spid="18" grpId="0"/>
      <p:bldP spid="3" grpId="0"/>
      <p:bldP spid="7" grpId="0"/>
      <p:bldP spid="15" grpId="0"/>
      <p:bldP spid="19" grpId="0"/>
      <p:bldP spid="20" grpId="0"/>
      <p:bldP spid="21" grpId="0"/>
      <p:bldP spid="22" grpId="0" animBg="1"/>
      <p:bldP spid="24" grpId="0"/>
      <p:bldP spid="25" grpId="0"/>
      <p:bldP spid="26" grpId="0"/>
      <p:bldP spid="28" grpId="0"/>
      <p:bldP spid="29" grpId="0"/>
      <p:bldP spid="3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8152" y="20456"/>
            <a:ext cx="77858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Osciladores harmónicos: amplitude, pulsação, </a:t>
            </a:r>
            <a:r>
              <a:rPr lang="pt-P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, frequência e fase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55839" y="943598"/>
                <a:ext cx="805479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gráfico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de                            repete-se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em intervalos de comprimento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que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é o período da função. 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9" y="943598"/>
                <a:ext cx="8054792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81" r="-68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019183" y="754869"/>
                <a:ext cx="1799470" cy="80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83" y="754869"/>
                <a:ext cx="1799470" cy="8009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967945" y="5269343"/>
                <a:ext cx="100059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945" y="5269343"/>
                <a:ext cx="1000595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840" y="1866928"/>
            <a:ext cx="5318321" cy="3303939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655839" y="5313556"/>
            <a:ext cx="8054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O inverso aritmético do período,              , designa-se por frequência, dado que representa o número de oscilações completas por unidade de tempo.  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desloca-se numa reta numérica no intervalo de tempo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𝐼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=[0, 4[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(medido em segundos), de tal forma que a respetiva abcissa, como função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∈[0, 4[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é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dada pela expressão: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3217237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66844" y="1996112"/>
                <a:ext cx="8049289" cy="80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1996112"/>
                <a:ext cx="8049289" cy="8009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83361" y="2708424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a)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 Indica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abcissa do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nos instantes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=0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=3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708424"/>
                <a:ext cx="8049289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88863" y="3732303"/>
                <a:ext cx="80272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abcissa do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dada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3" y="3732303"/>
                <a:ext cx="8027269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45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98322" y="4192635"/>
                <a:ext cx="110189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2" y="4192635"/>
                <a:ext cx="1101896" cy="456535"/>
              </a:xfrm>
              <a:prstGeom prst="rect">
                <a:avLst/>
              </a:prstGeom>
              <a:blipFill rotWithShape="0"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544710" y="4207266"/>
                <a:ext cx="2298001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0" y="4207266"/>
                <a:ext cx="2298001" cy="5629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663796" y="4306736"/>
                <a:ext cx="1309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796" y="4306736"/>
                <a:ext cx="130933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4762811" y="4306736"/>
                <a:ext cx="1363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11" y="4306736"/>
                <a:ext cx="136370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5920276" y="4306736"/>
                <a:ext cx="776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276" y="4306736"/>
                <a:ext cx="77617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88863" y="4777478"/>
                <a:ext cx="80272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Por sua vez, 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abcissa do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dada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3" y="4777478"/>
                <a:ext cx="8027269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98322" y="5237810"/>
                <a:ext cx="110189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2" y="5237810"/>
                <a:ext cx="1101896" cy="456535"/>
              </a:xfrm>
              <a:prstGeom prst="rect">
                <a:avLst/>
              </a:prstGeom>
              <a:blipFill rotWithShape="0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1544710" y="5252441"/>
                <a:ext cx="2298001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0" y="5252441"/>
                <a:ext cx="2298001" cy="5629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663796" y="5176586"/>
                <a:ext cx="154927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796" y="5176586"/>
                <a:ext cx="1549270" cy="71468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5042654" y="5358800"/>
                <a:ext cx="998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654" y="5358800"/>
                <a:ext cx="998991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5898992" y="5358800"/>
                <a:ext cx="603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992" y="5358800"/>
                <a:ext cx="60305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9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4" grpId="0"/>
      <p:bldP spid="25" grpId="0"/>
      <p:bldP spid="2" grpId="0"/>
      <p:bldP spid="27" grpId="0"/>
      <p:bldP spid="3" grpId="0"/>
      <p:bldP spid="29" grpId="0"/>
      <p:bldP spid="30" grpId="0"/>
      <p:bldP spid="32" grpId="0"/>
      <p:bldP spid="34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desloca-se numa reta numérica no intervalo de tempo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𝐼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=[0, 4[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(medido em segundos), de tal forma que a respetiva abcissa, como função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∈[0, 4[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é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dada pela expressão: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3638151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66844" y="1996112"/>
                <a:ext cx="8049289" cy="80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1996112"/>
                <a:ext cx="8049289" cy="8009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83361" y="2708424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b)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 Indica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amplitude do movimento do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708424"/>
                <a:ext cx="8049289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6843" y="4640016"/>
                <a:ext cx="80272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 oscilador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harmónico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 período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frequência igual a      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3" y="4640016"/>
                <a:ext cx="8027269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45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"/>
          <p:cNvSpPr/>
          <p:nvPr/>
        </p:nvSpPr>
        <p:spPr>
          <a:xfrm>
            <a:off x="677852" y="316542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c)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 Determina </a:t>
            </a: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o período e a frequência deste oscilador harmónico.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66844" y="4130259"/>
                <a:ext cx="80272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oscilador harmónico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amplitude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4130259"/>
                <a:ext cx="8027269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45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7046684" y="4654530"/>
                <a:ext cx="28373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684" y="4654530"/>
                <a:ext cx="283731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88864" y="5180602"/>
                <a:ext cx="1270565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4492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5180602"/>
                <a:ext cx="1270565" cy="5186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875690" y="5180602"/>
                <a:ext cx="582659" cy="69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690" y="5180602"/>
                <a:ext cx="582659" cy="6941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377808" y="5276990"/>
                <a:ext cx="603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08" y="5276990"/>
                <a:ext cx="60305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xão em ângulos retos 35"/>
          <p:cNvCxnSpPr/>
          <p:nvPr/>
        </p:nvCxnSpPr>
        <p:spPr>
          <a:xfrm>
            <a:off x="2904014" y="5474585"/>
            <a:ext cx="990445" cy="265009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3937303" y="5501479"/>
                <a:ext cx="4057521" cy="5078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período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oscilador harmónico</a:t>
                </a:r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303" y="5501479"/>
                <a:ext cx="4057521" cy="507831"/>
              </a:xfrm>
              <a:prstGeom prst="rect">
                <a:avLst/>
              </a:prstGeom>
              <a:blipFill rotWithShape="0">
                <a:blip r:embed="rId12"/>
                <a:stretch>
                  <a:fillRect r="-902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 arredondado 37"/>
          <p:cNvSpPr/>
          <p:nvPr/>
        </p:nvSpPr>
        <p:spPr>
          <a:xfrm>
            <a:off x="3952459" y="5501479"/>
            <a:ext cx="4044911" cy="507831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688864" y="5960318"/>
                <a:ext cx="1270566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4492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5960318"/>
                <a:ext cx="1270566" cy="5186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732760" y="5914293"/>
                <a:ext cx="70564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760" y="5914293"/>
                <a:ext cx="705642" cy="61093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xão em ângulos retos 44"/>
          <p:cNvCxnSpPr/>
          <p:nvPr/>
        </p:nvCxnSpPr>
        <p:spPr>
          <a:xfrm>
            <a:off x="2377808" y="6253735"/>
            <a:ext cx="990445" cy="265009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/>
          <p:cNvSpPr/>
          <p:nvPr/>
        </p:nvSpPr>
        <p:spPr>
          <a:xfrm>
            <a:off x="3580265" y="6280629"/>
            <a:ext cx="1338828" cy="5078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Frequência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tângulo arredondado 46"/>
          <p:cNvSpPr/>
          <p:nvPr/>
        </p:nvSpPr>
        <p:spPr>
          <a:xfrm>
            <a:off x="3411098" y="6279783"/>
            <a:ext cx="1654388" cy="507831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47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" grpId="0"/>
      <p:bldP spid="22" grpId="0"/>
      <p:bldP spid="26" grpId="0"/>
      <p:bldP spid="5" grpId="0"/>
      <p:bldP spid="28" grpId="0"/>
      <p:bldP spid="7" grpId="0"/>
      <p:bldP spid="8" grpId="0"/>
      <p:bldP spid="37" grpId="0"/>
      <p:bldP spid="38" grpId="0" animBg="1"/>
      <p:bldP spid="44" grpId="0"/>
      <p:bldP spid="9" grpId="0"/>
      <p:bldP spid="46" grpId="0"/>
      <p:bldP spid="4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11899</TotalTime>
  <Words>4645</Words>
  <Application>Microsoft Office PowerPoint</Application>
  <PresentationFormat>Apresentação no Ecrã (4:3)</PresentationFormat>
  <Paragraphs>363</Paragraphs>
  <Slides>31</Slides>
  <Notes>28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31</vt:i4>
      </vt:variant>
    </vt:vector>
  </HeadingPairs>
  <TitlesOfParts>
    <vt:vector size="32" baseType="lpstr">
      <vt:lpstr>Tema do Office</vt:lpstr>
      <vt:lpstr>Aplicações aos osciladores harmónicos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904</cp:revision>
  <dcterms:created xsi:type="dcterms:W3CDTF">2015-12-10T15:13:19Z</dcterms:created>
  <dcterms:modified xsi:type="dcterms:W3CDTF">2017-03-22T11:41:39Z</dcterms:modified>
</cp:coreProperties>
</file>