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8" r:id="rId2"/>
    <p:sldId id="259" r:id="rId3"/>
    <p:sldId id="264" r:id="rId4"/>
    <p:sldId id="266" r:id="rId5"/>
    <p:sldId id="270" r:id="rId6"/>
    <p:sldId id="281" r:id="rId7"/>
    <p:sldId id="271" r:id="rId8"/>
    <p:sldId id="282" r:id="rId9"/>
    <p:sldId id="283" r:id="rId10"/>
    <p:sldId id="284" r:id="rId11"/>
    <p:sldId id="285" r:id="rId12"/>
    <p:sldId id="286" r:id="rId13"/>
    <p:sldId id="279" r:id="rId14"/>
    <p:sldId id="280" r:id="rId15"/>
  </p:sldIdLst>
  <p:sldSz cx="12192000" cy="6858000"/>
  <p:notesSz cx="6799263" cy="9929813"/>
  <p:embeddedFontLst>
    <p:embeddedFont>
      <p:font typeface="Cambria Math" panose="02040503050406030204" pitchFamily="18" charset="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Lucida Sans" panose="020B0602030504020204" pitchFamily="34" charset="0"/>
      <p:regular r:id="rId21"/>
      <p:bold r:id="rId22"/>
      <p:italic r:id="rId23"/>
      <p:boldItalic r:id="rId24"/>
    </p:embeddedFont>
    <p:embeddedFont>
      <p:font typeface="Kalinga" panose="020B0502040204020203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727" userDrawn="1">
          <p15:clr>
            <a:srgbClr val="A4A3A4"/>
          </p15:clr>
        </p15:guide>
        <p15:guide id="2" pos="530">
          <p15:clr>
            <a:srgbClr val="A4A3A4"/>
          </p15:clr>
        </p15:guide>
        <p15:guide id="3" pos="368">
          <p15:clr>
            <a:srgbClr val="A4A3A4"/>
          </p15:clr>
        </p15:guide>
        <p15:guide id="4" pos="6970" userDrawn="1">
          <p15:clr>
            <a:srgbClr val="A4A3A4"/>
          </p15:clr>
        </p15:guide>
        <p15:guide id="5" orient="horz" pos="641">
          <p15:clr>
            <a:srgbClr val="A4A3A4"/>
          </p15:clr>
        </p15:guide>
        <p15:guide id="6" orient="horz" pos="929">
          <p15:clr>
            <a:srgbClr val="A4A3A4"/>
          </p15:clr>
        </p15:guide>
        <p15:guide id="7" pos="710" userDrawn="1">
          <p15:clr>
            <a:srgbClr val="A4A3A4"/>
          </p15:clr>
        </p15:guide>
        <p15:guide id="8" pos="308">
          <p15:clr>
            <a:srgbClr val="A4A3A4"/>
          </p15:clr>
        </p15:guide>
        <p15:guide id="9" pos="845">
          <p15:clr>
            <a:srgbClr val="A4A3A4"/>
          </p15:clr>
        </p15:guide>
        <p15:guide id="10" orient="horz" pos="2455" userDrawn="1">
          <p15:clr>
            <a:srgbClr val="A4A3A4"/>
          </p15:clr>
        </p15:guide>
        <p15:guide id="11" orient="horz" pos="2319" userDrawn="1">
          <p15:clr>
            <a:srgbClr val="A4A3A4"/>
          </p15:clr>
        </p15:guide>
        <p15:guide id="12" orient="horz" pos="2047" userDrawn="1">
          <p15:clr>
            <a:srgbClr val="A4A3A4"/>
          </p15:clr>
        </p15:guide>
        <p15:guide id="13" orient="horz" pos="3816" userDrawn="1">
          <p15:clr>
            <a:srgbClr val="A4A3A4"/>
          </p15:clr>
        </p15:guide>
        <p15:guide id="14" orient="horz" pos="1911" userDrawn="1">
          <p15:clr>
            <a:srgbClr val="A4A3A4"/>
          </p15:clr>
        </p15:guide>
        <p15:guide id="15" orient="horz" pos="1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929"/>
    <a:srgbClr val="5B6659"/>
    <a:srgbClr val="00B5B6"/>
    <a:srgbClr val="94F680"/>
    <a:srgbClr val="42888A"/>
    <a:srgbClr val="489395"/>
    <a:srgbClr val="EF5B66"/>
    <a:srgbClr val="60C4C6"/>
    <a:srgbClr val="F3EF9D"/>
    <a:srgbClr val="DF8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22" autoAdjust="0"/>
    <p:restoredTop sz="91489" autoAdjust="0"/>
  </p:normalViewPr>
  <p:slideViewPr>
    <p:cSldViewPr snapToGrid="0">
      <p:cViewPr>
        <p:scale>
          <a:sx n="80" d="100"/>
          <a:sy n="80" d="100"/>
        </p:scale>
        <p:origin x="-1128" y="-114"/>
      </p:cViewPr>
      <p:guideLst>
        <p:guide orient="horz" pos="2451"/>
        <p:guide orient="horz" pos="572"/>
        <p:guide orient="horz" pos="944"/>
        <p:guide orient="horz" pos="2455"/>
        <p:guide orient="horz" pos="2142"/>
        <p:guide orient="horz" pos="1709"/>
        <p:guide orient="horz" pos="1981"/>
        <p:guide orient="horz" pos="1434"/>
        <p:guide orient="horz" pos="1133"/>
        <p:guide orient="horz" pos="1565"/>
        <p:guide orient="horz" pos="1273"/>
        <p:guide orient="horz" pos="2273"/>
        <p:guide orient="horz" pos="2449"/>
        <p:guide orient="horz" pos="3451"/>
        <p:guide orient="horz" pos="899"/>
        <p:guide orient="horz" pos="616"/>
        <p:guide pos="960"/>
        <p:guide pos="599"/>
        <p:guide pos="6970"/>
        <p:guide pos="718"/>
        <p:guide pos="300"/>
        <p:guide pos="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2" d="100"/>
          <a:sy n="62" d="100"/>
        </p:scale>
        <p:origin x="-333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96D4F-63EA-4926-917E-06F7B21536AB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3C73B-B558-44EC-90B4-9C1FAE6FEB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3911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28EEE-14BD-43E6-B7A6-5958535646CD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10EC-2374-41DB-9BA8-4A718BFE90A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1934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9355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802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Posição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pt-PT" dirty="0">
                  <a:solidFill>
                    <a:srgbClr val="43593F"/>
                  </a:solidFill>
                </a:endParaRPr>
              </a:p>
            </p:txBody>
          </p:sp>
        </mc:Choice>
        <mc:Fallback xmlns="">
          <p:sp>
            <p:nvSpPr>
              <p:cNvPr id="3" name="Marcador de Posição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pt-PT" dirty="0" smtClean="0">
                    <a:solidFill>
                      <a:srgbClr val="43593F"/>
                    </a:solidFill>
                  </a:rPr>
                  <a:t>Pretende-se que esteja uma rapariga em cada uma das extremidades. Se pensarmos como nas duas alíneas anteriores, as cinco raparigas formam um grupo, dentro do qual existem </a:t>
                </a:r>
                <a:r>
                  <a:rPr lang="pt-PT" i="0">
                    <a:solidFill>
                      <a:srgbClr val="5B6659"/>
                    </a:solidFill>
                    <a:latin typeface="Cambria Math" panose="02040503050406030204" pitchFamily="18" charset="0"/>
                  </a:rPr>
                  <a:t>5!</a:t>
                </a:r>
                <a:r>
                  <a:rPr lang="pt-PT" dirty="0" smtClean="0">
                    <a:solidFill>
                      <a:srgbClr val="43593F"/>
                    </a:solidFill>
                  </a:rPr>
                  <a:t> maneiras distintas de as dispor, e os quatro rapazes constituem outro grupo, dentro do qual existem </a:t>
                </a:r>
                <a:r>
                  <a:rPr lang="pt-PT" b="0" i="0" smtClean="0">
                    <a:solidFill>
                      <a:srgbClr val="5B6659"/>
                    </a:solidFill>
                    <a:latin typeface="Cambria Math" panose="02040503050406030204" pitchFamily="18" charset="0"/>
                  </a:rPr>
                  <a:t>4</a:t>
                </a:r>
                <a:r>
                  <a:rPr lang="pt-PT" i="0">
                    <a:solidFill>
                      <a:srgbClr val="5B6659"/>
                    </a:solidFill>
                    <a:latin typeface="Cambria Math" panose="02040503050406030204" pitchFamily="18" charset="0"/>
                  </a:rPr>
                  <a:t>!</a:t>
                </a:r>
                <a:r>
                  <a:rPr lang="pt-PT" dirty="0" smtClean="0">
                    <a:solidFill>
                      <a:srgbClr val="43593F"/>
                    </a:solidFill>
                  </a:rPr>
                  <a:t> maneiras distintas de os dispor.</a:t>
                </a:r>
                <a:endParaRPr lang="pt-PT" dirty="0">
                  <a:solidFill>
                    <a:srgbClr val="43593F"/>
                  </a:solidFill>
                </a:endParaRPr>
              </a:p>
            </p:txBody>
          </p:sp>
        </mc:Fallback>
      </mc:AlternateContent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789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9976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8450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486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0855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b="0" u="none" dirty="0">
              <a:solidFill>
                <a:srgbClr val="FF0000"/>
              </a:solidFill>
              <a:cs typeface="Kalinga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455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3983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7930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4501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721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81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4572" y="1025243"/>
            <a:ext cx="5864614" cy="1325564"/>
          </a:xfrm>
        </p:spPr>
        <p:txBody>
          <a:bodyPr/>
          <a:lstStyle/>
          <a:p>
            <a:r>
              <a:rPr lang="pt-PT" dirty="0"/>
              <a:t>Clique para editar o estilo</a:t>
            </a:r>
          </a:p>
        </p:txBody>
      </p:sp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6465" cy="6893169"/>
          </a:xfrm>
          <a:prstGeom prst="rect">
            <a:avLst/>
          </a:prstGeom>
        </p:spPr>
      </p:pic>
      <p:sp>
        <p:nvSpPr>
          <p:cNvPr id="3" name="Rectângulo 2"/>
          <p:cNvSpPr/>
          <p:nvPr userDrawn="1"/>
        </p:nvSpPr>
        <p:spPr>
          <a:xfrm>
            <a:off x="9332686" y="5878286"/>
            <a:ext cx="2933779" cy="870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267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332" cy="6858000"/>
          </a:xfrm>
          <a:prstGeom prst="rect">
            <a:avLst/>
          </a:prstGeom>
        </p:spPr>
      </p:pic>
      <p:pic>
        <p:nvPicPr>
          <p:cNvPr id="4" name="Picture 5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8" y="1144081"/>
            <a:ext cx="705055" cy="60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4"/>
          <p:cNvSpPr/>
          <p:nvPr userDrawn="1"/>
        </p:nvSpPr>
        <p:spPr>
          <a:xfrm>
            <a:off x="9623247" y="11875"/>
            <a:ext cx="2550085" cy="68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010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06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4572" y="1025243"/>
            <a:ext cx="5864614" cy="1325564"/>
          </a:xfrm>
          <a:prstGeom prst="rect">
            <a:avLst/>
          </a:prstGeom>
        </p:spPr>
        <p:txBody>
          <a:bodyPr/>
          <a:lstStyle/>
          <a:p>
            <a:r>
              <a:rPr lang="pt-PT" dirty="0"/>
              <a:t>Clique para editar o estilo</a:t>
            </a:r>
          </a:p>
        </p:txBody>
      </p:sp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" y="-1"/>
            <a:ext cx="12261773" cy="6893168"/>
          </a:xfrm>
          <a:prstGeom prst="rect">
            <a:avLst/>
          </a:prstGeom>
        </p:spPr>
      </p:pic>
      <p:sp>
        <p:nvSpPr>
          <p:cNvPr id="3" name="Rectângulo 2"/>
          <p:cNvSpPr/>
          <p:nvPr userDrawn="1"/>
        </p:nvSpPr>
        <p:spPr>
          <a:xfrm>
            <a:off x="9332686" y="5878286"/>
            <a:ext cx="2933779" cy="870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326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1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" y="-1"/>
            <a:ext cx="12261773" cy="6893168"/>
          </a:xfrm>
          <a:prstGeom prst="rect">
            <a:avLst/>
          </a:prstGeom>
        </p:spPr>
      </p:pic>
      <p:sp>
        <p:nvSpPr>
          <p:cNvPr id="3" name="Rectângulo 2"/>
          <p:cNvSpPr/>
          <p:nvPr userDrawn="1"/>
        </p:nvSpPr>
        <p:spPr>
          <a:xfrm>
            <a:off x="9332686" y="5878286"/>
            <a:ext cx="2933779" cy="870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397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 userDrawn="1"/>
        </p:nvSpPr>
        <p:spPr>
          <a:xfrm>
            <a:off x="9440883" y="5985164"/>
            <a:ext cx="2751117" cy="77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" y="-1"/>
            <a:ext cx="12261771" cy="689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1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 userDrawn="1"/>
        </p:nvSpPr>
        <p:spPr>
          <a:xfrm>
            <a:off x="10614455" y="-1"/>
            <a:ext cx="1610972" cy="68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ângulo 1"/>
          <p:cNvSpPr/>
          <p:nvPr userDrawn="1"/>
        </p:nvSpPr>
        <p:spPr>
          <a:xfrm>
            <a:off x="9675341" y="5906530"/>
            <a:ext cx="1087394" cy="93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" y="-1"/>
            <a:ext cx="12261771" cy="68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8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11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r="-1"/>
          <a:stretch/>
        </p:blipFill>
        <p:spPr>
          <a:xfrm>
            <a:off x="-96688" y="-43542"/>
            <a:ext cx="12322114" cy="69015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52" y="-39914"/>
            <a:ext cx="3529032" cy="120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 userDrawn="1"/>
        </p:nvSpPr>
        <p:spPr>
          <a:xfrm>
            <a:off x="9440883" y="5985164"/>
            <a:ext cx="2751117" cy="77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3"/>
          <p:cNvSpPr/>
          <p:nvPr userDrawn="1"/>
        </p:nvSpPr>
        <p:spPr>
          <a:xfrm>
            <a:off x="10816441" y="-51789"/>
            <a:ext cx="1408985" cy="6897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080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/>
          <a:stretch/>
        </p:blipFill>
        <p:spPr>
          <a:xfrm>
            <a:off x="3786" y="0"/>
            <a:ext cx="12155100" cy="6858000"/>
          </a:xfrm>
          <a:prstGeom prst="rect">
            <a:avLst/>
          </a:prstGeom>
        </p:spPr>
      </p:pic>
      <p:sp>
        <p:nvSpPr>
          <p:cNvPr id="2" name="Rectângulo 1"/>
          <p:cNvSpPr/>
          <p:nvPr userDrawn="1"/>
        </p:nvSpPr>
        <p:spPr>
          <a:xfrm>
            <a:off x="11321143" y="1741714"/>
            <a:ext cx="837743" cy="4325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5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8" y="868315"/>
            <a:ext cx="705055" cy="60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4"/>
          <p:cNvSpPr/>
          <p:nvPr userDrawn="1"/>
        </p:nvSpPr>
        <p:spPr>
          <a:xfrm>
            <a:off x="8995719" y="-1"/>
            <a:ext cx="3229707" cy="68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547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5813" cy="6858001"/>
          </a:xfrm>
          <a:prstGeom prst="rect">
            <a:avLst/>
          </a:prstGeom>
        </p:spPr>
      </p:pic>
      <p:sp>
        <p:nvSpPr>
          <p:cNvPr id="4" name="Rectângulo 3"/>
          <p:cNvSpPr/>
          <p:nvPr userDrawn="1"/>
        </p:nvSpPr>
        <p:spPr>
          <a:xfrm>
            <a:off x="10614455" y="-1"/>
            <a:ext cx="1610972" cy="68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ângulo 1"/>
          <p:cNvSpPr/>
          <p:nvPr userDrawn="1"/>
        </p:nvSpPr>
        <p:spPr>
          <a:xfrm>
            <a:off x="9675341" y="5906530"/>
            <a:ext cx="1087394" cy="93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629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04562-0010-465F-B28E-1BAC3261CC33}" type="datetimeFigureOut">
              <a:rPr lang="pt-PT" smtClean="0"/>
              <a:t>23-03-2017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F66DD-223E-4275-A625-E9000BFB996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324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4" r:id="rId9"/>
    <p:sldLayoutId id="2147483666" r:id="rId10"/>
    <p:sldLayoutId id="2147483668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1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17" Type="http://schemas.openxmlformats.org/officeDocument/2006/relationships/image" Target="../media/image20.jpeg"/><Relationship Id="rId2" Type="http://schemas.openxmlformats.org/officeDocument/2006/relationships/audio" Target="../media/media7.wav"/><Relationship Id="rId16" Type="http://schemas.openxmlformats.org/officeDocument/2006/relationships/image" Target="../media/image25.jpeg"/><Relationship Id="rId1" Type="http://schemas.microsoft.com/office/2007/relationships/media" Target="../media/media7.wav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image" Target="../media/image17.jp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openxmlformats.org/officeDocument/2006/relationships/slide" Target="slide14.xml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2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21.png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17" Type="http://schemas.openxmlformats.org/officeDocument/2006/relationships/image" Target="../media/image36.png"/><Relationship Id="rId2" Type="http://schemas.openxmlformats.org/officeDocument/2006/relationships/audio" Target="../media/media8.wav"/><Relationship Id="rId16" Type="http://schemas.openxmlformats.org/officeDocument/2006/relationships/image" Target="../media/image35.png"/><Relationship Id="rId20" Type="http://schemas.openxmlformats.org/officeDocument/2006/relationships/image" Target="../media/image20.jpeg"/><Relationship Id="rId1" Type="http://schemas.microsoft.com/office/2007/relationships/media" Target="../media/media8.wav"/><Relationship Id="rId6" Type="http://schemas.openxmlformats.org/officeDocument/2006/relationships/slide" Target="slide9.xml"/><Relationship Id="rId11" Type="http://schemas.openxmlformats.org/officeDocument/2006/relationships/image" Target="../media/image16.png"/><Relationship Id="rId5" Type="http://schemas.openxmlformats.org/officeDocument/2006/relationships/image" Target="../media/image17.jpg"/><Relationship Id="rId15" Type="http://schemas.openxmlformats.org/officeDocument/2006/relationships/image" Target="../media/image22.jpeg"/><Relationship Id="rId10" Type="http://schemas.openxmlformats.org/officeDocument/2006/relationships/slide" Target="slide13.xml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9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3.xml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20.jpeg"/><Relationship Id="rId7" Type="http://schemas.openxmlformats.org/officeDocument/2006/relationships/image" Target="../media/image33.png"/><Relationship Id="rId12" Type="http://schemas.openxmlformats.org/officeDocument/2006/relationships/image" Target="../media/image19.png"/><Relationship Id="rId2" Type="http://schemas.openxmlformats.org/officeDocument/2006/relationships/audio" Target="../media/media9.wav"/><Relationship Id="rId16" Type="http://schemas.openxmlformats.org/officeDocument/2006/relationships/image" Target="../media/image22.jpeg"/><Relationship Id="rId20" Type="http://schemas.openxmlformats.org/officeDocument/2006/relationships/image" Target="../media/image40.png"/><Relationship Id="rId1" Type="http://schemas.microsoft.com/office/2007/relationships/media" Target="../media/media9.wav"/><Relationship Id="rId6" Type="http://schemas.openxmlformats.org/officeDocument/2006/relationships/image" Target="../media/image370.png"/><Relationship Id="rId11" Type="http://schemas.openxmlformats.org/officeDocument/2006/relationships/slide" Target="slide14.xml"/><Relationship Id="rId5" Type="http://schemas.openxmlformats.org/officeDocument/2006/relationships/image" Target="../media/image17.jpg"/><Relationship Id="rId15" Type="http://schemas.openxmlformats.org/officeDocument/2006/relationships/image" Target="../media/image32.png"/><Relationship Id="rId10" Type="http://schemas.openxmlformats.org/officeDocument/2006/relationships/slide" Target="slide11.xml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g"/><Relationship Id="rId7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20.jpeg"/><Relationship Id="rId1" Type="http://schemas.microsoft.com/office/2007/relationships/media" Target="../media/media1.wav"/><Relationship Id="rId6" Type="http://schemas.openxmlformats.org/officeDocument/2006/relationships/slide" Target="slide2.xml"/><Relationship Id="rId11" Type="http://schemas.openxmlformats.org/officeDocument/2006/relationships/slide" Target="slide13.xml"/><Relationship Id="rId5" Type="http://schemas.openxmlformats.org/officeDocument/2006/relationships/image" Target="../media/image17.jpg"/><Relationship Id="rId1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slide" Target="slide14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7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12" Type="http://schemas.openxmlformats.org/officeDocument/2006/relationships/slide" Target="slide6.xml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image" Target="../media/image20.jpeg"/><Relationship Id="rId1" Type="http://schemas.microsoft.com/office/2007/relationships/media" Target="../media/media2.wav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openxmlformats.org/officeDocument/2006/relationships/image" Target="../media/image17.jpg"/><Relationship Id="rId15" Type="http://schemas.openxmlformats.org/officeDocument/2006/relationships/image" Target="../media/image23.jpeg"/><Relationship Id="rId10" Type="http://schemas.openxmlformats.org/officeDocument/2006/relationships/slide" Target="slide13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18" Type="http://schemas.openxmlformats.org/officeDocument/2006/relationships/image" Target="../media/image2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" Type="http://schemas.openxmlformats.org/officeDocument/2006/relationships/audio" Target="../media/media3.wav"/><Relationship Id="rId16" Type="http://schemas.openxmlformats.org/officeDocument/2006/relationships/image" Target="../media/image23.jpeg"/><Relationship Id="rId1" Type="http://schemas.microsoft.com/office/2007/relationships/media" Target="../media/media3.wav"/><Relationship Id="rId6" Type="http://schemas.openxmlformats.org/officeDocument/2006/relationships/slide" Target="slide4.xml"/><Relationship Id="rId11" Type="http://schemas.openxmlformats.org/officeDocument/2006/relationships/slide" Target="slide13.xml"/><Relationship Id="rId5" Type="http://schemas.openxmlformats.org/officeDocument/2006/relationships/image" Target="../media/image17.jpg"/><Relationship Id="rId15" Type="http://schemas.openxmlformats.org/officeDocument/2006/relationships/image" Target="../media/image22.jpeg"/><Relationship Id="rId10" Type="http://schemas.openxmlformats.org/officeDocument/2006/relationships/image" Target="../media/image19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slide" Target="slide14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8.xml"/><Relationship Id="rId18" Type="http://schemas.openxmlformats.org/officeDocument/2006/relationships/image" Target="../media/image2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17" Type="http://schemas.openxmlformats.org/officeDocument/2006/relationships/image" Target="../media/image27.png"/><Relationship Id="rId2" Type="http://schemas.openxmlformats.org/officeDocument/2006/relationships/audio" Target="../media/media4.wav"/><Relationship Id="rId16" Type="http://schemas.openxmlformats.org/officeDocument/2006/relationships/image" Target="../media/image23.jpeg"/><Relationship Id="rId1" Type="http://schemas.microsoft.com/office/2007/relationships/media" Target="../media/media4.wav"/><Relationship Id="rId6" Type="http://schemas.openxmlformats.org/officeDocument/2006/relationships/slide" Target="slide5.xml"/><Relationship Id="rId11" Type="http://schemas.openxmlformats.org/officeDocument/2006/relationships/image" Target="../media/image16.png"/><Relationship Id="rId5" Type="http://schemas.openxmlformats.org/officeDocument/2006/relationships/image" Target="../media/image17.jpg"/><Relationship Id="rId15" Type="http://schemas.openxmlformats.org/officeDocument/2006/relationships/image" Target="../media/image22.jpeg"/><Relationship Id="rId10" Type="http://schemas.openxmlformats.org/officeDocument/2006/relationships/slide" Target="slide13.xml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17" Type="http://schemas.openxmlformats.org/officeDocument/2006/relationships/image" Target="../media/image20.jpeg"/><Relationship Id="rId2" Type="http://schemas.openxmlformats.org/officeDocument/2006/relationships/audio" Target="../media/media5.wav"/><Relationship Id="rId16" Type="http://schemas.openxmlformats.org/officeDocument/2006/relationships/image" Target="../media/image23.jpeg"/><Relationship Id="rId1" Type="http://schemas.microsoft.com/office/2007/relationships/media" Target="../media/media5.wav"/><Relationship Id="rId6" Type="http://schemas.openxmlformats.org/officeDocument/2006/relationships/slide" Target="slide5.xml"/><Relationship Id="rId11" Type="http://schemas.openxmlformats.org/officeDocument/2006/relationships/slide" Target="slide13.xml"/><Relationship Id="rId5" Type="http://schemas.openxmlformats.org/officeDocument/2006/relationships/image" Target="../media/image17.jpg"/><Relationship Id="rId1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8.xml"/><Relationship Id="rId9" Type="http://schemas.openxmlformats.org/officeDocument/2006/relationships/slide" Target="slide14.xml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8.xml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12" Type="http://schemas.openxmlformats.org/officeDocument/2006/relationships/image" Target="../media/image29.png"/><Relationship Id="rId17" Type="http://schemas.openxmlformats.org/officeDocument/2006/relationships/image" Target="../media/image23.jpeg"/><Relationship Id="rId2" Type="http://schemas.openxmlformats.org/officeDocument/2006/relationships/audio" Target="../media/media6.wav"/><Relationship Id="rId16" Type="http://schemas.openxmlformats.org/officeDocument/2006/relationships/image" Target="../media/image22.jpeg"/><Relationship Id="rId20" Type="http://schemas.openxmlformats.org/officeDocument/2006/relationships/image" Target="../media/image21.png"/><Relationship Id="rId1" Type="http://schemas.microsoft.com/office/2007/relationships/media" Target="../media/media6.wav"/><Relationship Id="rId6" Type="http://schemas.openxmlformats.org/officeDocument/2006/relationships/slide" Target="slide7.xml"/><Relationship Id="rId11" Type="http://schemas.openxmlformats.org/officeDocument/2006/relationships/image" Target="../media/image16.png"/><Relationship Id="rId5" Type="http://schemas.openxmlformats.org/officeDocument/2006/relationships/image" Target="../media/image17.jpg"/><Relationship Id="rId15" Type="http://schemas.openxmlformats.org/officeDocument/2006/relationships/slide" Target="slide11.xml"/><Relationship Id="rId10" Type="http://schemas.openxmlformats.org/officeDocument/2006/relationships/slide" Target="slide13.xml"/><Relationship Id="rId19" Type="http://schemas.openxmlformats.org/officeDocument/2006/relationships/image" Target="../media/image20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6116011" y="3196028"/>
            <a:ext cx="4981558" cy="991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DO</a:t>
            </a:r>
          </a:p>
        </p:txBody>
      </p:sp>
      <p:sp>
        <p:nvSpPr>
          <p:cNvPr id="6" name="Rectângulo 4"/>
          <p:cNvSpPr/>
          <p:nvPr/>
        </p:nvSpPr>
        <p:spPr>
          <a:xfrm>
            <a:off x="6116011" y="4027370"/>
            <a:ext cx="4981558" cy="991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EXERCÍCIO 31</a:t>
            </a:r>
          </a:p>
        </p:txBody>
      </p:sp>
      <p:sp>
        <p:nvSpPr>
          <p:cNvPr id="7" name="Rectângulo 4"/>
          <p:cNvSpPr/>
          <p:nvPr/>
        </p:nvSpPr>
        <p:spPr>
          <a:xfrm>
            <a:off x="6297930" y="5478200"/>
            <a:ext cx="4617720" cy="991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500" b="1" dirty="0">
                <a:solidFill>
                  <a:srgbClr val="F47929"/>
                </a:solidFill>
                <a:latin typeface="Lucida Sans" panose="020B0602030504020204" pitchFamily="34" charset="0"/>
              </a:rPr>
              <a:t>Pág. 24</a:t>
            </a:r>
          </a:p>
        </p:txBody>
      </p:sp>
      <p:sp>
        <p:nvSpPr>
          <p:cNvPr id="9" name="Rectângulo 4"/>
          <p:cNvSpPr/>
          <p:nvPr/>
        </p:nvSpPr>
        <p:spPr>
          <a:xfrm>
            <a:off x="6116011" y="581606"/>
            <a:ext cx="4981558" cy="991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500" b="1" dirty="0">
                <a:solidFill>
                  <a:srgbClr val="00B5B6"/>
                </a:solidFill>
                <a:latin typeface="Lucida Sans" panose="020B0602030504020204" pitchFamily="34" charset="0"/>
              </a:rPr>
              <a:t>ESSENCIAL</a:t>
            </a:r>
          </a:p>
        </p:txBody>
      </p:sp>
      <p:sp>
        <p:nvSpPr>
          <p:cNvPr id="10" name="Rectângulo 4"/>
          <p:cNvSpPr/>
          <p:nvPr/>
        </p:nvSpPr>
        <p:spPr>
          <a:xfrm>
            <a:off x="6116011" y="1668218"/>
            <a:ext cx="4981558" cy="991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rgbClr val="00B5B6"/>
                </a:solidFill>
                <a:latin typeface="Lucida Sans" panose="020B0602030504020204" pitchFamily="34" charset="0"/>
              </a:rPr>
              <a:t>PARA O </a:t>
            </a:r>
            <a:r>
              <a:rPr lang="pt-PT" sz="5500" b="1" dirty="0">
                <a:solidFill>
                  <a:srgbClr val="00B5B6"/>
                </a:solidFill>
                <a:latin typeface="Lucida Sans" panose="020B0602030504020204" pitchFamily="34" charset="0"/>
              </a:rPr>
              <a:t>EXAME</a:t>
            </a:r>
          </a:p>
        </p:txBody>
      </p:sp>
    </p:spTree>
    <p:extLst>
      <p:ext uri="{BB962C8B-B14F-4D97-AF65-F5344CB8AC3E}">
        <p14:creationId xmlns:p14="http://schemas.microsoft.com/office/powerpoint/2010/main" val="289879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m 7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40" y="6159341"/>
            <a:ext cx="698659" cy="698659"/>
          </a:xfrm>
          <a:prstGeom prst="rect">
            <a:avLst/>
          </a:prstGeom>
        </p:spPr>
      </p:pic>
      <p:cxnSp>
        <p:nvCxnSpPr>
          <p:cNvPr id="56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cta 15"/>
          <p:cNvCxnSpPr>
            <a:endCxn id="54" idx="0"/>
          </p:cNvCxnSpPr>
          <p:nvPr/>
        </p:nvCxnSpPr>
        <p:spPr>
          <a:xfrm>
            <a:off x="11726103" y="1725690"/>
            <a:ext cx="529" cy="323787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1" name="Oval 60">
            <a:hlinkClick r:id="rId8" action="ppaction://hlinksldjump"/>
          </p:cNvPr>
          <p:cNvSpPr/>
          <p:nvPr/>
        </p:nvSpPr>
        <p:spPr>
          <a:xfrm>
            <a:off x="11474103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1" name="Picture 3" descr="C:\Users\adantas\Desktop\PRODUÇÃO\2017\MATEMÁTICA\EXPOENTE12\LAYOUT_BASE\EDITAVEIS\ico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45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agem 7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74" name="TextBox 52"/>
          <p:cNvSpPr txBox="1"/>
          <p:nvPr/>
        </p:nvSpPr>
        <p:spPr>
          <a:xfrm>
            <a:off x="1213099" y="233220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sp>
        <p:nvSpPr>
          <p:cNvPr id="96" name="TextBox 77"/>
          <p:cNvSpPr txBox="1"/>
          <p:nvPr/>
        </p:nvSpPr>
        <p:spPr>
          <a:xfrm>
            <a:off x="1426464" y="1734804"/>
            <a:ext cx="9672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43593F"/>
                </a:solidFill>
                <a:latin typeface="Lucida Sans" panose="020B0602030504020204" pitchFamily="34" charset="0"/>
              </a:rPr>
              <a:t>Os rapazes </a:t>
            </a:r>
            <a:r>
              <a:rPr lang="pt-PT" dirty="0">
                <a:solidFill>
                  <a:srgbClr val="43593F"/>
                </a:solidFill>
                <a:latin typeface="Lucida Sans" panose="020B0602030504020204" pitchFamily="34" charset="0"/>
              </a:rPr>
              <a:t>têm de ficar todos juntos, </a:t>
            </a:r>
            <a:r>
              <a:rPr lang="pt-PT" dirty="0" smtClean="0">
                <a:solidFill>
                  <a:srgbClr val="43593F"/>
                </a:solidFill>
                <a:latin typeface="Lucida Sans" panose="020B0602030504020204" pitchFamily="34" charset="0"/>
              </a:rPr>
              <a:t>mas a disposição dos rapazes entre as raparigas pode variar.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77"/>
              <p:cNvSpPr txBox="1"/>
              <p:nvPr/>
            </p:nvSpPr>
            <p:spPr>
              <a:xfrm>
                <a:off x="1420363" y="5447481"/>
                <a:ext cx="9974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Logo, </a:t>
                </a:r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existem </a:t>
                </a:r>
                <a14:m>
                  <m:oMath xmlns:m="http://schemas.openxmlformats.org/officeDocument/2006/math">
                    <m:r>
                      <a:rPr lang="pt-PT" b="0" i="0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5!×4!=</m:t>
                    </m:r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1728</m:t>
                    </m:r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pt-PT" dirty="0" smtClean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 maneiras diferentes </a:t>
                </a:r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de se dispor os nove amigos.</a:t>
                </a:r>
              </a:p>
            </p:txBody>
          </p:sp>
        </mc:Choice>
        <mc:Fallback xmlns="">
          <p:sp>
            <p:nvSpPr>
              <p:cNvPr id="112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363" y="5447481"/>
                <a:ext cx="9974037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489" t="-6667" b="-2833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/>
          <p:cNvSpPr/>
          <p:nvPr/>
        </p:nvSpPr>
        <p:spPr>
          <a:xfrm>
            <a:off x="11366632" y="1995477"/>
            <a:ext cx="720000" cy="720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4" name="Oval 53"/>
          <p:cNvSpPr/>
          <p:nvPr/>
        </p:nvSpPr>
        <p:spPr>
          <a:xfrm>
            <a:off x="11420632" y="2049477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38" name="Rectangle 2"/>
          <p:cNvSpPr/>
          <p:nvPr/>
        </p:nvSpPr>
        <p:spPr>
          <a:xfrm>
            <a:off x="2915817" y="276440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47929"/>
                </a:solidFill>
                <a:latin typeface="Lucida Sans" panose="020B0602030504020204" pitchFamily="34" charset="0"/>
              </a:rPr>
              <a:t>Alínea d)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se os rapazes ficarem juntos.</a:t>
            </a:r>
          </a:p>
        </p:txBody>
      </p:sp>
      <p:pic>
        <p:nvPicPr>
          <p:cNvPr id="119" name="Imagem 1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p:pic>
        <p:nvPicPr>
          <p:cNvPr id="76" name="Imagem 75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6700363" y="3937519"/>
            <a:ext cx="215095" cy="422825"/>
          </a:xfrm>
          <a:prstGeom prst="rect">
            <a:avLst/>
          </a:prstGeom>
        </p:spPr>
      </p:pic>
      <p:pic>
        <p:nvPicPr>
          <p:cNvPr id="120" name="Imagem 119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7915745" y="3923374"/>
            <a:ext cx="185853" cy="442960"/>
          </a:xfrm>
          <a:prstGeom prst="rect">
            <a:avLst/>
          </a:prstGeom>
        </p:spPr>
      </p:pic>
      <p:pic>
        <p:nvPicPr>
          <p:cNvPr id="121" name="Imagem 120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6195151" y="3943509"/>
            <a:ext cx="215095" cy="422825"/>
          </a:xfrm>
          <a:prstGeom prst="rect">
            <a:avLst/>
          </a:prstGeom>
        </p:spPr>
      </p:pic>
      <p:pic>
        <p:nvPicPr>
          <p:cNvPr id="122" name="Imagem 121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8133424" y="3913881"/>
            <a:ext cx="185853" cy="442960"/>
          </a:xfrm>
          <a:prstGeom prst="rect">
            <a:avLst/>
          </a:prstGeom>
        </p:spPr>
      </p:pic>
      <p:pic>
        <p:nvPicPr>
          <p:cNvPr id="123" name="Imagem 122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7192982" y="3937519"/>
            <a:ext cx="215095" cy="422825"/>
          </a:xfrm>
          <a:prstGeom prst="rect">
            <a:avLst/>
          </a:prstGeom>
        </p:spPr>
      </p:pic>
      <p:pic>
        <p:nvPicPr>
          <p:cNvPr id="124" name="Imagem 123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7456973" y="3914726"/>
            <a:ext cx="185853" cy="442960"/>
          </a:xfrm>
          <a:prstGeom prst="rect">
            <a:avLst/>
          </a:prstGeom>
        </p:spPr>
      </p:pic>
      <p:pic>
        <p:nvPicPr>
          <p:cNvPr id="125" name="Imagem 124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6946397" y="3937519"/>
            <a:ext cx="215095" cy="422825"/>
          </a:xfrm>
          <a:prstGeom prst="rect">
            <a:avLst/>
          </a:prstGeom>
        </p:spPr>
      </p:pic>
      <p:pic>
        <p:nvPicPr>
          <p:cNvPr id="126" name="Imagem 125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7674652" y="3914726"/>
            <a:ext cx="185853" cy="442960"/>
          </a:xfrm>
          <a:prstGeom prst="rect">
            <a:avLst/>
          </a:prstGeom>
        </p:spPr>
      </p:pic>
      <p:pic>
        <p:nvPicPr>
          <p:cNvPr id="127" name="Imagem 126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6459528" y="3941911"/>
            <a:ext cx="215095" cy="422825"/>
          </a:xfrm>
          <a:prstGeom prst="rect">
            <a:avLst/>
          </a:prstGeom>
        </p:spPr>
      </p:pic>
      <p:pic>
        <p:nvPicPr>
          <p:cNvPr id="128" name="Imagem 127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6693696" y="3294796"/>
            <a:ext cx="215095" cy="422825"/>
          </a:xfrm>
          <a:prstGeom prst="rect">
            <a:avLst/>
          </a:prstGeom>
        </p:spPr>
      </p:pic>
      <p:pic>
        <p:nvPicPr>
          <p:cNvPr id="130" name="Imagem 129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6188076" y="3300310"/>
            <a:ext cx="215095" cy="422825"/>
          </a:xfrm>
          <a:prstGeom prst="rect">
            <a:avLst/>
          </a:prstGeom>
        </p:spPr>
      </p:pic>
      <p:pic>
        <p:nvPicPr>
          <p:cNvPr id="131" name="Imagem 130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7218342" y="3284240"/>
            <a:ext cx="185853" cy="442960"/>
          </a:xfrm>
          <a:prstGeom prst="rect">
            <a:avLst/>
          </a:prstGeom>
        </p:spPr>
      </p:pic>
      <p:pic>
        <p:nvPicPr>
          <p:cNvPr id="132" name="Imagem 13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8150215" y="3289821"/>
            <a:ext cx="215095" cy="422825"/>
          </a:xfrm>
          <a:prstGeom prst="rect">
            <a:avLst/>
          </a:prstGeom>
        </p:spPr>
      </p:pic>
      <p:pic>
        <p:nvPicPr>
          <p:cNvPr id="133" name="Imagem 132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7451734" y="3284728"/>
            <a:ext cx="185853" cy="442960"/>
          </a:xfrm>
          <a:prstGeom prst="rect">
            <a:avLst/>
          </a:prstGeom>
        </p:spPr>
      </p:pic>
      <p:pic>
        <p:nvPicPr>
          <p:cNvPr id="134" name="Imagem 133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6956019" y="3303932"/>
            <a:ext cx="215095" cy="422825"/>
          </a:xfrm>
          <a:prstGeom prst="rect">
            <a:avLst/>
          </a:prstGeom>
        </p:spPr>
      </p:pic>
      <p:pic>
        <p:nvPicPr>
          <p:cNvPr id="135" name="Imagem 134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7686868" y="3284728"/>
            <a:ext cx="185853" cy="442960"/>
          </a:xfrm>
          <a:prstGeom prst="rect">
            <a:avLst/>
          </a:prstGeom>
        </p:spPr>
      </p:pic>
      <p:pic>
        <p:nvPicPr>
          <p:cNvPr id="136" name="Imagem 135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6456820" y="3300309"/>
            <a:ext cx="215095" cy="422825"/>
          </a:xfrm>
          <a:prstGeom prst="rect">
            <a:avLst/>
          </a:prstGeom>
        </p:spPr>
      </p:pic>
      <p:pic>
        <p:nvPicPr>
          <p:cNvPr id="137" name="Imagem 136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7922413" y="3284728"/>
            <a:ext cx="185853" cy="442960"/>
          </a:xfrm>
          <a:prstGeom prst="rect">
            <a:avLst/>
          </a:prstGeom>
        </p:spPr>
      </p:pic>
      <p:pic>
        <p:nvPicPr>
          <p:cNvPr id="138" name="Imagem 137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6693288" y="2639851"/>
            <a:ext cx="215095" cy="422825"/>
          </a:xfrm>
          <a:prstGeom prst="rect">
            <a:avLst/>
          </a:prstGeom>
        </p:spPr>
      </p:pic>
      <p:pic>
        <p:nvPicPr>
          <p:cNvPr id="139" name="Imagem 138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6188076" y="2645841"/>
            <a:ext cx="215095" cy="422825"/>
          </a:xfrm>
          <a:prstGeom prst="rect">
            <a:avLst/>
          </a:prstGeom>
        </p:spPr>
      </p:pic>
      <p:pic>
        <p:nvPicPr>
          <p:cNvPr id="140" name="Imagem 139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7213128" y="2617058"/>
            <a:ext cx="185853" cy="442960"/>
          </a:xfrm>
          <a:prstGeom prst="rect">
            <a:avLst/>
          </a:prstGeom>
        </p:spPr>
      </p:pic>
      <p:pic>
        <p:nvPicPr>
          <p:cNvPr id="141" name="Imagem 140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8150215" y="2637193"/>
            <a:ext cx="215095" cy="422825"/>
          </a:xfrm>
          <a:prstGeom prst="rect">
            <a:avLst/>
          </a:prstGeom>
        </p:spPr>
      </p:pic>
      <p:pic>
        <p:nvPicPr>
          <p:cNvPr id="142" name="Imagem 141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7449898" y="2617058"/>
            <a:ext cx="185853" cy="442960"/>
          </a:xfrm>
          <a:prstGeom prst="rect">
            <a:avLst/>
          </a:prstGeom>
        </p:spPr>
      </p:pic>
      <p:pic>
        <p:nvPicPr>
          <p:cNvPr id="143" name="Imagem 142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7898109" y="2640222"/>
            <a:ext cx="215095" cy="422825"/>
          </a:xfrm>
          <a:prstGeom prst="rect">
            <a:avLst/>
          </a:prstGeom>
        </p:spPr>
      </p:pic>
      <p:pic>
        <p:nvPicPr>
          <p:cNvPr id="144" name="Imagem 143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7667577" y="2617058"/>
            <a:ext cx="185853" cy="442960"/>
          </a:xfrm>
          <a:prstGeom prst="rect">
            <a:avLst/>
          </a:prstGeom>
        </p:spPr>
      </p:pic>
      <p:pic>
        <p:nvPicPr>
          <p:cNvPr id="145" name="Imagem 144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6452453" y="2644243"/>
            <a:ext cx="215095" cy="422825"/>
          </a:xfrm>
          <a:prstGeom prst="rect">
            <a:avLst/>
          </a:prstGeom>
        </p:spPr>
      </p:pic>
      <p:pic>
        <p:nvPicPr>
          <p:cNvPr id="146" name="Imagem 145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6957113" y="2617058"/>
            <a:ext cx="185853" cy="442960"/>
          </a:xfrm>
          <a:prstGeom prst="rect">
            <a:avLst/>
          </a:prstGeom>
        </p:spPr>
      </p:pic>
      <p:pic>
        <p:nvPicPr>
          <p:cNvPr id="147" name="Imagem 146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4123621" y="3941065"/>
            <a:ext cx="215095" cy="422825"/>
          </a:xfrm>
          <a:prstGeom prst="rect">
            <a:avLst/>
          </a:prstGeom>
        </p:spPr>
      </p:pic>
      <p:pic>
        <p:nvPicPr>
          <p:cNvPr id="148" name="Imagem 147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2643152" y="3942664"/>
            <a:ext cx="215095" cy="422825"/>
          </a:xfrm>
          <a:prstGeom prst="rect">
            <a:avLst/>
          </a:prstGeom>
        </p:spPr>
      </p:pic>
      <p:pic>
        <p:nvPicPr>
          <p:cNvPr id="149" name="Imagem 148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3668204" y="3913881"/>
            <a:ext cx="185853" cy="442960"/>
          </a:xfrm>
          <a:prstGeom prst="rect">
            <a:avLst/>
          </a:prstGeom>
        </p:spPr>
      </p:pic>
      <p:pic>
        <p:nvPicPr>
          <p:cNvPr id="150" name="Imagem 149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4605291" y="3934016"/>
            <a:ext cx="215095" cy="422825"/>
          </a:xfrm>
          <a:prstGeom prst="rect">
            <a:avLst/>
          </a:prstGeom>
        </p:spPr>
      </p:pic>
      <p:pic>
        <p:nvPicPr>
          <p:cNvPr id="151" name="Imagem 150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3904974" y="3913881"/>
            <a:ext cx="185853" cy="442960"/>
          </a:xfrm>
          <a:prstGeom prst="rect">
            <a:avLst/>
          </a:prstGeom>
        </p:spPr>
      </p:pic>
      <p:pic>
        <p:nvPicPr>
          <p:cNvPr id="152" name="Imagem 15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4353185" y="3937045"/>
            <a:ext cx="215095" cy="422825"/>
          </a:xfrm>
          <a:prstGeom prst="rect">
            <a:avLst/>
          </a:prstGeom>
        </p:spPr>
      </p:pic>
      <p:pic>
        <p:nvPicPr>
          <p:cNvPr id="153" name="Imagem 152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3162267" y="3913881"/>
            <a:ext cx="185853" cy="442960"/>
          </a:xfrm>
          <a:prstGeom prst="rect">
            <a:avLst/>
          </a:prstGeom>
        </p:spPr>
      </p:pic>
      <p:pic>
        <p:nvPicPr>
          <p:cNvPr id="154" name="Imagem 153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2907529" y="3941066"/>
            <a:ext cx="215095" cy="422825"/>
          </a:xfrm>
          <a:prstGeom prst="rect">
            <a:avLst/>
          </a:prstGeom>
        </p:spPr>
      </p:pic>
      <p:pic>
        <p:nvPicPr>
          <p:cNvPr id="155" name="Imagem 154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3412189" y="3913881"/>
            <a:ext cx="185853" cy="442960"/>
          </a:xfrm>
          <a:prstGeom prst="rect">
            <a:avLst/>
          </a:prstGeom>
        </p:spPr>
      </p:pic>
      <p:pic>
        <p:nvPicPr>
          <p:cNvPr id="156" name="Imagem 155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4119294" y="3286492"/>
            <a:ext cx="215095" cy="422825"/>
          </a:xfrm>
          <a:prstGeom prst="rect">
            <a:avLst/>
          </a:prstGeom>
        </p:spPr>
      </p:pic>
      <p:pic>
        <p:nvPicPr>
          <p:cNvPr id="157" name="Imagem 156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2638825" y="3288091"/>
            <a:ext cx="215095" cy="422825"/>
          </a:xfrm>
          <a:prstGeom prst="rect">
            <a:avLst/>
          </a:prstGeom>
        </p:spPr>
      </p:pic>
      <p:pic>
        <p:nvPicPr>
          <p:cNvPr id="158" name="Imagem 157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3647251" y="3274661"/>
            <a:ext cx="185853" cy="442960"/>
          </a:xfrm>
          <a:prstGeom prst="rect">
            <a:avLst/>
          </a:prstGeom>
        </p:spPr>
      </p:pic>
      <p:pic>
        <p:nvPicPr>
          <p:cNvPr id="159" name="Imagem 158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4601047" y="3282471"/>
            <a:ext cx="215095" cy="422825"/>
          </a:xfrm>
          <a:prstGeom prst="rect">
            <a:avLst/>
          </a:prstGeom>
        </p:spPr>
      </p:pic>
      <p:pic>
        <p:nvPicPr>
          <p:cNvPr id="160" name="Imagem 159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2909692" y="3274661"/>
            <a:ext cx="185853" cy="442960"/>
          </a:xfrm>
          <a:prstGeom prst="rect">
            <a:avLst/>
          </a:prstGeom>
        </p:spPr>
      </p:pic>
      <p:pic>
        <p:nvPicPr>
          <p:cNvPr id="161" name="Imagem 160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4348858" y="3282472"/>
            <a:ext cx="215095" cy="422825"/>
          </a:xfrm>
          <a:prstGeom prst="rect">
            <a:avLst/>
          </a:prstGeom>
        </p:spPr>
      </p:pic>
      <p:pic>
        <p:nvPicPr>
          <p:cNvPr id="162" name="Imagem 161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3158034" y="3274661"/>
            <a:ext cx="185853" cy="442960"/>
          </a:xfrm>
          <a:prstGeom prst="rect">
            <a:avLst/>
          </a:prstGeom>
        </p:spPr>
      </p:pic>
      <p:pic>
        <p:nvPicPr>
          <p:cNvPr id="163" name="Imagem 162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3895902" y="3282472"/>
            <a:ext cx="215095" cy="422825"/>
          </a:xfrm>
          <a:prstGeom prst="rect">
            <a:avLst/>
          </a:prstGeom>
        </p:spPr>
      </p:pic>
      <p:pic>
        <p:nvPicPr>
          <p:cNvPr id="164" name="Imagem 163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3407597" y="3274661"/>
            <a:ext cx="185853" cy="442960"/>
          </a:xfrm>
          <a:prstGeom prst="rect">
            <a:avLst/>
          </a:prstGeom>
        </p:spPr>
      </p:pic>
      <p:pic>
        <p:nvPicPr>
          <p:cNvPr id="165" name="Imagem 164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4118858" y="2648263"/>
            <a:ext cx="215095" cy="422825"/>
          </a:xfrm>
          <a:prstGeom prst="rect">
            <a:avLst/>
          </a:prstGeom>
        </p:spPr>
      </p:pic>
      <p:pic>
        <p:nvPicPr>
          <p:cNvPr id="166" name="Imagem 165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3662305" y="2644242"/>
            <a:ext cx="215095" cy="422825"/>
          </a:xfrm>
          <a:prstGeom prst="rect">
            <a:avLst/>
          </a:prstGeom>
        </p:spPr>
      </p:pic>
      <p:pic>
        <p:nvPicPr>
          <p:cNvPr id="167" name="Imagem 166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2638383" y="2636432"/>
            <a:ext cx="185853" cy="442960"/>
          </a:xfrm>
          <a:prstGeom prst="rect">
            <a:avLst/>
          </a:prstGeom>
        </p:spPr>
      </p:pic>
      <p:pic>
        <p:nvPicPr>
          <p:cNvPr id="168" name="Imagem 167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4600611" y="2644242"/>
            <a:ext cx="215095" cy="422825"/>
          </a:xfrm>
          <a:prstGeom prst="rect">
            <a:avLst/>
          </a:prstGeom>
        </p:spPr>
      </p:pic>
      <p:pic>
        <p:nvPicPr>
          <p:cNvPr id="169" name="Imagem 168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2909256" y="2636432"/>
            <a:ext cx="185853" cy="442960"/>
          </a:xfrm>
          <a:prstGeom prst="rect">
            <a:avLst/>
          </a:prstGeom>
        </p:spPr>
      </p:pic>
      <p:pic>
        <p:nvPicPr>
          <p:cNvPr id="170" name="Imagem 169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4348422" y="2644243"/>
            <a:ext cx="215095" cy="422825"/>
          </a:xfrm>
          <a:prstGeom prst="rect">
            <a:avLst/>
          </a:prstGeom>
        </p:spPr>
      </p:pic>
      <p:pic>
        <p:nvPicPr>
          <p:cNvPr id="171" name="Imagem 170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3157598" y="2636432"/>
            <a:ext cx="185853" cy="442960"/>
          </a:xfrm>
          <a:prstGeom prst="rect">
            <a:avLst/>
          </a:prstGeom>
        </p:spPr>
      </p:pic>
      <p:pic>
        <p:nvPicPr>
          <p:cNvPr id="172" name="Imagem 17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 flipH="1">
            <a:off x="3895466" y="2644243"/>
            <a:ext cx="215095" cy="422825"/>
          </a:xfrm>
          <a:prstGeom prst="rect">
            <a:avLst/>
          </a:prstGeom>
        </p:spPr>
      </p:pic>
      <p:pic>
        <p:nvPicPr>
          <p:cNvPr id="173" name="Imagem 172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 flipH="1">
            <a:off x="3407161" y="2636432"/>
            <a:ext cx="185853" cy="442960"/>
          </a:xfrm>
          <a:prstGeom prst="rect">
            <a:avLst/>
          </a:prstGeom>
        </p:spPr>
      </p:pic>
      <p:sp>
        <p:nvSpPr>
          <p:cNvPr id="174" name="Rectangle 2"/>
          <p:cNvSpPr/>
          <p:nvPr/>
        </p:nvSpPr>
        <p:spPr>
          <a:xfrm>
            <a:off x="1020763" y="1039122"/>
            <a:ext cx="10358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Passo 2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Calcular o número de maneiras diferentes de se dispor os 9 amigos.</a:t>
            </a:r>
          </a:p>
        </p:txBody>
      </p:sp>
      <p:sp>
        <p:nvSpPr>
          <p:cNvPr id="75" name="TextBox 77"/>
          <p:cNvSpPr txBox="1"/>
          <p:nvPr/>
        </p:nvSpPr>
        <p:spPr>
          <a:xfrm>
            <a:off x="1447661" y="4761131"/>
            <a:ext cx="997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43593F"/>
                </a:solidFill>
                <a:latin typeface="Lucida Sans" panose="020B0602030504020204" pitchFamily="34" charset="0"/>
              </a:rPr>
              <a:t>Assim, existem 6 maneiras distintas de dispor o grupo dos rapazes.</a:t>
            </a:r>
            <a:endParaRPr lang="pt-PT" dirty="0">
              <a:solidFill>
                <a:srgbClr val="43593F"/>
              </a:solidFill>
              <a:latin typeface="Lucida Sans" panose="020B0602030504020204" pitchFamily="34" charset="0"/>
            </a:endParaRPr>
          </a:p>
        </p:txBody>
      </p:sp>
      <p:cxnSp>
        <p:nvCxnSpPr>
          <p:cNvPr id="79" name="Straight Arrow Connector 47"/>
          <p:cNvCxnSpPr/>
          <p:nvPr/>
        </p:nvCxnSpPr>
        <p:spPr>
          <a:xfrm>
            <a:off x="1123204" y="1928404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2" y="1615400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190" y="2505163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4" y="4612422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4" y="5298772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07_ultim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9041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2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3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6" grpId="0" build="p"/>
      <p:bldP spid="112" grpId="0"/>
      <p:bldP spid="7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50"/>
          <p:cNvSpPr/>
          <p:nvPr/>
        </p:nvSpPr>
        <p:spPr>
          <a:xfrm>
            <a:off x="5617883" y="2449687"/>
            <a:ext cx="1422068" cy="346666"/>
          </a:xfrm>
          <a:prstGeom prst="rect">
            <a:avLst/>
          </a:prstGeom>
          <a:solidFill>
            <a:srgbClr val="94F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TextBox 77"/>
          <p:cNvSpPr txBox="1"/>
          <p:nvPr/>
        </p:nvSpPr>
        <p:spPr>
          <a:xfrm>
            <a:off x="1459018" y="2426070"/>
            <a:ext cx="960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43593F"/>
                </a:solidFill>
                <a:latin typeface="Lucida Sans" panose="020B0602030504020204" pitchFamily="34" charset="0"/>
              </a:rPr>
              <a:t>Assim, como são 5 raparigas, temos 5 elementos que podem ocupar a primeira posição. </a:t>
            </a:r>
          </a:p>
        </p:txBody>
      </p:sp>
      <p:sp>
        <p:nvSpPr>
          <p:cNvPr id="40" name="Rectangle 50"/>
          <p:cNvSpPr/>
          <p:nvPr/>
        </p:nvSpPr>
        <p:spPr>
          <a:xfrm>
            <a:off x="9494214" y="3319355"/>
            <a:ext cx="1422068" cy="346666"/>
          </a:xfrm>
          <a:prstGeom prst="rect">
            <a:avLst/>
          </a:prstGeom>
          <a:solidFill>
            <a:srgbClr val="94F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TextBox 77"/>
          <p:cNvSpPr txBox="1"/>
          <p:nvPr/>
        </p:nvSpPr>
        <p:spPr>
          <a:xfrm>
            <a:off x="1444747" y="3306846"/>
            <a:ext cx="9974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43593F"/>
                </a:solidFill>
                <a:latin typeface="Lucida Sans" panose="020B0602030504020204" pitchFamily="34" charset="0"/>
              </a:rPr>
              <a:t>Como já temos uma rapariga a ocupar a primeira posição, então temos 4 elementos que podem ocupar a última posição. </a:t>
            </a:r>
          </a:p>
        </p:txBody>
      </p:sp>
      <p:sp>
        <p:nvSpPr>
          <p:cNvPr id="39" name="Rectangle 50"/>
          <p:cNvSpPr/>
          <p:nvPr/>
        </p:nvSpPr>
        <p:spPr>
          <a:xfrm>
            <a:off x="8135398" y="5066471"/>
            <a:ext cx="298655" cy="346018"/>
          </a:xfrm>
          <a:prstGeom prst="rect">
            <a:avLst/>
          </a:prstGeom>
          <a:solidFill>
            <a:srgbClr val="94F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Rectangle 50"/>
          <p:cNvSpPr/>
          <p:nvPr/>
        </p:nvSpPr>
        <p:spPr>
          <a:xfrm>
            <a:off x="3860967" y="5069309"/>
            <a:ext cx="298655" cy="346018"/>
          </a:xfrm>
          <a:prstGeom prst="rect">
            <a:avLst/>
          </a:prstGeom>
          <a:solidFill>
            <a:srgbClr val="94F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8" name="Imagem 7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40" y="6159341"/>
            <a:ext cx="698659" cy="698659"/>
          </a:xfrm>
          <a:prstGeom prst="rect">
            <a:avLst/>
          </a:prstGeom>
        </p:spPr>
      </p:pic>
      <p:cxnSp>
        <p:nvCxnSpPr>
          <p:cNvPr id="56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1" name="Picture 3" descr="C:\Users\adantas\Desktop\PRODUÇÃO\2017\MATEMÁTICA\EXPOENTE12\LAYOUT_BASE\EDITAVEIS\icon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45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agem 7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74" name="TextBox 52"/>
          <p:cNvSpPr txBox="1"/>
          <p:nvPr/>
        </p:nvSpPr>
        <p:spPr>
          <a:xfrm>
            <a:off x="1213099" y="233220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sp>
        <p:nvSpPr>
          <p:cNvPr id="76" name="Rectangle 2"/>
          <p:cNvSpPr/>
          <p:nvPr/>
        </p:nvSpPr>
        <p:spPr>
          <a:xfrm>
            <a:off x="2915817" y="276440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47929"/>
                </a:solidFill>
                <a:latin typeface="Lucida Sans" panose="020B0602030504020204" pitchFamily="34" charset="0"/>
              </a:rPr>
              <a:t>Alínea e)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se estiver uma rapariga em cada uma das extremidades.</a:t>
            </a:r>
          </a:p>
        </p:txBody>
      </p:sp>
      <p:sp>
        <p:nvSpPr>
          <p:cNvPr id="82" name="Rectangle 2"/>
          <p:cNvSpPr/>
          <p:nvPr/>
        </p:nvSpPr>
        <p:spPr>
          <a:xfrm>
            <a:off x="1020763" y="1039122"/>
            <a:ext cx="10358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0438" indent="-960438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Passo 1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Determinar de quantas maneiras diferentes se podem ocupar as extremidades.</a:t>
            </a:r>
          </a:p>
        </p:txBody>
      </p:sp>
      <p:sp>
        <p:nvSpPr>
          <p:cNvPr id="83" name="TextBox 77"/>
          <p:cNvSpPr txBox="1"/>
          <p:nvPr/>
        </p:nvSpPr>
        <p:spPr>
          <a:xfrm>
            <a:off x="1422442" y="1815939"/>
            <a:ext cx="997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43593F"/>
                </a:solidFill>
                <a:latin typeface="Lucida Sans" panose="020B0602030504020204" pitchFamily="34" charset="0"/>
              </a:rPr>
              <a:t>Pretende-se que esteja uma rapariga em cada uma das extremidades. </a:t>
            </a:r>
          </a:p>
        </p:txBody>
      </p:sp>
      <p:sp>
        <p:nvSpPr>
          <p:cNvPr id="43" name="Oval 42"/>
          <p:cNvSpPr/>
          <p:nvPr/>
        </p:nvSpPr>
        <p:spPr>
          <a:xfrm>
            <a:off x="11359203" y="1005375"/>
            <a:ext cx="720000" cy="720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Oval 43"/>
          <p:cNvSpPr/>
          <p:nvPr/>
        </p:nvSpPr>
        <p:spPr>
          <a:xfrm>
            <a:off x="11413203" y="105937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45" name="Oval 44">
            <a:hlinkClick r:id="rId12" action="ppaction://hlinksldjump"/>
          </p:cNvPr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00B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Oval 45">
            <a:hlinkClick r:id="rId13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cxnSp>
        <p:nvCxnSpPr>
          <p:cNvPr id="47" name="Conexão recta 15"/>
          <p:cNvCxnSpPr/>
          <p:nvPr/>
        </p:nvCxnSpPr>
        <p:spPr>
          <a:xfrm>
            <a:off x="11726103" y="1725690"/>
            <a:ext cx="0" cy="252000"/>
          </a:xfrm>
          <a:prstGeom prst="line">
            <a:avLst/>
          </a:prstGeom>
          <a:ln w="63500">
            <a:solidFill>
              <a:srgbClr val="00B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m 28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41" y="6159341"/>
            <a:ext cx="698659" cy="698659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3824852" y="4209089"/>
            <a:ext cx="384584" cy="756000"/>
          </a:xfrm>
          <a:prstGeom prst="rect">
            <a:avLst/>
          </a:prstGeom>
        </p:spPr>
      </p:pic>
      <p:cxnSp>
        <p:nvCxnSpPr>
          <p:cNvPr id="31" name="Straight Arrow Connector 47"/>
          <p:cNvCxnSpPr/>
          <p:nvPr/>
        </p:nvCxnSpPr>
        <p:spPr>
          <a:xfrm>
            <a:off x="1147588" y="2621450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77"/>
              <p:cNvSpPr txBox="1"/>
              <p:nvPr/>
            </p:nvSpPr>
            <p:spPr>
              <a:xfrm>
                <a:off x="3855046" y="5045995"/>
                <a:ext cx="304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32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046" y="5045995"/>
                <a:ext cx="304576" cy="369332"/>
              </a:xfrm>
              <a:prstGeom prst="rect">
                <a:avLst/>
              </a:prstGeom>
              <a:blipFill rotWithShape="1">
                <a:blip r:embed="rId16"/>
                <a:stretch>
                  <a:fillRect r="-20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8095394" y="4209089"/>
            <a:ext cx="384584" cy="75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77"/>
              <p:cNvSpPr txBox="1"/>
              <p:nvPr/>
            </p:nvSpPr>
            <p:spPr>
              <a:xfrm>
                <a:off x="8135398" y="5045995"/>
                <a:ext cx="304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34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398" y="5045995"/>
                <a:ext cx="304576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47"/>
          <p:cNvCxnSpPr/>
          <p:nvPr/>
        </p:nvCxnSpPr>
        <p:spPr>
          <a:xfrm>
            <a:off x="1145509" y="3502226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xão reta 3"/>
          <p:cNvCxnSpPr/>
          <p:nvPr/>
        </p:nvCxnSpPr>
        <p:spPr>
          <a:xfrm>
            <a:off x="4370523" y="4977461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xão reta 41"/>
          <p:cNvCxnSpPr/>
          <p:nvPr/>
        </p:nvCxnSpPr>
        <p:spPr>
          <a:xfrm>
            <a:off x="4894882" y="4977461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47"/>
          <p:cNvCxnSpPr/>
          <p:nvPr/>
        </p:nvCxnSpPr>
        <p:spPr>
          <a:xfrm>
            <a:off x="5437323" y="4983624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xão reta 48"/>
          <p:cNvCxnSpPr/>
          <p:nvPr/>
        </p:nvCxnSpPr>
        <p:spPr>
          <a:xfrm>
            <a:off x="5961682" y="4983624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xão reta 50"/>
          <p:cNvCxnSpPr/>
          <p:nvPr/>
        </p:nvCxnSpPr>
        <p:spPr>
          <a:xfrm>
            <a:off x="6491208" y="4986796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xão reta 51"/>
          <p:cNvCxnSpPr/>
          <p:nvPr/>
        </p:nvCxnSpPr>
        <p:spPr>
          <a:xfrm>
            <a:off x="7015567" y="4986796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xão reta 52"/>
          <p:cNvCxnSpPr/>
          <p:nvPr/>
        </p:nvCxnSpPr>
        <p:spPr>
          <a:xfrm>
            <a:off x="7542510" y="4977461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xão reta 54"/>
          <p:cNvCxnSpPr/>
          <p:nvPr/>
        </p:nvCxnSpPr>
        <p:spPr>
          <a:xfrm>
            <a:off x="3805856" y="4977461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xão reta 56"/>
          <p:cNvCxnSpPr/>
          <p:nvPr/>
        </p:nvCxnSpPr>
        <p:spPr>
          <a:xfrm>
            <a:off x="8086208" y="4974400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47"/>
          <p:cNvCxnSpPr/>
          <p:nvPr/>
        </p:nvCxnSpPr>
        <p:spPr>
          <a:xfrm>
            <a:off x="1123204" y="2011529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77"/>
              <p:cNvSpPr txBox="1"/>
              <p:nvPr/>
            </p:nvSpPr>
            <p:spPr>
              <a:xfrm>
                <a:off x="1447152" y="5553356"/>
                <a:ext cx="9974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Logo, podem ocupar-se as extremidades de </a:t>
                </a:r>
                <a14:m>
                  <m:oMath xmlns:m="http://schemas.openxmlformats.org/officeDocument/2006/math">
                    <m:r>
                      <a:rPr lang="pt-PT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×4=</m:t>
                    </m:r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/>
                      </a:rPr>
                      <m:t>20</m:t>
                    </m:r>
                  </m:oMath>
                </a14:m>
                <a:r>
                  <a:rPr lang="pt-PT" dirty="0" smtClean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 maneiras. </a:t>
                </a:r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60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52" y="5553356"/>
                <a:ext cx="9974037" cy="369332"/>
              </a:xfrm>
              <a:prstGeom prst="rect">
                <a:avLst/>
              </a:prstGeom>
              <a:blipFill rotWithShape="1">
                <a:blip r:embed="rId19"/>
                <a:stretch>
                  <a:fillRect l="-489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47"/>
          <p:cNvCxnSpPr/>
          <p:nvPr/>
        </p:nvCxnSpPr>
        <p:spPr>
          <a:xfrm>
            <a:off x="1147914" y="5748736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2" y="1667230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2" y="2333980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9" y="3168851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9" y="5404647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2" y="908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2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0" grpId="0"/>
      <p:bldP spid="40" grpId="0" animBg="1"/>
      <p:bldP spid="40" grpId="1" animBg="1"/>
      <p:bldP spid="35" grpId="0"/>
      <p:bldP spid="39" grpId="0" animBg="1"/>
      <p:bldP spid="39" grpId="1" animBg="1"/>
      <p:bldP spid="38" grpId="0" animBg="1"/>
      <p:bldP spid="38" grpId="1" animBg="1"/>
      <p:bldP spid="83" grpId="0"/>
      <p:bldP spid="32" grpId="0"/>
      <p:bldP spid="34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50"/>
          <p:cNvSpPr/>
          <p:nvPr/>
        </p:nvSpPr>
        <p:spPr>
          <a:xfrm>
            <a:off x="4224630" y="2052904"/>
            <a:ext cx="1322273" cy="319118"/>
          </a:xfrm>
          <a:prstGeom prst="rect">
            <a:avLst/>
          </a:prstGeom>
          <a:solidFill>
            <a:srgbClr val="94F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77"/>
              <p:cNvSpPr txBox="1"/>
              <p:nvPr/>
            </p:nvSpPr>
            <p:spPr>
              <a:xfrm>
                <a:off x="1420363" y="1739962"/>
                <a:ext cx="99740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Os restantes amigos podem ocupar qualquer uma das restantes posições, portanto podem ser dispostos de </a:t>
                </a:r>
                <a14:m>
                  <m:oMath xmlns:m="http://schemas.openxmlformats.org/officeDocument/2006/math">
                    <m:r>
                      <a:rPr lang="pt-PT" b="0" i="1" smtClean="0">
                        <a:solidFill>
                          <a:srgbClr val="43593F"/>
                        </a:solidFill>
                        <a:latin typeface="Cambria Math" panose="02040503050406030204" pitchFamily="18" charset="0"/>
                      </a:rPr>
                      <m:t>7!</m:t>
                    </m:r>
                  </m:oMath>
                </a14:m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 maneiras diferentes. </a:t>
                </a:r>
              </a:p>
            </p:txBody>
          </p:sp>
        </mc:Choice>
        <mc:Fallback xmlns="">
          <p:sp>
            <p:nvSpPr>
              <p:cNvPr id="123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363" y="1739962"/>
                <a:ext cx="9974037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489" t="-3774" b="-1509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50"/>
          <p:cNvSpPr/>
          <p:nvPr/>
        </p:nvSpPr>
        <p:spPr>
          <a:xfrm>
            <a:off x="5975957" y="4278714"/>
            <a:ext cx="314484" cy="245989"/>
          </a:xfrm>
          <a:prstGeom prst="rect">
            <a:avLst/>
          </a:prstGeom>
          <a:solidFill>
            <a:srgbClr val="94F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77"/>
              <p:cNvSpPr txBox="1"/>
              <p:nvPr/>
            </p:nvSpPr>
            <p:spPr>
              <a:xfrm>
                <a:off x="5894522" y="4202350"/>
                <a:ext cx="4803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7!</m:t>
                      </m:r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145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522" y="4202350"/>
                <a:ext cx="48033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Imagem 7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40" y="6159341"/>
            <a:ext cx="698659" cy="698659"/>
          </a:xfrm>
          <a:prstGeom prst="rect">
            <a:avLst/>
          </a:prstGeom>
        </p:spPr>
      </p:pic>
      <p:cxnSp>
        <p:nvCxnSpPr>
          <p:cNvPr id="56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cta 15"/>
          <p:cNvCxnSpPr>
            <a:endCxn id="54" idx="0"/>
          </p:cNvCxnSpPr>
          <p:nvPr/>
        </p:nvCxnSpPr>
        <p:spPr>
          <a:xfrm>
            <a:off x="11726103" y="1725690"/>
            <a:ext cx="529" cy="323787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1" name="Oval 60">
            <a:hlinkClick r:id="rId10" action="ppaction://hlinksldjump"/>
          </p:cNvPr>
          <p:cNvSpPr/>
          <p:nvPr/>
        </p:nvSpPr>
        <p:spPr>
          <a:xfrm>
            <a:off x="11474103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1" name="Picture 3" descr="C:\Users\adantas\Desktop\PRODUÇÃO\2017\MATEMÁTICA\EXPOENTE12\LAYOUT_BASE\EDITAVEIS\icon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45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agem 7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pic>
        <p:nvPicPr>
          <p:cNvPr id="73" name="Imagem 72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41" y="6159341"/>
            <a:ext cx="698659" cy="698659"/>
          </a:xfrm>
          <a:prstGeom prst="rect">
            <a:avLst/>
          </a:prstGeom>
        </p:spPr>
      </p:pic>
      <p:sp>
        <p:nvSpPr>
          <p:cNvPr id="74" name="TextBox 52"/>
          <p:cNvSpPr txBox="1"/>
          <p:nvPr/>
        </p:nvSpPr>
        <p:spPr>
          <a:xfrm>
            <a:off x="1213099" y="233220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sp>
        <p:nvSpPr>
          <p:cNvPr id="53" name="Oval 52"/>
          <p:cNvSpPr/>
          <p:nvPr/>
        </p:nvSpPr>
        <p:spPr>
          <a:xfrm>
            <a:off x="11366632" y="1995477"/>
            <a:ext cx="720000" cy="720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4" name="Oval 53"/>
          <p:cNvSpPr/>
          <p:nvPr/>
        </p:nvSpPr>
        <p:spPr>
          <a:xfrm>
            <a:off x="11420632" y="2049477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76" name="Rectangle 2"/>
          <p:cNvSpPr/>
          <p:nvPr/>
        </p:nvSpPr>
        <p:spPr>
          <a:xfrm>
            <a:off x="2915817" y="276440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47929"/>
                </a:solidFill>
                <a:latin typeface="Lucida Sans" panose="020B0602030504020204" pitchFamily="34" charset="0"/>
              </a:rPr>
              <a:t>Alínea e)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se estiver uma rapariga em cada uma das extremidades.</a:t>
            </a:r>
          </a:p>
        </p:txBody>
      </p:sp>
      <p:pic>
        <p:nvPicPr>
          <p:cNvPr id="132" name="Imagem 131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3762858" y="3180778"/>
            <a:ext cx="384584" cy="75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77"/>
              <p:cNvSpPr txBox="1"/>
              <p:nvPr/>
            </p:nvSpPr>
            <p:spPr>
              <a:xfrm>
                <a:off x="3793052" y="4017684"/>
                <a:ext cx="304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133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052" y="4017684"/>
                <a:ext cx="30457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4" name="Imagem 133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8033400" y="3180778"/>
            <a:ext cx="384584" cy="75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77"/>
              <p:cNvSpPr txBox="1"/>
              <p:nvPr/>
            </p:nvSpPr>
            <p:spPr>
              <a:xfrm>
                <a:off x="8073404" y="4017684"/>
                <a:ext cx="304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135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404" y="4017684"/>
                <a:ext cx="30457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Conexão reta 135"/>
          <p:cNvCxnSpPr/>
          <p:nvPr/>
        </p:nvCxnSpPr>
        <p:spPr>
          <a:xfrm>
            <a:off x="4308529" y="3949150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xão reta 136"/>
          <p:cNvCxnSpPr/>
          <p:nvPr/>
        </p:nvCxnSpPr>
        <p:spPr>
          <a:xfrm>
            <a:off x="4832888" y="3949150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xão reta 137"/>
          <p:cNvCxnSpPr/>
          <p:nvPr/>
        </p:nvCxnSpPr>
        <p:spPr>
          <a:xfrm>
            <a:off x="5375329" y="3955313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xão reta 138"/>
          <p:cNvCxnSpPr/>
          <p:nvPr/>
        </p:nvCxnSpPr>
        <p:spPr>
          <a:xfrm>
            <a:off x="5899688" y="3955313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xão reta 139"/>
          <p:cNvCxnSpPr/>
          <p:nvPr/>
        </p:nvCxnSpPr>
        <p:spPr>
          <a:xfrm>
            <a:off x="6429214" y="3958485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xão reta 140"/>
          <p:cNvCxnSpPr/>
          <p:nvPr/>
        </p:nvCxnSpPr>
        <p:spPr>
          <a:xfrm>
            <a:off x="6953573" y="3958485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xão reta 141"/>
          <p:cNvCxnSpPr/>
          <p:nvPr/>
        </p:nvCxnSpPr>
        <p:spPr>
          <a:xfrm>
            <a:off x="7480516" y="3949150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xão reta 142"/>
          <p:cNvCxnSpPr/>
          <p:nvPr/>
        </p:nvCxnSpPr>
        <p:spPr>
          <a:xfrm>
            <a:off x="3743862" y="3949150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xão reta 143"/>
          <p:cNvCxnSpPr/>
          <p:nvPr/>
        </p:nvCxnSpPr>
        <p:spPr>
          <a:xfrm>
            <a:off x="8024214" y="3961855"/>
            <a:ext cx="4029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aveta à esquerda 2"/>
          <p:cNvSpPr/>
          <p:nvPr/>
        </p:nvSpPr>
        <p:spPr>
          <a:xfrm rot="16200000">
            <a:off x="6046350" y="2326754"/>
            <a:ext cx="109632" cy="3574944"/>
          </a:xfrm>
          <a:prstGeom prst="leftBrace">
            <a:avLst>
              <a:gd name="adj1" fmla="val 53440"/>
              <a:gd name="adj2" fmla="val 5043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77"/>
              <p:cNvSpPr txBox="1"/>
              <p:nvPr/>
            </p:nvSpPr>
            <p:spPr>
              <a:xfrm>
                <a:off x="1444747" y="5082861"/>
                <a:ext cx="99740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Assim, existem </a:t>
                </a:r>
                <a14:m>
                  <m:oMath xmlns:m="http://schemas.openxmlformats.org/officeDocument/2006/math">
                    <m:r>
                      <a:rPr lang="pt-PT" b="0" i="0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!×4=</m:t>
                    </m:r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10080</m:t>
                    </m:r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 maneiras diferentes de se dispor os nove amigos, estando uma rapariga em cada uma das extremidades.</a:t>
                </a:r>
              </a:p>
            </p:txBody>
          </p:sp>
        </mc:Choice>
        <mc:Fallback xmlns="">
          <p:sp>
            <p:nvSpPr>
              <p:cNvPr id="146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747" y="5082861"/>
                <a:ext cx="9974037" cy="646331"/>
              </a:xfrm>
              <a:prstGeom prst="rect">
                <a:avLst/>
              </a:prstGeom>
              <a:blipFill rotWithShape="1">
                <a:blip r:embed="rId20"/>
                <a:stretch>
                  <a:fillRect l="-489" t="-3774" b="-1509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Rectangle 2"/>
          <p:cNvSpPr/>
          <p:nvPr/>
        </p:nvSpPr>
        <p:spPr>
          <a:xfrm>
            <a:off x="1020763" y="1039122"/>
            <a:ext cx="10358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Passo 2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Calcular o número de maneiras diferentes de se dispor os 9 amigos.</a:t>
            </a:r>
          </a:p>
        </p:txBody>
      </p:sp>
      <p:cxnSp>
        <p:nvCxnSpPr>
          <p:cNvPr id="38" name="Straight Arrow Connector 47"/>
          <p:cNvCxnSpPr/>
          <p:nvPr/>
        </p:nvCxnSpPr>
        <p:spPr>
          <a:xfrm>
            <a:off x="1123204" y="1928404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4" y="1595029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2" y="4887039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908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0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6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123" grpId="0"/>
      <p:bldP spid="36" grpId="0" animBg="1"/>
      <p:bldP spid="36" grpId="1" animBg="1"/>
      <p:bldP spid="145" grpId="0"/>
      <p:bldP spid="3" grpId="0" animBg="1"/>
      <p:bldP spid="1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ângulo 11"/>
              <p:cNvSpPr/>
              <p:nvPr/>
            </p:nvSpPr>
            <p:spPr>
              <a:xfrm>
                <a:off x="823326" y="1967368"/>
                <a:ext cx="9779343" cy="3000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PT" b="1" dirty="0">
                    <a:solidFill>
                      <a:srgbClr val="00B5B6"/>
                    </a:solidFill>
                    <a:latin typeface="Lucida Sans" panose="020B0602030504020204" pitchFamily="34" charset="0"/>
                  </a:rPr>
                  <a:t>Cálculo </a:t>
                </a:r>
                <a:r>
                  <a:rPr lang="pt-PT" b="1" dirty="0" smtClean="0">
                    <a:solidFill>
                      <a:srgbClr val="00B5B6"/>
                    </a:solidFill>
                    <a:latin typeface="Lucida Sans" panose="020B0602030504020204" pitchFamily="34" charset="0"/>
                  </a:rPr>
                  <a:t>Combinatório</a:t>
                </a:r>
                <a:endParaRPr lang="pt-PT" b="1" dirty="0">
                  <a:solidFill>
                    <a:srgbClr val="00B5B6"/>
                  </a:solidFill>
                  <a:latin typeface="Lucida Sans" panose="020B0602030504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PT" b="1" dirty="0">
                    <a:solidFill>
                      <a:srgbClr val="00B5B6"/>
                    </a:solidFill>
                    <a:latin typeface="Lucida Sans" panose="020B0602030504020204" pitchFamily="34" charset="0"/>
                  </a:rPr>
                  <a:t>Introdução ao cálculo combinatório </a:t>
                </a:r>
              </a:p>
              <a:p>
                <a:pPr>
                  <a:lnSpc>
                    <a:spcPct val="150000"/>
                  </a:lnSpc>
                </a:pPr>
                <a:r>
                  <a:rPr lang="pt-PT" b="1" dirty="0">
                    <a:latin typeface="Lucida Sans" panose="020B0602030504020204" pitchFamily="34" charset="0"/>
                  </a:rPr>
                  <a:t> </a:t>
                </a:r>
                <a:endParaRPr lang="pt-PT" dirty="0">
                  <a:latin typeface="Lucida Sans" panose="020B0602030504020204" pitchFamily="34" charset="0"/>
                </a:endParaRPr>
              </a:p>
              <a:p>
                <a:pPr marL="1611313" lvl="1" indent="-1154113">
                  <a:lnSpc>
                    <a:spcPct val="150000"/>
                  </a:lnSpc>
                </a:pPr>
                <a:r>
                  <a:rPr lang="pt-PT" b="1" dirty="0">
                    <a:solidFill>
                      <a:srgbClr val="00B5B6"/>
                    </a:solidFill>
                    <a:latin typeface="Lucida Sans" panose="020B0602030504020204" pitchFamily="34" charset="0"/>
                  </a:rPr>
                  <a:t>CC12_2.6</a:t>
                </a:r>
                <a:r>
                  <a:rPr lang="pt-PT" b="1" dirty="0">
                    <a:solidFill>
                      <a:srgbClr val="73BF44"/>
                    </a:solidFill>
                    <a:latin typeface="Lucida Sans" panose="020B0602030504020204" pitchFamily="34" charset="0"/>
                  </a:rPr>
                  <a:t>	</a:t>
                </a:r>
                <a:r>
                  <a:rPr lang="pt-PT" dirty="0">
                    <a:latin typeface="Lucida Sans" panose="020B0602030504020204" pitchFamily="34" charset="0"/>
                  </a:rPr>
                  <a:t>Reconhecer que existem exatamente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pt-PT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pt-PT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×⋯×2×1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formas de ordenar os elementos de um conjunto de cardinal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, designar este número por «(número de) permutações de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elementos» e representá-lo por «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» («</a:t>
                </a:r>
                <a14:m>
                  <m:oMath xmlns:m="http://schemas.openxmlformats.org/officeDocument/2006/math">
                    <m:r>
                      <a:rPr lang="pt-PT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fatorial»).</a:t>
                </a:r>
              </a:p>
            </p:txBody>
          </p:sp>
        </mc:Choice>
        <mc:Fallback xmlns="">
          <p:sp>
            <p:nvSpPr>
              <p:cNvPr id="16" name="Rec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26" y="1967368"/>
                <a:ext cx="9779343" cy="3000821"/>
              </a:xfrm>
              <a:prstGeom prst="rect">
                <a:avLst/>
              </a:prstGeom>
              <a:blipFill rotWithShape="1">
                <a:blip r:embed="rId3"/>
                <a:stretch>
                  <a:fillRect l="-499" b="-81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92369" y="475146"/>
            <a:ext cx="67377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400" b="1" dirty="0">
                <a:solidFill>
                  <a:srgbClr val="00B5B6"/>
                </a:solidFill>
                <a:latin typeface="Lucida Sans" panose="020B0602030504020204" pitchFamily="34" charset="0"/>
              </a:rPr>
              <a:t>METAS CURRICULARES</a:t>
            </a:r>
          </a:p>
        </p:txBody>
      </p:sp>
      <p:pic>
        <p:nvPicPr>
          <p:cNvPr id="5" name="Imagem 4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981" y="208100"/>
            <a:ext cx="698659" cy="69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981" y="208100"/>
            <a:ext cx="698659" cy="698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5949" y="518970"/>
            <a:ext cx="16866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Enunciado</a:t>
            </a:r>
          </a:p>
        </p:txBody>
      </p:sp>
      <p:sp>
        <p:nvSpPr>
          <p:cNvPr id="12" name="Rectangle 2"/>
          <p:cNvSpPr/>
          <p:nvPr/>
        </p:nvSpPr>
        <p:spPr>
          <a:xfrm>
            <a:off x="1151107" y="1270929"/>
            <a:ext cx="106886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indent="-419100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31. </a:t>
            </a:r>
            <a:r>
              <a:rPr lang="pt-PT" dirty="0">
                <a:latin typeface="Lucida Sans" panose="020B0602030504020204" pitchFamily="34" charset="0"/>
              </a:rPr>
              <a:t>Cinco raparigas e quatro rapazes vão colocar-se lado a lado para tirarem uma fotografia. Determina de quantas maneiras diferentes se podem dispor os nove amigos se:</a:t>
            </a:r>
          </a:p>
          <a:p>
            <a:endParaRPr lang="pt-PT" dirty="0">
              <a:latin typeface="Lucida Sans" panose="020B0602030504020204" pitchFamily="34" charset="0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1598018" y="2194259"/>
            <a:ext cx="97829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 indent="-447675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a) </a:t>
            </a:r>
            <a:r>
              <a:rPr lang="pt-PT" dirty="0">
                <a:latin typeface="Lucida Sans" panose="020B0602030504020204" pitchFamily="34" charset="0"/>
              </a:rPr>
              <a:t>não houver restrições;</a:t>
            </a:r>
          </a:p>
          <a:p>
            <a:pPr marL="449263" indent="-449263"/>
            <a:endParaRPr lang="pt-PT" dirty="0">
              <a:latin typeface="Lucida Sans" panose="020B0602030504020204" pitchFamily="34" charset="0"/>
            </a:endParaRPr>
          </a:p>
          <a:p>
            <a:pPr marL="447675" lvl="1" indent="-447675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b)</a:t>
            </a:r>
            <a:r>
              <a:rPr lang="pt-PT" b="1" dirty="0">
                <a:solidFill>
                  <a:schemeClr val="accent2">
                    <a:lumMod val="75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pt-PT" dirty="0">
                <a:latin typeface="Lucida Sans" panose="020B0602030504020204" pitchFamily="34" charset="0"/>
              </a:rPr>
              <a:t>se cada rapaz ficar entre duas raparigas;</a:t>
            </a:r>
          </a:p>
          <a:p>
            <a:pPr marL="0" lvl="1"/>
            <a:endParaRPr lang="pt-PT" dirty="0">
              <a:latin typeface="Lucida Sans" panose="020B0602030504020204" pitchFamily="34" charset="0"/>
            </a:endParaRPr>
          </a:p>
          <a:p>
            <a:pPr marL="447675" lvl="1" indent="-447675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c)</a:t>
            </a:r>
            <a:r>
              <a:rPr lang="pt-PT" b="1" dirty="0">
                <a:solidFill>
                  <a:schemeClr val="accent2">
                    <a:lumMod val="75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pt-PT" dirty="0">
                <a:latin typeface="Lucida Sans" panose="020B0602030504020204" pitchFamily="34" charset="0"/>
              </a:rPr>
              <a:t>se os jovens do mesmo sexo ficarem juntos;</a:t>
            </a:r>
          </a:p>
          <a:p>
            <a:pPr marL="447675" lvl="1" indent="-447675"/>
            <a:endParaRPr lang="pt-PT" dirty="0">
              <a:latin typeface="Lucida Sans" panose="020B0602030504020204" pitchFamily="34" charset="0"/>
            </a:endParaRPr>
          </a:p>
          <a:p>
            <a:pPr marL="447675" lvl="1" indent="-447675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d)</a:t>
            </a:r>
            <a:r>
              <a:rPr lang="pt-PT" b="1" dirty="0">
                <a:solidFill>
                  <a:schemeClr val="accent2">
                    <a:lumMod val="75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pt-PT" dirty="0">
                <a:latin typeface="Lucida Sans" panose="020B0602030504020204" pitchFamily="34" charset="0"/>
              </a:rPr>
              <a:t>se os rapazes ficarem juntos;</a:t>
            </a:r>
          </a:p>
          <a:p>
            <a:pPr marL="447675" lvl="1" indent="-447675"/>
            <a:endParaRPr lang="pt-PT" dirty="0">
              <a:latin typeface="Lucida Sans" panose="020B0602030504020204" pitchFamily="34" charset="0"/>
            </a:endParaRPr>
          </a:p>
          <a:p>
            <a:pPr marL="447675" lvl="1" indent="-447675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e)</a:t>
            </a:r>
            <a:r>
              <a:rPr lang="pt-PT" b="1" dirty="0">
                <a:solidFill>
                  <a:schemeClr val="accent2">
                    <a:lumMod val="75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pt-PT" dirty="0">
                <a:latin typeface="Lucida Sans" panose="020B0602030504020204" pitchFamily="34" charset="0"/>
              </a:rPr>
              <a:t>se estiver uma rapariga em cada uma das extremidades.</a:t>
            </a:r>
          </a:p>
          <a:p>
            <a:pPr marL="0" lvl="1"/>
            <a:endParaRPr lang="pt-PT" dirty="0">
              <a:latin typeface="Lucida Sans" panose="020B0602030504020204" pitchFamily="34" charset="0"/>
            </a:endParaRPr>
          </a:p>
          <a:p>
            <a:pPr marL="0" lvl="1"/>
            <a:endParaRPr lang="pt-PT" dirty="0">
              <a:latin typeface="Lucida Sans" panose="020B0602030504020204" pitchFamily="34" charset="0"/>
            </a:endParaRPr>
          </a:p>
          <a:p>
            <a:endParaRPr lang="pt-PT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3099" y="805981"/>
            <a:ext cx="106886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indent="-419100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31. </a:t>
            </a:r>
            <a:r>
              <a:rPr lang="pt-PT" dirty="0">
                <a:latin typeface="Lucida Sans" panose="020B0602030504020204" pitchFamily="34" charset="0"/>
              </a:rPr>
              <a:t>Cinco raparigas e quatro rapazes vão colocar-se lado a lado para tirarem uma fotografia. Determina de quantas maneiras diferentes se podem dispor os nove amigos se:</a:t>
            </a:r>
          </a:p>
          <a:p>
            <a:endParaRPr lang="pt-PT" dirty="0">
              <a:latin typeface="Lucida Sans" panose="020B060203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8553" y="3833446"/>
            <a:ext cx="703385" cy="105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TextBox 23"/>
          <p:cNvSpPr txBox="1"/>
          <p:nvPr/>
        </p:nvSpPr>
        <p:spPr>
          <a:xfrm>
            <a:off x="1665923" y="1630309"/>
            <a:ext cx="97829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 indent="-447675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a) </a:t>
            </a:r>
            <a:r>
              <a:rPr lang="pt-PT" dirty="0">
                <a:latin typeface="Lucida Sans" panose="020B0602030504020204" pitchFamily="34" charset="0"/>
              </a:rPr>
              <a:t>não houver restrições;</a:t>
            </a:r>
          </a:p>
          <a:p>
            <a:pPr marL="449263" indent="-449263"/>
            <a:endParaRPr lang="pt-PT" dirty="0">
              <a:latin typeface="Lucida Sans" panose="020B0602030504020204" pitchFamily="34" charset="0"/>
            </a:endParaRPr>
          </a:p>
          <a:p>
            <a:pPr marL="447675" lvl="1" indent="-447675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b)</a:t>
            </a:r>
            <a:r>
              <a:rPr lang="pt-PT" b="1" dirty="0">
                <a:solidFill>
                  <a:schemeClr val="accent2">
                    <a:lumMod val="75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pt-PT" dirty="0">
                <a:latin typeface="Lucida Sans" panose="020B0602030504020204" pitchFamily="34" charset="0"/>
              </a:rPr>
              <a:t>se cada rapaz ficar entre duas raparigas;</a:t>
            </a:r>
          </a:p>
          <a:p>
            <a:pPr marL="0" lvl="1"/>
            <a:endParaRPr lang="pt-PT" dirty="0">
              <a:latin typeface="Lucida Sans" panose="020B0602030504020204" pitchFamily="34" charset="0"/>
            </a:endParaRPr>
          </a:p>
          <a:p>
            <a:pPr marL="447675" lvl="1" indent="-447675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c)</a:t>
            </a:r>
            <a:r>
              <a:rPr lang="pt-PT" b="1" dirty="0">
                <a:solidFill>
                  <a:schemeClr val="accent2">
                    <a:lumMod val="75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pt-PT" dirty="0">
                <a:latin typeface="Lucida Sans" panose="020B0602030504020204" pitchFamily="34" charset="0"/>
              </a:rPr>
              <a:t>se os jovens do mesmo sexo ficarem juntos;</a:t>
            </a:r>
          </a:p>
          <a:p>
            <a:pPr marL="447675" lvl="1" indent="-447675"/>
            <a:endParaRPr lang="pt-PT" dirty="0">
              <a:latin typeface="Lucida Sans" panose="020B0602030504020204" pitchFamily="34" charset="0"/>
            </a:endParaRPr>
          </a:p>
          <a:p>
            <a:pPr marL="447675" lvl="1" indent="-447675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d)</a:t>
            </a:r>
            <a:r>
              <a:rPr lang="pt-PT" b="1" dirty="0">
                <a:solidFill>
                  <a:schemeClr val="accent2">
                    <a:lumMod val="75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pt-PT" dirty="0">
                <a:latin typeface="Lucida Sans" panose="020B0602030504020204" pitchFamily="34" charset="0"/>
              </a:rPr>
              <a:t>se os rapazes ficarem juntos;</a:t>
            </a:r>
          </a:p>
          <a:p>
            <a:pPr marL="447675" lvl="1" indent="-447675"/>
            <a:endParaRPr lang="pt-PT" dirty="0">
              <a:latin typeface="Lucida Sans" panose="020B0602030504020204" pitchFamily="34" charset="0"/>
            </a:endParaRPr>
          </a:p>
          <a:p>
            <a:pPr marL="447675" lvl="1" indent="-447675"/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e)</a:t>
            </a:r>
            <a:r>
              <a:rPr lang="pt-PT" b="1" dirty="0">
                <a:solidFill>
                  <a:schemeClr val="accent2">
                    <a:lumMod val="75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pt-PT" dirty="0">
                <a:latin typeface="Lucida Sans" panose="020B0602030504020204" pitchFamily="34" charset="0"/>
              </a:rPr>
              <a:t>se estiver uma rapariga em cada uma das extremidades.</a:t>
            </a:r>
          </a:p>
          <a:p>
            <a:pPr marL="0" lvl="1"/>
            <a:endParaRPr lang="pt-PT" dirty="0">
              <a:latin typeface="Lucida Sans" panose="020B0602030504020204" pitchFamily="34" charset="0"/>
            </a:endParaRPr>
          </a:p>
          <a:p>
            <a:pPr marL="0" lvl="1"/>
            <a:endParaRPr lang="pt-PT" dirty="0">
              <a:latin typeface="Lucida Sans" panose="020B0602030504020204" pitchFamily="34" charset="0"/>
            </a:endParaRPr>
          </a:p>
          <a:p>
            <a:endParaRPr lang="pt-PT" dirty="0">
              <a:latin typeface="Lucida Sans" panose="020B0602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153" y="1462854"/>
            <a:ext cx="3048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41" y="6159341"/>
            <a:ext cx="698659" cy="6986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919" y="6136816"/>
            <a:ext cx="6840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3099" y="233220"/>
            <a:ext cx="16866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Enunciado</a:t>
            </a:r>
          </a:p>
        </p:txBody>
      </p:sp>
    </p:spTree>
    <p:extLst>
      <p:ext uri="{BB962C8B-B14F-4D97-AF65-F5344CB8AC3E}">
        <p14:creationId xmlns:p14="http://schemas.microsoft.com/office/powerpoint/2010/main" val="32382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00B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cta 22"/>
          <p:cNvCxnSpPr/>
          <p:nvPr/>
        </p:nvCxnSpPr>
        <p:spPr>
          <a:xfrm>
            <a:off x="11720081" y="-52471"/>
            <a:ext cx="0" cy="651211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1336215" y="3443514"/>
            <a:ext cx="738554" cy="2608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2" name="Imagem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00B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val 26">
            <a:hlinkClick r:id="rId6" action="ppaction://hlinksldjump"/>
          </p:cNvPr>
          <p:cNvSpPr/>
          <p:nvPr/>
        </p:nvSpPr>
        <p:spPr>
          <a:xfrm>
            <a:off x="11474103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32" name="CaixaDeTexto 3"/>
          <p:cNvSpPr txBox="1"/>
          <p:nvPr/>
        </p:nvSpPr>
        <p:spPr>
          <a:xfrm>
            <a:off x="1717170" y="3215095"/>
            <a:ext cx="88518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panose="020B0602030504020204" pitchFamily="34" charset="0"/>
              </a:rPr>
              <a:t>Clica nos números para visualizares as etapas de resolução do exercício.</a:t>
            </a:r>
          </a:p>
        </p:txBody>
      </p:sp>
      <p:sp>
        <p:nvSpPr>
          <p:cNvPr id="33" name="Rectangle 23"/>
          <p:cNvSpPr/>
          <p:nvPr/>
        </p:nvSpPr>
        <p:spPr>
          <a:xfrm>
            <a:off x="1501618" y="2676171"/>
            <a:ext cx="9274268" cy="1514109"/>
          </a:xfrm>
          <a:prstGeom prst="rect">
            <a:avLst/>
          </a:prstGeom>
          <a:noFill/>
          <a:ln w="6350" cap="rnd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5"/>
          <p:cNvSpPr txBox="1"/>
          <p:nvPr/>
        </p:nvSpPr>
        <p:spPr>
          <a:xfrm>
            <a:off x="1213099" y="233220"/>
            <a:ext cx="16562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</a:t>
            </a:r>
          </a:p>
        </p:txBody>
      </p:sp>
      <p:pic>
        <p:nvPicPr>
          <p:cNvPr id="17" name="Imagem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6" name="Picture 3" descr="C:\Users\adantas\Desktop\PRODUÇÃO\2017\MATEMÁTICA\EXPOENTE12\LAYOUT_BASE\EDITAVEIS\ico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45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m 3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2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0763" y="1042566"/>
            <a:ext cx="10358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Passo 1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Calcular o número de maneiras diferentes de se dispor os 9 amigos.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389507" y="1725375"/>
            <a:ext cx="968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43593F"/>
                </a:solidFill>
                <a:latin typeface="Lucida Sans" panose="020B0602030504020204" pitchFamily="34" charset="0"/>
              </a:rPr>
              <a:t>Pretendemos dispor 9 amigos lado a lado, isto é, pretendemos determinar o número de permutações de 9 elementos.</a:t>
            </a:r>
          </a:p>
        </p:txBody>
      </p:sp>
      <p:pic>
        <p:nvPicPr>
          <p:cNvPr id="67" name="Imagem 6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058134" y="3320957"/>
                <a:ext cx="15536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>
                          <a:solidFill>
                            <a:srgbClr val="5B6659"/>
                          </a:solidFill>
                          <a:latin typeface="Cambria Math" panose="02040503050406030204" pitchFamily="18" charset="0"/>
                        </a:rPr>
                        <m:t>9!=362880</m:t>
                      </m:r>
                    </m:oMath>
                  </m:oMathPara>
                </a14:m>
                <a:endParaRPr lang="pt-PT" dirty="0">
                  <a:solidFill>
                    <a:srgbClr val="43593F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134" y="3320957"/>
                <a:ext cx="1553630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11359203" y="1005375"/>
            <a:ext cx="720000" cy="720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Oval 45"/>
          <p:cNvSpPr/>
          <p:nvPr/>
        </p:nvSpPr>
        <p:spPr>
          <a:xfrm>
            <a:off x="11413203" y="105937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cxnSp>
        <p:nvCxnSpPr>
          <p:cNvPr id="55" name="Straight Arrow Connector 47"/>
          <p:cNvCxnSpPr/>
          <p:nvPr/>
        </p:nvCxnSpPr>
        <p:spPr>
          <a:xfrm>
            <a:off x="1123204" y="1928404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13099" y="233220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sp>
        <p:nvSpPr>
          <p:cNvPr id="58" name="Oval 57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9" name="Picture 3" descr="C:\Users\adantas\Desktop\PRODUÇÃO\2017\MATEMÁTICA\EXPOENTE12\LAYOUT_BASE\EDITAVEIS\ico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45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2"/>
          <p:cNvSpPr/>
          <p:nvPr/>
        </p:nvSpPr>
        <p:spPr>
          <a:xfrm>
            <a:off x="2915817" y="276440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47929"/>
                </a:solidFill>
                <a:latin typeface="Lucida Sans" panose="020B0602030504020204" pitchFamily="34" charset="0"/>
              </a:rPr>
              <a:t>Alínea a)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não houver restrições.</a:t>
            </a:r>
          </a:p>
        </p:txBody>
      </p:sp>
      <p:pic>
        <p:nvPicPr>
          <p:cNvPr id="61" name="Imagem 6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62" name="TextBox 77"/>
          <p:cNvSpPr txBox="1"/>
          <p:nvPr/>
        </p:nvSpPr>
        <p:spPr>
          <a:xfrm>
            <a:off x="1450849" y="4073472"/>
            <a:ext cx="958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43593F"/>
                </a:solidFill>
                <a:latin typeface="Lucida Sans" panose="020B0602030504020204" pitchFamily="34" charset="0"/>
              </a:rPr>
              <a:t>Assim, existem </a:t>
            </a:r>
            <a:r>
              <a:rPr lang="pt-PT" dirty="0" smtClean="0">
                <a:solidFill>
                  <a:srgbClr val="43593F"/>
                </a:solidFill>
                <a:latin typeface="Lucida Sans" panose="020B0602030504020204" pitchFamily="34" charset="0"/>
              </a:rPr>
              <a:t>362880 </a:t>
            </a:r>
            <a:r>
              <a:rPr lang="pt-PT" dirty="0">
                <a:solidFill>
                  <a:srgbClr val="43593F"/>
                </a:solidFill>
                <a:latin typeface="Lucida Sans" panose="020B0602030504020204" pitchFamily="34" charset="0"/>
              </a:rPr>
              <a:t>maneiras diferentes de se dispor os nove amigos, não havendo restrições quanto à posição que cada um deve ocupar.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10"/>
              <p:cNvSpPr txBox="1"/>
              <p:nvPr/>
            </p:nvSpPr>
            <p:spPr>
              <a:xfrm>
                <a:off x="7081914" y="2698367"/>
                <a:ext cx="40286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rgbClr val="586B54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pt-PT" b="0" i="1" smtClean="0">
                          <a:solidFill>
                            <a:srgbClr val="586B54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  <m:r>
                        <a:rPr lang="pt-PT" b="0" i="1" smtClean="0">
                          <a:solidFill>
                            <a:srgbClr val="586B54"/>
                          </a:solidFill>
                          <a:latin typeface="Cambria Math"/>
                        </a:rPr>
                        <m:t>=</m:t>
                      </m:r>
                      <m:r>
                        <a:rPr lang="pt-PT" b="0" i="1" smtClean="0">
                          <a:solidFill>
                            <a:srgbClr val="586B54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pt-PT" b="0" i="1" smtClean="0">
                          <a:solidFill>
                            <a:srgbClr val="586B5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×8×7×6×5×4×3×2×1</m:t>
                      </m:r>
                    </m:oMath>
                  </m:oMathPara>
                </a14:m>
                <a:endParaRPr lang="pt-PT" dirty="0">
                  <a:solidFill>
                    <a:srgbClr val="586B54"/>
                  </a:solidFill>
                </a:endParaRPr>
              </a:p>
            </p:txBody>
          </p:sp>
        </mc:Choice>
        <mc:Fallback xmlns="">
          <p:sp>
            <p:nvSpPr>
              <p:cNvPr id="63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914" y="2698367"/>
                <a:ext cx="402866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89"/>
          <p:cNvSpPr/>
          <p:nvPr/>
        </p:nvSpPr>
        <p:spPr>
          <a:xfrm rot="5400000">
            <a:off x="10514036" y="3068345"/>
            <a:ext cx="1066577" cy="45719"/>
          </a:xfrm>
          <a:prstGeom prst="rect">
            <a:avLst/>
          </a:prstGeom>
          <a:solidFill>
            <a:srgbClr val="00B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5" name="Grupo 64"/>
          <p:cNvGrpSpPr/>
          <p:nvPr/>
        </p:nvGrpSpPr>
        <p:grpSpPr>
          <a:xfrm>
            <a:off x="7081914" y="2225190"/>
            <a:ext cx="4139487" cy="400110"/>
            <a:chOff x="4178991" y="1795026"/>
            <a:chExt cx="3332584" cy="400110"/>
          </a:xfrm>
          <a:solidFill>
            <a:srgbClr val="00B5B6"/>
          </a:solidFill>
        </p:grpSpPr>
        <p:sp>
          <p:nvSpPr>
            <p:cNvPr id="66" name="Rectangle 87"/>
            <p:cNvSpPr/>
            <p:nvPr/>
          </p:nvSpPr>
          <p:spPr>
            <a:xfrm>
              <a:off x="4235057" y="2096844"/>
              <a:ext cx="3124635" cy="45719"/>
            </a:xfrm>
            <a:prstGeom prst="rect">
              <a:avLst/>
            </a:prstGeom>
            <a:grpFill/>
            <a:ln>
              <a:solidFill>
                <a:srgbClr val="73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68" name="Grupo 67"/>
            <p:cNvGrpSpPr/>
            <p:nvPr/>
          </p:nvGrpSpPr>
          <p:grpSpPr>
            <a:xfrm>
              <a:off x="4178991" y="1795026"/>
              <a:ext cx="3332584" cy="400110"/>
              <a:chOff x="4874782" y="2123820"/>
              <a:chExt cx="3332584" cy="400110"/>
            </a:xfrm>
            <a:grpFill/>
          </p:grpSpPr>
          <p:sp>
            <p:nvSpPr>
              <p:cNvPr id="69" name="Rectangle 88"/>
              <p:cNvSpPr/>
              <p:nvPr/>
            </p:nvSpPr>
            <p:spPr>
              <a:xfrm>
                <a:off x="5081461" y="2155026"/>
                <a:ext cx="2975293" cy="283390"/>
              </a:xfrm>
              <a:prstGeom prst="rect">
                <a:avLst/>
              </a:prstGeom>
              <a:grpFill/>
              <a:ln>
                <a:solidFill>
                  <a:srgbClr val="73BF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0" name="TextBox 8"/>
              <p:cNvSpPr txBox="1"/>
              <p:nvPr/>
            </p:nvSpPr>
            <p:spPr>
              <a:xfrm>
                <a:off x="4874782" y="2123820"/>
                <a:ext cx="3332584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2000" b="1" dirty="0">
                    <a:solidFill>
                      <a:schemeClr val="bg1"/>
                    </a:solidFill>
                    <a:latin typeface="Lucida Sans" panose="020B0602030504020204" pitchFamily="34" charset="0"/>
                  </a:rPr>
                  <a:t>Permutação de </a:t>
                </a:r>
                <a:r>
                  <a:rPr lang="pt-PT" sz="2000" b="1" dirty="0">
                    <a:solidFill>
                      <a:schemeClr val="bg1"/>
                    </a:solidFill>
                    <a:latin typeface="Lucida Sans" panose="020B0602030504020204" pitchFamily="34" charset="0"/>
                    <a:ea typeface="Cambria Math" panose="02040503050406030204" pitchFamily="18" charset="0"/>
                  </a:rPr>
                  <a:t>9</a:t>
                </a:r>
                <a:r>
                  <a:rPr lang="pt-PT" sz="2000" b="1" dirty="0">
                    <a:solidFill>
                      <a:schemeClr val="bg1"/>
                    </a:solidFill>
                    <a:latin typeface="Lucida Sans" panose="020B0602030504020204" pitchFamily="34" charset="0"/>
                  </a:rPr>
                  <a:t> elementos</a:t>
                </a:r>
              </a:p>
            </p:txBody>
          </p:sp>
        </p:grpSp>
      </p:grpSp>
      <p:pic>
        <p:nvPicPr>
          <p:cNvPr id="72" name="Imagem 7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p:pic>
        <p:nvPicPr>
          <p:cNvPr id="25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2" y="1615400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84" y="3172248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98" y="2193633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7" y="4052671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908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" grpId="0"/>
      <p:bldP spid="38" grpId="0"/>
      <p:bldP spid="62" grpId="0"/>
      <p:bldP spid="63" grpId="0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0763" y="1039122"/>
            <a:ext cx="10358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Passo 1 </a:t>
            </a:r>
            <a:r>
              <a:rPr lang="pt-P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Considerar as posições dos rapazes e das raparigas. </a:t>
            </a:r>
            <a:endParaRPr lang="pt-PT" b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</a:endParaRPr>
          </a:p>
        </p:txBody>
      </p:sp>
      <p:pic>
        <p:nvPicPr>
          <p:cNvPr id="49" name="Imagem 4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cxnSp>
        <p:nvCxnSpPr>
          <p:cNvPr id="48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8" name="Picture 3" descr="C:\Users\adantas\Desktop\PRODUÇÃO\2017\MATEMÁTICA\EXPOENTE12\LAYOUT_BASE\EDITAVEIS\icon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45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Imagem 6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1426974" y="1722592"/>
            <a:ext cx="9637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43593F"/>
                </a:solidFill>
                <a:latin typeface="Lucida Sans" panose="020B0602030504020204" pitchFamily="34" charset="0"/>
              </a:rPr>
              <a:t>Se cada rapaz ficar entre duas raparigas, a disposição dos amigos será como se mostra no esquema seguinte.</a:t>
            </a:r>
          </a:p>
        </p:txBody>
      </p:sp>
      <p:sp>
        <p:nvSpPr>
          <p:cNvPr id="90" name="TextBox 52"/>
          <p:cNvSpPr txBox="1"/>
          <p:nvPr/>
        </p:nvSpPr>
        <p:spPr>
          <a:xfrm>
            <a:off x="1213099" y="233220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sp>
        <p:nvSpPr>
          <p:cNvPr id="91" name="Rectangle 2"/>
          <p:cNvSpPr/>
          <p:nvPr/>
        </p:nvSpPr>
        <p:spPr>
          <a:xfrm>
            <a:off x="2915817" y="276440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47929"/>
                </a:solidFill>
                <a:latin typeface="Lucida Sans" panose="020B0602030504020204" pitchFamily="34" charset="0"/>
              </a:rPr>
              <a:t>Alínea b)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se cada rapaz ficar entre duas raparigas.</a:t>
            </a:r>
          </a:p>
        </p:txBody>
      </p:sp>
      <p:sp>
        <p:nvSpPr>
          <p:cNvPr id="92" name="Oval 91"/>
          <p:cNvSpPr/>
          <p:nvPr/>
        </p:nvSpPr>
        <p:spPr>
          <a:xfrm>
            <a:off x="11359203" y="1005375"/>
            <a:ext cx="720000" cy="720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3" name="Oval 92"/>
          <p:cNvSpPr/>
          <p:nvPr/>
        </p:nvSpPr>
        <p:spPr>
          <a:xfrm>
            <a:off x="11413203" y="105937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96" name="Oval 95">
            <a:hlinkClick r:id="rId12" action="ppaction://hlinksldjump"/>
          </p:cNvPr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00B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7" name="Oval 96">
            <a:hlinkClick r:id="rId12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cxnSp>
        <p:nvCxnSpPr>
          <p:cNvPr id="98" name="Conexão recta 15"/>
          <p:cNvCxnSpPr/>
          <p:nvPr/>
        </p:nvCxnSpPr>
        <p:spPr>
          <a:xfrm>
            <a:off x="11726103" y="1725690"/>
            <a:ext cx="0" cy="252000"/>
          </a:xfrm>
          <a:prstGeom prst="line">
            <a:avLst/>
          </a:prstGeom>
          <a:ln w="63500">
            <a:solidFill>
              <a:srgbClr val="00B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Imagem 9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4455058" y="3111752"/>
            <a:ext cx="384584" cy="756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3996268" y="3075752"/>
            <a:ext cx="332300" cy="792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3485194" y="3111752"/>
            <a:ext cx="384584" cy="7560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4966132" y="3075752"/>
            <a:ext cx="332300" cy="79200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5424922" y="3111752"/>
            <a:ext cx="384584" cy="75600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5935996" y="3075752"/>
            <a:ext cx="332300" cy="79200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6394786" y="3107038"/>
            <a:ext cx="384584" cy="756000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6905860" y="3072356"/>
            <a:ext cx="332300" cy="792000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7364650" y="3107038"/>
            <a:ext cx="384584" cy="756000"/>
          </a:xfrm>
          <a:prstGeom prst="rect">
            <a:avLst/>
          </a:prstGeom>
        </p:spPr>
      </p:pic>
      <p:cxnSp>
        <p:nvCxnSpPr>
          <p:cNvPr id="29" name="Straight Arrow Connector 47"/>
          <p:cNvCxnSpPr/>
          <p:nvPr/>
        </p:nvCxnSpPr>
        <p:spPr>
          <a:xfrm>
            <a:off x="1123204" y="1928404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2" y="1615400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69" y="2994714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69" y="2994714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903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3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0763" y="1039122"/>
            <a:ext cx="10358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Passo 2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Calcular o número de maneiras diferentes de se dispor os 9 amigos.</a:t>
            </a:r>
          </a:p>
        </p:txBody>
      </p:sp>
      <p:pic>
        <p:nvPicPr>
          <p:cNvPr id="49" name="Imagem 4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cxnSp>
        <p:nvCxnSpPr>
          <p:cNvPr id="48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cta 15"/>
          <p:cNvCxnSpPr>
            <a:endCxn id="62" idx="0"/>
          </p:cNvCxnSpPr>
          <p:nvPr/>
        </p:nvCxnSpPr>
        <p:spPr>
          <a:xfrm>
            <a:off x="11726103" y="1725690"/>
            <a:ext cx="529" cy="323787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11366632" y="1995477"/>
            <a:ext cx="720000" cy="720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2" name="Oval 61"/>
          <p:cNvSpPr/>
          <p:nvPr/>
        </p:nvSpPr>
        <p:spPr>
          <a:xfrm>
            <a:off x="11420632" y="2049477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63" name="Oval 62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4" name="Oval 63">
            <a:hlinkClick r:id="rId8" action="ppaction://hlinksldjump"/>
          </p:cNvPr>
          <p:cNvSpPr/>
          <p:nvPr/>
        </p:nvSpPr>
        <p:spPr>
          <a:xfrm>
            <a:off x="11474632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67" name="Oval 66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8" name="Picture 3" descr="C:\Users\adantas\Desktop\PRODUÇÃO\2017\MATEMÁTICA\EXPOENTE12\LAYOUT_BASE\EDITAVEIS\ico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45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Imagem 6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1414272" y="1733024"/>
            <a:ext cx="9665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5B6659"/>
                </a:solidFill>
                <a:latin typeface="Lucida Sans" panose="020B0602030504020204" pitchFamily="34" charset="0"/>
              </a:rPr>
              <a:t>Repara que, quer as raparigas, quer os rapazes podem trocar entre si, mantendo-se cada rapaz entre duas raparigas.</a:t>
            </a:r>
          </a:p>
        </p:txBody>
      </p:sp>
      <p:sp>
        <p:nvSpPr>
          <p:cNvPr id="90" name="TextBox 52"/>
          <p:cNvSpPr txBox="1"/>
          <p:nvPr/>
        </p:nvSpPr>
        <p:spPr>
          <a:xfrm>
            <a:off x="1213099" y="233220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sp>
        <p:nvSpPr>
          <p:cNvPr id="91" name="Rectangle 2"/>
          <p:cNvSpPr/>
          <p:nvPr/>
        </p:nvSpPr>
        <p:spPr>
          <a:xfrm>
            <a:off x="2915817" y="276440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47929"/>
                </a:solidFill>
                <a:latin typeface="Lucida Sans" panose="020B0602030504020204" pitchFamily="34" charset="0"/>
              </a:rPr>
              <a:t>Alínea b)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se cada rapaz ficar entre duas raparigas.</a:t>
            </a:r>
          </a:p>
        </p:txBody>
      </p:sp>
      <p:pic>
        <p:nvPicPr>
          <p:cNvPr id="33" name="Imagem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77"/>
              <p:cNvSpPr txBox="1"/>
              <p:nvPr/>
            </p:nvSpPr>
            <p:spPr>
              <a:xfrm>
                <a:off x="1450848" y="4734147"/>
                <a:ext cx="9663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Assim, existem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5!×4!=2880</m:t>
                    </m:r>
                  </m:oMath>
                </a14:m>
                <a:r>
                  <a:rPr lang="pt-PT" dirty="0" smtClean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 maneiras diferentes </a:t>
                </a:r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de se dispor os nove amigos.</a:t>
                </a:r>
              </a:p>
            </p:txBody>
          </p:sp>
        </mc:Choice>
        <mc:Fallback xmlns="">
          <p:sp>
            <p:nvSpPr>
              <p:cNvPr id="34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848" y="4734147"/>
                <a:ext cx="9663136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505" t="-6667" b="-2833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4533885" y="2746869"/>
            <a:ext cx="384584" cy="756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4075095" y="2710869"/>
            <a:ext cx="332300" cy="792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3564021" y="2746869"/>
            <a:ext cx="384584" cy="756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5044959" y="2710869"/>
            <a:ext cx="332300" cy="7920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5503749" y="2746869"/>
            <a:ext cx="384584" cy="75600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6014823" y="2710869"/>
            <a:ext cx="332300" cy="792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6473613" y="2742155"/>
            <a:ext cx="384584" cy="7560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6984687" y="2707473"/>
            <a:ext cx="332300" cy="79200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7443477" y="2742155"/>
            <a:ext cx="384584" cy="75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77"/>
              <p:cNvSpPr txBox="1"/>
              <p:nvPr/>
            </p:nvSpPr>
            <p:spPr>
              <a:xfrm>
                <a:off x="1414272" y="3829820"/>
                <a:ext cx="97505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>
                    <a:solidFill>
                      <a:srgbClr val="5B6659"/>
                    </a:solidFill>
                    <a:latin typeface="Lucida Sans" panose="020B0602030504020204" pitchFamily="34" charset="0"/>
                  </a:rPr>
                  <a:t>Desta forma, existem </a:t>
                </a:r>
                <a14:m>
                  <m:oMath xmlns:m="http://schemas.openxmlformats.org/officeDocument/2006/math"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5!</m:t>
                    </m:r>
                  </m:oMath>
                </a14:m>
                <a:r>
                  <a:rPr lang="pt-PT" dirty="0">
                    <a:solidFill>
                      <a:srgbClr val="5B6659"/>
                    </a:solidFill>
                    <a:latin typeface="Lucida Sans" panose="020B0602030504020204" pitchFamily="34" charset="0"/>
                  </a:rPr>
                  <a:t> maneiras distintas de se dispor as raparigas e </a:t>
                </a:r>
                <a14:m>
                  <m:oMath xmlns:m="http://schemas.openxmlformats.org/officeDocument/2006/math"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4!</m:t>
                    </m:r>
                  </m:oMath>
                </a14:m>
                <a:r>
                  <a:rPr lang="pt-PT" dirty="0">
                    <a:solidFill>
                      <a:srgbClr val="5B6659"/>
                    </a:solidFill>
                    <a:latin typeface="Lucida Sans" panose="020B0602030504020204" pitchFamily="34" charset="0"/>
                  </a:rPr>
                  <a:t> maneiras distintas de se dispor os rapazes.</a:t>
                </a:r>
              </a:p>
            </p:txBody>
          </p:sp>
        </mc:Choice>
        <mc:Fallback xmlns="">
          <p:sp>
            <p:nvSpPr>
              <p:cNvPr id="40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272" y="3829820"/>
                <a:ext cx="9750558" cy="646331"/>
              </a:xfrm>
              <a:prstGeom prst="rect">
                <a:avLst/>
              </a:prstGeom>
              <a:blipFill rotWithShape="1">
                <a:blip r:embed="rId17"/>
                <a:stretch>
                  <a:fillRect l="-500" t="-3774" b="-1509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7"/>
          <p:cNvCxnSpPr/>
          <p:nvPr/>
        </p:nvCxnSpPr>
        <p:spPr>
          <a:xfrm>
            <a:off x="1123204" y="1928404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2" y="1615400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92" y="2675193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89" y="3809401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22" y="4585438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907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6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0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8" grpId="0"/>
      <p:bldP spid="34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m 7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40" y="6159341"/>
            <a:ext cx="698659" cy="698659"/>
          </a:xfrm>
          <a:prstGeom prst="rect">
            <a:avLst/>
          </a:prstGeom>
        </p:spPr>
      </p:pic>
      <p:cxnSp>
        <p:nvCxnSpPr>
          <p:cNvPr id="56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1" name="Picture 3" descr="C:\Users\adantas\Desktop\PRODUÇÃO\2017\MATEMÁTICA\EXPOENTE12\LAYOUT_BASE\EDITAVEIS\icon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45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agem 7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74" name="TextBox 52"/>
          <p:cNvSpPr txBox="1"/>
          <p:nvPr/>
        </p:nvSpPr>
        <p:spPr>
          <a:xfrm>
            <a:off x="1213099" y="233220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sp>
        <p:nvSpPr>
          <p:cNvPr id="76" name="Rectangle 2"/>
          <p:cNvSpPr/>
          <p:nvPr/>
        </p:nvSpPr>
        <p:spPr>
          <a:xfrm>
            <a:off x="2915817" y="276440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47929"/>
                </a:solidFill>
                <a:latin typeface="Lucida Sans" panose="020B0602030504020204" pitchFamily="34" charset="0"/>
              </a:rPr>
              <a:t>Alínea c)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se os jovens do mesmo sexo ficarem juntos.</a:t>
            </a:r>
          </a:p>
        </p:txBody>
      </p:sp>
      <p:sp>
        <p:nvSpPr>
          <p:cNvPr id="82" name="Rectangle 2"/>
          <p:cNvSpPr/>
          <p:nvPr/>
        </p:nvSpPr>
        <p:spPr>
          <a:xfrm>
            <a:off x="1020763" y="1039122"/>
            <a:ext cx="10358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Passo 1 </a:t>
            </a:r>
            <a:r>
              <a:rPr lang="pt-P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Considerar os rapazes e as raparigas como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dois grupos distintos.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77"/>
              <p:cNvSpPr txBox="1"/>
              <p:nvPr/>
            </p:nvSpPr>
            <p:spPr>
              <a:xfrm>
                <a:off x="1438656" y="1733024"/>
                <a:ext cx="97484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Pretende-se que os jovens do mesmo sexo fiquem juntos. Podemos pensar nas cinco raparigas como um grupo, dentro do qual existem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5!</m:t>
                    </m:r>
                  </m:oMath>
                </a14:m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 maneiras distintas de as dispor.</a:t>
                </a:r>
              </a:p>
            </p:txBody>
          </p:sp>
        </mc:Choice>
        <mc:Fallback xmlns="">
          <p:sp>
            <p:nvSpPr>
              <p:cNvPr id="83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656" y="1733024"/>
                <a:ext cx="9748480" cy="646331"/>
              </a:xfrm>
              <a:prstGeom prst="rect">
                <a:avLst/>
              </a:prstGeom>
              <a:blipFill rotWithShape="1">
                <a:blip r:embed="rId12"/>
                <a:stretch>
                  <a:fillRect l="-500" t="-3774" b="-1509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/>
          <p:cNvSpPr/>
          <p:nvPr/>
        </p:nvSpPr>
        <p:spPr>
          <a:xfrm>
            <a:off x="11359203" y="1005375"/>
            <a:ext cx="720000" cy="720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Oval 43"/>
          <p:cNvSpPr/>
          <p:nvPr/>
        </p:nvSpPr>
        <p:spPr>
          <a:xfrm>
            <a:off x="11413203" y="105937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45" name="Oval 44">
            <a:hlinkClick r:id="rId13" action="ppaction://hlinksldjump"/>
          </p:cNvPr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00B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Oval 45">
            <a:hlinkClick r:id="rId13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cxnSp>
        <p:nvCxnSpPr>
          <p:cNvPr id="47" name="Conexão recta 15"/>
          <p:cNvCxnSpPr/>
          <p:nvPr/>
        </p:nvCxnSpPr>
        <p:spPr>
          <a:xfrm>
            <a:off x="11726103" y="1725690"/>
            <a:ext cx="0" cy="252000"/>
          </a:xfrm>
          <a:prstGeom prst="line">
            <a:avLst/>
          </a:prstGeom>
          <a:ln w="63500">
            <a:solidFill>
              <a:srgbClr val="00B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m 4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5504763" y="2734473"/>
            <a:ext cx="384584" cy="756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5745933" y="4686956"/>
            <a:ext cx="332300" cy="792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4488445" y="2739187"/>
            <a:ext cx="384584" cy="756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6198361" y="4686956"/>
            <a:ext cx="332300" cy="792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6526911" y="2734473"/>
            <a:ext cx="384584" cy="756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4837119" y="4683560"/>
            <a:ext cx="332300" cy="792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6015837" y="2734473"/>
            <a:ext cx="384584" cy="7560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5291526" y="4678308"/>
            <a:ext cx="332300" cy="79200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4999519" y="2734473"/>
            <a:ext cx="384584" cy="75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77"/>
              <p:cNvSpPr txBox="1"/>
              <p:nvPr/>
            </p:nvSpPr>
            <p:spPr>
              <a:xfrm>
                <a:off x="1420363" y="3795038"/>
                <a:ext cx="99740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De igual forma, os quatro rapazes constituem outro grupo, dentro do qual existem </a:t>
                </a:r>
                <a14:m>
                  <m:oMath xmlns:m="http://schemas.openxmlformats.org/officeDocument/2006/math"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 maneiras distintas de os dispor.</a:t>
                </a:r>
              </a:p>
            </p:txBody>
          </p:sp>
        </mc:Choice>
        <mc:Fallback xmlns="">
          <p:sp>
            <p:nvSpPr>
              <p:cNvPr id="3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363" y="3795038"/>
                <a:ext cx="9974037" cy="646331"/>
              </a:xfrm>
              <a:prstGeom prst="rect">
                <a:avLst/>
              </a:prstGeom>
              <a:blipFill rotWithShape="1">
                <a:blip r:embed="rId17"/>
                <a:stretch>
                  <a:fillRect l="-489" t="-3774" b="-1509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47"/>
          <p:cNvCxnSpPr/>
          <p:nvPr/>
        </p:nvCxnSpPr>
        <p:spPr>
          <a:xfrm>
            <a:off x="1133272" y="4002610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47"/>
          <p:cNvCxnSpPr/>
          <p:nvPr/>
        </p:nvCxnSpPr>
        <p:spPr>
          <a:xfrm>
            <a:off x="1123204" y="1928404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2" y="1615400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939" y="2661339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9" y="3669235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939" y="4726126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905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m 7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40" y="6159341"/>
            <a:ext cx="698659" cy="698659"/>
          </a:xfrm>
          <a:prstGeom prst="rect">
            <a:avLst/>
          </a:prstGeom>
        </p:spPr>
      </p:pic>
      <p:cxnSp>
        <p:nvCxnSpPr>
          <p:cNvPr id="56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cta 15"/>
          <p:cNvCxnSpPr>
            <a:endCxn id="54" idx="0"/>
          </p:cNvCxnSpPr>
          <p:nvPr/>
        </p:nvCxnSpPr>
        <p:spPr>
          <a:xfrm>
            <a:off x="11726103" y="1725690"/>
            <a:ext cx="529" cy="323787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1" name="Oval 60">
            <a:hlinkClick r:id="rId8" action="ppaction://hlinksldjump"/>
          </p:cNvPr>
          <p:cNvSpPr/>
          <p:nvPr/>
        </p:nvSpPr>
        <p:spPr>
          <a:xfrm>
            <a:off x="11474103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1" name="Picture 3" descr="C:\Users\adantas\Desktop\PRODUÇÃO\2017\MATEMÁTICA\EXPOENTE12\LAYOUT_BASE\EDITAVEIS\ico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45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agem 7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74" name="TextBox 52"/>
          <p:cNvSpPr txBox="1"/>
          <p:nvPr/>
        </p:nvSpPr>
        <p:spPr>
          <a:xfrm>
            <a:off x="1213099" y="233220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sp>
        <p:nvSpPr>
          <p:cNvPr id="76" name="Rectangle 2"/>
          <p:cNvSpPr/>
          <p:nvPr/>
        </p:nvSpPr>
        <p:spPr>
          <a:xfrm>
            <a:off x="2915817" y="276440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47929"/>
                </a:solidFill>
                <a:latin typeface="Lucida Sans" panose="020B0602030504020204" pitchFamily="34" charset="0"/>
              </a:rPr>
              <a:t>Alínea c)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se os jovens do mesmo sexo ficarem juntos.</a:t>
            </a:r>
          </a:p>
        </p:txBody>
      </p:sp>
      <p:sp>
        <p:nvSpPr>
          <p:cNvPr id="96" name="TextBox 77"/>
          <p:cNvSpPr txBox="1"/>
          <p:nvPr/>
        </p:nvSpPr>
        <p:spPr>
          <a:xfrm>
            <a:off x="1414272" y="1734804"/>
            <a:ext cx="9772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43593F"/>
                </a:solidFill>
                <a:latin typeface="Lucida Sans" panose="020B0602030504020204" pitchFamily="34" charset="0"/>
              </a:rPr>
              <a:t>Existem, ainda, duas maneiras distintas de dispor estes grupos: as raparigas seguidas dos rapazes ou vice-versa.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77"/>
              <p:cNvSpPr txBox="1"/>
              <p:nvPr/>
            </p:nvSpPr>
            <p:spPr>
              <a:xfrm>
                <a:off x="1444747" y="5304174"/>
                <a:ext cx="9974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Assim, existem </a:t>
                </a:r>
                <a14:m>
                  <m:oMath xmlns:m="http://schemas.openxmlformats.org/officeDocument/2006/math">
                    <m:r>
                      <a:rPr lang="pt-PT" b="0" i="0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5!×4!=</m:t>
                    </m:r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576</m:t>
                    </m:r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pt-PT" dirty="0" smtClean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 maneiras diferentes </a:t>
                </a:r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de se dispor os nove amigos.</a:t>
                </a:r>
              </a:p>
            </p:txBody>
          </p:sp>
        </mc:Choice>
        <mc:Fallback xmlns="">
          <p:sp>
            <p:nvSpPr>
              <p:cNvPr id="112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747" y="5304174"/>
                <a:ext cx="9974037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489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/>
          <p:cNvSpPr/>
          <p:nvPr/>
        </p:nvSpPr>
        <p:spPr>
          <a:xfrm>
            <a:off x="11366632" y="1995477"/>
            <a:ext cx="720000" cy="720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4" name="Oval 53"/>
          <p:cNvSpPr/>
          <p:nvPr/>
        </p:nvSpPr>
        <p:spPr>
          <a:xfrm>
            <a:off x="11420632" y="2049477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pic>
        <p:nvPicPr>
          <p:cNvPr id="55" name="Imagem 5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4637232" y="2835519"/>
            <a:ext cx="384584" cy="75600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7079268" y="2804233"/>
            <a:ext cx="332300" cy="79200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3620914" y="2840233"/>
            <a:ext cx="384584" cy="75600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7531696" y="2804233"/>
            <a:ext cx="332300" cy="792000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5659380" y="2835519"/>
            <a:ext cx="384584" cy="756000"/>
          </a:xfrm>
          <a:prstGeom prst="rect">
            <a:avLst/>
          </a:prstGeom>
        </p:spPr>
      </p:pic>
      <p:pic>
        <p:nvPicPr>
          <p:cNvPr id="57" name="Imagem 56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6170454" y="2800837"/>
            <a:ext cx="332300" cy="792000"/>
          </a:xfrm>
          <a:prstGeom prst="rect">
            <a:avLst/>
          </a:prstGeom>
        </p:spPr>
      </p:pic>
      <p:pic>
        <p:nvPicPr>
          <p:cNvPr id="59" name="Imagem 58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5148306" y="2835519"/>
            <a:ext cx="384584" cy="756000"/>
          </a:xfrm>
          <a:prstGeom prst="rect">
            <a:avLst/>
          </a:prstGeom>
        </p:spPr>
      </p:pic>
      <p:pic>
        <p:nvPicPr>
          <p:cNvPr id="62" name="Imagem 61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6624861" y="2795585"/>
            <a:ext cx="332300" cy="792000"/>
          </a:xfrm>
          <a:prstGeom prst="rect">
            <a:avLst/>
          </a:prstGeom>
        </p:spPr>
      </p:pic>
      <p:pic>
        <p:nvPicPr>
          <p:cNvPr id="63" name="Imagem 62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4131988" y="2835519"/>
            <a:ext cx="384584" cy="756000"/>
          </a:xfrm>
          <a:prstGeom prst="rect">
            <a:avLst/>
          </a:prstGeom>
        </p:spPr>
      </p:pic>
      <p:pic>
        <p:nvPicPr>
          <p:cNvPr id="64" name="Imagem 63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6457264" y="4005393"/>
            <a:ext cx="384584" cy="756000"/>
          </a:xfrm>
          <a:prstGeom prst="rect">
            <a:avLst/>
          </a:prstGeom>
        </p:spPr>
      </p:pic>
      <p:pic>
        <p:nvPicPr>
          <p:cNvPr id="65" name="Imagem 64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4529728" y="3969393"/>
            <a:ext cx="332300" cy="792000"/>
          </a:xfrm>
          <a:prstGeom prst="rect">
            <a:avLst/>
          </a:prstGeom>
        </p:spPr>
      </p:pic>
      <p:pic>
        <p:nvPicPr>
          <p:cNvPr id="66" name="Imagem 65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5440946" y="4010107"/>
            <a:ext cx="384584" cy="756000"/>
          </a:xfrm>
          <a:prstGeom prst="rect">
            <a:avLst/>
          </a:prstGeom>
        </p:spPr>
      </p:pic>
      <p:pic>
        <p:nvPicPr>
          <p:cNvPr id="67" name="Imagem 66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4982156" y="3969393"/>
            <a:ext cx="332300" cy="792000"/>
          </a:xfrm>
          <a:prstGeom prst="rect">
            <a:avLst/>
          </a:prstGeom>
        </p:spPr>
      </p:pic>
      <p:pic>
        <p:nvPicPr>
          <p:cNvPr id="68" name="Imagem 67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7479412" y="4005393"/>
            <a:ext cx="384584" cy="756000"/>
          </a:xfrm>
          <a:prstGeom prst="rect">
            <a:avLst/>
          </a:prstGeom>
        </p:spPr>
      </p:pic>
      <p:pic>
        <p:nvPicPr>
          <p:cNvPr id="69" name="Imagem 68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3620914" y="3965997"/>
            <a:ext cx="332300" cy="792000"/>
          </a:xfrm>
          <a:prstGeom prst="rect">
            <a:avLst/>
          </a:prstGeom>
        </p:spPr>
      </p:pic>
      <p:pic>
        <p:nvPicPr>
          <p:cNvPr id="70" name="Imagem 69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6968338" y="4005393"/>
            <a:ext cx="384584" cy="756000"/>
          </a:xfrm>
          <a:prstGeom prst="rect">
            <a:avLst/>
          </a:prstGeom>
        </p:spPr>
      </p:pic>
      <p:pic>
        <p:nvPicPr>
          <p:cNvPr id="73" name="Imagem 72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4075321" y="3960745"/>
            <a:ext cx="332300" cy="792000"/>
          </a:xfrm>
          <a:prstGeom prst="rect">
            <a:avLst/>
          </a:prstGeom>
        </p:spPr>
      </p:pic>
      <p:pic>
        <p:nvPicPr>
          <p:cNvPr id="75" name="Imagem 74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5952020" y="4005393"/>
            <a:ext cx="384584" cy="756000"/>
          </a:xfrm>
          <a:prstGeom prst="rect">
            <a:avLst/>
          </a:prstGeom>
        </p:spPr>
      </p:pic>
      <p:sp>
        <p:nvSpPr>
          <p:cNvPr id="77" name="Rectangle 2"/>
          <p:cNvSpPr/>
          <p:nvPr/>
        </p:nvSpPr>
        <p:spPr>
          <a:xfrm>
            <a:off x="1020763" y="1039122"/>
            <a:ext cx="10358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Passo 2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Calcular o número de maneiras diferentes de se dispor os 9 amigos.</a:t>
            </a:r>
          </a:p>
        </p:txBody>
      </p:sp>
      <p:cxnSp>
        <p:nvCxnSpPr>
          <p:cNvPr id="44" name="Straight Arrow Connector 47"/>
          <p:cNvCxnSpPr/>
          <p:nvPr/>
        </p:nvCxnSpPr>
        <p:spPr>
          <a:xfrm>
            <a:off x="1123204" y="1928404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2" y="1615400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69" y="2795585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2" y="5155465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908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8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6" grpId="0"/>
      <p:bldP spid="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m 7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40" y="6159341"/>
            <a:ext cx="698659" cy="698659"/>
          </a:xfrm>
          <a:prstGeom prst="rect">
            <a:avLst/>
          </a:prstGeom>
        </p:spPr>
      </p:pic>
      <p:cxnSp>
        <p:nvCxnSpPr>
          <p:cNvPr id="56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F47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1" name="Picture 3" descr="C:\Users\adantas\Desktop\PRODUÇÃO\2017\MATEMÁTICA\EXPOENTE12\LAYOUT_BASE\EDITAVEIS\icon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45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agem 7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74" name="TextBox 52"/>
          <p:cNvSpPr txBox="1"/>
          <p:nvPr/>
        </p:nvSpPr>
        <p:spPr>
          <a:xfrm>
            <a:off x="1213099" y="233220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sp>
        <p:nvSpPr>
          <p:cNvPr id="76" name="Rectangle 2"/>
          <p:cNvSpPr/>
          <p:nvPr/>
        </p:nvSpPr>
        <p:spPr>
          <a:xfrm>
            <a:off x="2915817" y="276440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47929"/>
                </a:solidFill>
                <a:latin typeface="Lucida Sans" panose="020B0602030504020204" pitchFamily="34" charset="0"/>
              </a:rPr>
              <a:t>Alínea d)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se os rapazes ficarem juntos.</a:t>
            </a:r>
          </a:p>
        </p:txBody>
      </p:sp>
      <p:sp>
        <p:nvSpPr>
          <p:cNvPr id="82" name="Rectangle 2"/>
          <p:cNvSpPr/>
          <p:nvPr/>
        </p:nvSpPr>
        <p:spPr>
          <a:xfrm>
            <a:off x="1020763" y="1039122"/>
            <a:ext cx="10358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Passo 1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Considerar os rapazes e as raparigas como dois grupos distintos.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77"/>
              <p:cNvSpPr txBox="1"/>
              <p:nvPr/>
            </p:nvSpPr>
            <p:spPr>
              <a:xfrm>
                <a:off x="1422442" y="1733024"/>
                <a:ext cx="997403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Pretende-se que os rapazes fiquem juntos. Tal como na alínea anterior, podemos pensar nas cinco raparigas como um grupo, dentro do qual existem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5!</m:t>
                    </m:r>
                  </m:oMath>
                </a14:m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 maneiras distintas de as dispor.</a:t>
                </a:r>
              </a:p>
            </p:txBody>
          </p:sp>
        </mc:Choice>
        <mc:Fallback xmlns="">
          <p:sp>
            <p:nvSpPr>
              <p:cNvPr id="83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42" y="1733024"/>
                <a:ext cx="9974037" cy="923330"/>
              </a:xfrm>
              <a:prstGeom prst="rect">
                <a:avLst/>
              </a:prstGeom>
              <a:blipFill rotWithShape="1">
                <a:blip r:embed="rId12"/>
                <a:stretch>
                  <a:fillRect l="-489" t="-2632" b="-986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/>
          <p:cNvSpPr/>
          <p:nvPr/>
        </p:nvSpPr>
        <p:spPr>
          <a:xfrm>
            <a:off x="11359203" y="1005375"/>
            <a:ext cx="720000" cy="720000"/>
          </a:xfrm>
          <a:prstGeom prst="ellipse">
            <a:avLst/>
          </a:prstGeom>
          <a:solidFill>
            <a:srgbClr val="F47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Oval 43"/>
          <p:cNvSpPr/>
          <p:nvPr/>
        </p:nvSpPr>
        <p:spPr>
          <a:xfrm>
            <a:off x="11413203" y="105937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45" name="Oval 44">
            <a:hlinkClick r:id="rId13" action="ppaction://hlinksldjump"/>
          </p:cNvPr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00B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Oval 45">
            <a:hlinkClick r:id="rId14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cxnSp>
        <p:nvCxnSpPr>
          <p:cNvPr id="47" name="Conexão recta 15"/>
          <p:cNvCxnSpPr/>
          <p:nvPr/>
        </p:nvCxnSpPr>
        <p:spPr>
          <a:xfrm>
            <a:off x="11726103" y="1725690"/>
            <a:ext cx="0" cy="252000"/>
          </a:xfrm>
          <a:prstGeom prst="line">
            <a:avLst/>
          </a:prstGeom>
          <a:ln w="63500">
            <a:solidFill>
              <a:srgbClr val="00B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5559879" y="2949867"/>
            <a:ext cx="384584" cy="756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5867681" y="4761943"/>
            <a:ext cx="332300" cy="792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4543561" y="2954581"/>
            <a:ext cx="384584" cy="756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6320109" y="4761943"/>
            <a:ext cx="332300" cy="792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6582027" y="2949867"/>
            <a:ext cx="384584" cy="756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4958867" y="4758547"/>
            <a:ext cx="332300" cy="7920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6070953" y="2949867"/>
            <a:ext cx="384584" cy="75600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7639" r="56102" b="17729"/>
          <a:stretch/>
        </p:blipFill>
        <p:spPr>
          <a:xfrm>
            <a:off x="5413274" y="4753295"/>
            <a:ext cx="332300" cy="792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7412" r="17113" b="17729"/>
          <a:stretch/>
        </p:blipFill>
        <p:spPr>
          <a:xfrm>
            <a:off x="5054635" y="2949867"/>
            <a:ext cx="384584" cy="75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77"/>
              <p:cNvSpPr txBox="1"/>
              <p:nvPr/>
            </p:nvSpPr>
            <p:spPr>
              <a:xfrm>
                <a:off x="1426464" y="3979093"/>
                <a:ext cx="96774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De igual forma, os quatro rapazes constituem outro grupo, dentro do qual existem </a:t>
                </a:r>
                <a14:m>
                  <m:oMath xmlns:m="http://schemas.openxmlformats.org/officeDocument/2006/math">
                    <m:r>
                      <a:rPr lang="pt-PT" b="0" i="1" smtClean="0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pt-PT" i="1">
                        <a:solidFill>
                          <a:srgbClr val="5B6659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 maneiras distintas de os dispor.</a:t>
                </a:r>
              </a:p>
            </p:txBody>
          </p:sp>
        </mc:Choice>
        <mc:Fallback xmlns="">
          <p:sp>
            <p:nvSpPr>
              <p:cNvPr id="3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464" y="3979093"/>
                <a:ext cx="9677407" cy="646331"/>
              </a:xfrm>
              <a:prstGeom prst="rect">
                <a:avLst/>
              </a:prstGeom>
              <a:blipFill rotWithShape="1">
                <a:blip r:embed="rId18"/>
                <a:stretch>
                  <a:fillRect l="-504" t="-3774" b="-1509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47"/>
          <p:cNvCxnSpPr/>
          <p:nvPr/>
        </p:nvCxnSpPr>
        <p:spPr>
          <a:xfrm>
            <a:off x="1123204" y="4223241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7"/>
          <p:cNvCxnSpPr/>
          <p:nvPr/>
        </p:nvCxnSpPr>
        <p:spPr>
          <a:xfrm>
            <a:off x="1123204" y="1928404"/>
            <a:ext cx="262662" cy="0"/>
          </a:xfrm>
          <a:prstGeom prst="straightConnector1">
            <a:avLst/>
          </a:prstGeom>
          <a:ln w="28575">
            <a:solidFill>
              <a:srgbClr val="00B5B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2" y="1615400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67" y="2954581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6" y="3958674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antas\Desktop\PRODUÇÃO\2017\MATEMÁTICA\clique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67" y="4824568"/>
            <a:ext cx="476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907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8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/>
      <p:bldP spid="38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Microsoft Office PowerPoint</Application>
  <PresentationFormat>Personalizados</PresentationFormat>
  <Paragraphs>123</Paragraphs>
  <Slides>14</Slides>
  <Notes>13</Notes>
  <HiddenSlides>2</HiddenSlides>
  <MMClips>9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21" baseType="lpstr">
      <vt:lpstr>Arial</vt:lpstr>
      <vt:lpstr>Cambria Math</vt:lpstr>
      <vt:lpstr>Calibri Light</vt:lpstr>
      <vt:lpstr>Lucida Sans</vt:lpstr>
      <vt:lpstr>Kalinga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/>
  <cp:revision>120</cp:revision>
  <cp:lastPrinted>2016-01-19T09:49:20Z</cp:lastPrinted>
  <dcterms:created xsi:type="dcterms:W3CDTF">2016-01-04T23:10:31Z</dcterms:created>
  <dcterms:modified xsi:type="dcterms:W3CDTF">2017-03-23T14:51:55Z</dcterms:modified>
</cp:coreProperties>
</file>