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8" r:id="rId2"/>
    <p:sldId id="259" r:id="rId3"/>
    <p:sldId id="297" r:id="rId4"/>
    <p:sldId id="298" r:id="rId5"/>
    <p:sldId id="287" r:id="rId6"/>
    <p:sldId id="288" r:id="rId7"/>
    <p:sldId id="289" r:id="rId8"/>
    <p:sldId id="299" r:id="rId9"/>
    <p:sldId id="290" r:id="rId10"/>
    <p:sldId id="291" r:id="rId11"/>
    <p:sldId id="271" r:id="rId12"/>
    <p:sldId id="294" r:id="rId13"/>
    <p:sldId id="295" r:id="rId14"/>
    <p:sldId id="296" r:id="rId15"/>
    <p:sldId id="300" r:id="rId16"/>
    <p:sldId id="279" r:id="rId17"/>
    <p:sldId id="280" r:id="rId18"/>
  </p:sldIdLst>
  <p:sldSz cx="12192000" cy="6858000"/>
  <p:notesSz cx="6799263" cy="9929813"/>
  <p:embeddedFontLst>
    <p:embeddedFont>
      <p:font typeface="Lucida Sans" panose="020B0602030504020204" pitchFamily="34" charset="0"/>
      <p:regular r:id="rId21"/>
      <p:bold r:id="rId22"/>
      <p:italic r:id="rId23"/>
      <p:boldItalic r:id="rId24"/>
    </p:embeddedFont>
    <p:embeddedFont>
      <p:font typeface="Kalinga" panose="020B0502040204020203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45">
          <p15:clr>
            <a:srgbClr val="A4A3A4"/>
          </p15:clr>
        </p15:guide>
        <p15:guide id="2" pos="6811" userDrawn="1">
          <p15:clr>
            <a:srgbClr val="A4A3A4"/>
          </p15:clr>
        </p15:guide>
        <p15:guide id="3" pos="6380" userDrawn="1">
          <p15:clr>
            <a:srgbClr val="A4A3A4"/>
          </p15:clr>
        </p15:guide>
        <p15:guide id="4" pos="6970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  <p15:guide id="6" orient="horz" pos="929">
          <p15:clr>
            <a:srgbClr val="A4A3A4"/>
          </p15:clr>
        </p15:guide>
        <p15:guide id="7" pos="1640" userDrawn="1">
          <p15:clr>
            <a:srgbClr val="A4A3A4"/>
          </p15:clr>
        </p15:guide>
        <p15:guide id="8" pos="1277" userDrawn="1">
          <p15:clr>
            <a:srgbClr val="A4A3A4"/>
          </p15:clr>
        </p15:guide>
        <p15:guide id="9" pos="1527" userDrawn="1">
          <p15:clr>
            <a:srgbClr val="A4A3A4"/>
          </p15:clr>
        </p15:guide>
        <p15:guide id="10" pos="32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32"/>
    <a:srgbClr val="404040"/>
    <a:srgbClr val="43593F"/>
    <a:srgbClr val="EF5B67"/>
    <a:srgbClr val="CD9A00"/>
    <a:srgbClr val="60C4C6"/>
    <a:srgbClr val="EE5B65"/>
    <a:srgbClr val="EF5B66"/>
    <a:srgbClr val="5A8B3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766" autoAdjust="0"/>
  </p:normalViewPr>
  <p:slideViewPr>
    <p:cSldViewPr snapToGrid="0">
      <p:cViewPr>
        <p:scale>
          <a:sx n="77" d="100"/>
          <a:sy n="77" d="100"/>
        </p:scale>
        <p:origin x="-972" y="-216"/>
      </p:cViewPr>
      <p:guideLst>
        <p:guide orient="horz" pos="959"/>
        <p:guide orient="horz" pos="3294"/>
        <p:guide orient="horz" pos="626"/>
        <p:guide pos="6811"/>
        <p:guide pos="6380"/>
        <p:guide pos="6970"/>
        <p:guide pos="1640"/>
        <p:guide pos="288"/>
        <p:guide pos="608"/>
        <p:guide pos="3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96D4F-63EA-4926-917E-06F7B21536AB}" type="datetimeFigureOut">
              <a:rPr lang="pt-PT" smtClean="0"/>
              <a:t>20-02-2017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3C73B-B558-44EC-90B4-9C1FAE6FEB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3911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28EEE-14BD-43E6-B7A6-5958535646CD}" type="datetimeFigureOut">
              <a:rPr lang="pt-PT" smtClean="0"/>
              <a:t>20-02-2017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10EC-2374-41DB-9BA8-4A718BFE90A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193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86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b="0" u="none" baseline="0" dirty="0">
              <a:solidFill>
                <a:srgbClr val="FF0000"/>
              </a:solidFill>
              <a:cs typeface="Kalinga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73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825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63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37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600" dirty="0">
              <a:cs typeface="Kalinga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11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b="0" u="none" baseline="0" dirty="0">
              <a:solidFill>
                <a:srgbClr val="FF0000"/>
              </a:solidFill>
              <a:cs typeface="Kalinga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4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814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8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21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b="0" u="none" baseline="0" dirty="0">
              <a:solidFill>
                <a:srgbClr val="FF0000"/>
              </a:solidFill>
              <a:cs typeface="Kalinga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69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10EC-2374-41DB-9BA8-4A718BFE90A7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5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10EC-2374-41DB-9BA8-4A718BFE90A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450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572" y="1025243"/>
            <a:ext cx="5864614" cy="1325564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6465" cy="6893169"/>
          </a:xfrm>
          <a:prstGeom prst="rect">
            <a:avLst/>
          </a:prstGeom>
        </p:spPr>
      </p:pic>
      <p:sp>
        <p:nvSpPr>
          <p:cNvPr id="3" name="Rectângulo 2"/>
          <p:cNvSpPr/>
          <p:nvPr userDrawn="1"/>
        </p:nvSpPr>
        <p:spPr>
          <a:xfrm>
            <a:off x="9332686" y="5878286"/>
            <a:ext cx="2933779" cy="87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26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332" cy="6858000"/>
          </a:xfrm>
          <a:prstGeom prst="rect">
            <a:avLst/>
          </a:prstGeom>
        </p:spPr>
      </p:pic>
      <p:pic>
        <p:nvPicPr>
          <p:cNvPr id="4" name="Picture 5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" y="1144081"/>
            <a:ext cx="705055" cy="60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 userDrawn="1"/>
        </p:nvSpPr>
        <p:spPr>
          <a:xfrm>
            <a:off x="9623247" y="11875"/>
            <a:ext cx="2550085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010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06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572" y="1025243"/>
            <a:ext cx="5864614" cy="1325564"/>
          </a:xfrm>
          <a:prstGeom prst="rect">
            <a:avLst/>
          </a:prstGeo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" y="-1"/>
            <a:ext cx="12261773" cy="6893168"/>
          </a:xfrm>
          <a:prstGeom prst="rect">
            <a:avLst/>
          </a:prstGeom>
        </p:spPr>
      </p:pic>
      <p:sp>
        <p:nvSpPr>
          <p:cNvPr id="3" name="Rectângulo 2"/>
          <p:cNvSpPr/>
          <p:nvPr userDrawn="1"/>
        </p:nvSpPr>
        <p:spPr>
          <a:xfrm>
            <a:off x="9332686" y="5878286"/>
            <a:ext cx="2933779" cy="87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326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1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" y="-1"/>
            <a:ext cx="12261773" cy="6893168"/>
          </a:xfrm>
          <a:prstGeom prst="rect">
            <a:avLst/>
          </a:prstGeom>
        </p:spPr>
      </p:pic>
      <p:sp>
        <p:nvSpPr>
          <p:cNvPr id="3" name="Rectângulo 2"/>
          <p:cNvSpPr/>
          <p:nvPr userDrawn="1"/>
        </p:nvSpPr>
        <p:spPr>
          <a:xfrm>
            <a:off x="9332686" y="5878286"/>
            <a:ext cx="2933779" cy="87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397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 userDrawn="1"/>
        </p:nvSpPr>
        <p:spPr>
          <a:xfrm>
            <a:off x="9440883" y="5985164"/>
            <a:ext cx="2751117" cy="77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" y="-1"/>
            <a:ext cx="12261771" cy="689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1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 userDrawn="1"/>
        </p:nvSpPr>
        <p:spPr>
          <a:xfrm>
            <a:off x="10614455" y="-1"/>
            <a:ext cx="1610972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 userDrawn="1"/>
        </p:nvSpPr>
        <p:spPr>
          <a:xfrm>
            <a:off x="9675341" y="5906530"/>
            <a:ext cx="1087394" cy="93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" y="-1"/>
            <a:ext cx="12261771" cy="68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11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-1"/>
          <a:stretch/>
        </p:blipFill>
        <p:spPr>
          <a:xfrm>
            <a:off x="-96688" y="-43542"/>
            <a:ext cx="12322114" cy="69015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52" y="-39914"/>
            <a:ext cx="3529032" cy="12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 userDrawn="1"/>
        </p:nvSpPr>
        <p:spPr>
          <a:xfrm>
            <a:off x="9440883" y="5985164"/>
            <a:ext cx="2751117" cy="77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 userDrawn="1"/>
        </p:nvSpPr>
        <p:spPr>
          <a:xfrm>
            <a:off x="10816441" y="-51789"/>
            <a:ext cx="1408985" cy="6897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080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/>
          <a:stretch/>
        </p:blipFill>
        <p:spPr>
          <a:xfrm>
            <a:off x="3786" y="0"/>
            <a:ext cx="12155100" cy="6858000"/>
          </a:xfrm>
          <a:prstGeom prst="rect">
            <a:avLst/>
          </a:prstGeom>
        </p:spPr>
      </p:pic>
      <p:sp>
        <p:nvSpPr>
          <p:cNvPr id="2" name="Rectângulo 1"/>
          <p:cNvSpPr/>
          <p:nvPr userDrawn="1"/>
        </p:nvSpPr>
        <p:spPr>
          <a:xfrm>
            <a:off x="11321143" y="1741714"/>
            <a:ext cx="837743" cy="4325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5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" y="868315"/>
            <a:ext cx="705055" cy="60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 userDrawn="1"/>
        </p:nvSpPr>
        <p:spPr>
          <a:xfrm>
            <a:off x="8995719" y="-1"/>
            <a:ext cx="3229707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547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5813" cy="6858001"/>
          </a:xfrm>
          <a:prstGeom prst="rect">
            <a:avLst/>
          </a:prstGeom>
        </p:spPr>
      </p:pic>
      <p:sp>
        <p:nvSpPr>
          <p:cNvPr id="4" name="Rectângulo 3"/>
          <p:cNvSpPr/>
          <p:nvPr userDrawn="1"/>
        </p:nvSpPr>
        <p:spPr>
          <a:xfrm>
            <a:off x="10614455" y="-1"/>
            <a:ext cx="1610972" cy="68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 userDrawn="1"/>
        </p:nvSpPr>
        <p:spPr>
          <a:xfrm>
            <a:off x="9675341" y="5906530"/>
            <a:ext cx="1087394" cy="93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629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04562-0010-465F-B28E-1BAC3261CC33}" type="datetimeFigureOut">
              <a:rPr lang="pt-PT" smtClean="0"/>
              <a:t>20-02-2017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66DD-223E-4275-A625-E9000BFB996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324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4" r:id="rId9"/>
    <p:sldLayoutId id="2147483666" r:id="rId10"/>
    <p:sldLayoutId id="2147483668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5.xml"/><Relationship Id="rId18" Type="http://schemas.openxmlformats.org/officeDocument/2006/relationships/image" Target="../media/image36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62.png"/><Relationship Id="rId7" Type="http://schemas.openxmlformats.org/officeDocument/2006/relationships/slide" Target="slide9.xml"/><Relationship Id="rId12" Type="http://schemas.openxmlformats.org/officeDocument/2006/relationships/slide" Target="slide11.xml"/><Relationship Id="rId25" Type="http://schemas.openxmlformats.org/officeDocument/2006/relationships/image" Target="../media/image66.png"/><Relationship Id="rId2" Type="http://schemas.openxmlformats.org/officeDocument/2006/relationships/audio" Target="../media/media7.wav"/><Relationship Id="rId16" Type="http://schemas.openxmlformats.org/officeDocument/2006/relationships/slide" Target="slide12.xml"/><Relationship Id="rId20" Type="http://schemas.openxmlformats.org/officeDocument/2006/relationships/image" Target="../media/image61.png"/><Relationship Id="rId1" Type="http://schemas.microsoft.com/office/2007/relationships/media" Target="../media/media7.wav"/><Relationship Id="rId6" Type="http://schemas.openxmlformats.org/officeDocument/2006/relationships/image" Target="../media/image370.png"/><Relationship Id="rId11" Type="http://schemas.openxmlformats.org/officeDocument/2006/relationships/image" Target="../media/image18.png"/><Relationship Id="rId24" Type="http://schemas.openxmlformats.org/officeDocument/2006/relationships/image" Target="../media/image65.png"/><Relationship Id="rId5" Type="http://schemas.openxmlformats.org/officeDocument/2006/relationships/image" Target="../media/image27.jpg"/><Relationship Id="rId15" Type="http://schemas.openxmlformats.org/officeDocument/2006/relationships/image" Target="../media/image30.png"/><Relationship Id="rId23" Type="http://schemas.openxmlformats.org/officeDocument/2006/relationships/image" Target="../media/image64.png"/><Relationship Id="rId10" Type="http://schemas.openxmlformats.org/officeDocument/2006/relationships/slide" Target="slide16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Relationship Id="rId14" Type="http://schemas.openxmlformats.org/officeDocument/2006/relationships/image" Target="../media/image22.png"/><Relationship Id="rId22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slide" Target="slide16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67.png"/><Relationship Id="rId34" Type="http://schemas.openxmlformats.org/officeDocument/2006/relationships/image" Target="../media/image70.png"/><Relationship Id="rId7" Type="http://schemas.openxmlformats.org/officeDocument/2006/relationships/image" Target="../media/image380.png"/><Relationship Id="rId25" Type="http://schemas.openxmlformats.org/officeDocument/2006/relationships/image" Target="../media/image23.png"/><Relationship Id="rId33" Type="http://schemas.openxmlformats.org/officeDocument/2006/relationships/image" Target="../media/image69.png"/><Relationship Id="rId2" Type="http://schemas.openxmlformats.org/officeDocument/2006/relationships/audio" Target="../media/media8.wav"/><Relationship Id="rId20" Type="http://schemas.openxmlformats.org/officeDocument/2006/relationships/image" Target="../media/image68.png"/><Relationship Id="rId29" Type="http://schemas.openxmlformats.org/officeDocument/2006/relationships/image" Target="../media/image22.png"/><Relationship Id="rId1" Type="http://schemas.microsoft.com/office/2007/relationships/media" Target="../media/media8.wav"/><Relationship Id="rId6" Type="http://schemas.openxmlformats.org/officeDocument/2006/relationships/image" Target="../media/image670.png"/><Relationship Id="rId24" Type="http://schemas.openxmlformats.org/officeDocument/2006/relationships/slide" Target="slide17.xml"/><Relationship Id="rId37" Type="http://schemas.openxmlformats.org/officeDocument/2006/relationships/image" Target="../media/image26.png"/><Relationship Id="rId5" Type="http://schemas.openxmlformats.org/officeDocument/2006/relationships/image" Target="../media/image27.jpg"/><Relationship Id="rId23" Type="http://schemas.openxmlformats.org/officeDocument/2006/relationships/slide" Target="slide10.xml"/><Relationship Id="rId28" Type="http://schemas.openxmlformats.org/officeDocument/2006/relationships/slide" Target="slide5.xml"/><Relationship Id="rId36" Type="http://schemas.openxmlformats.org/officeDocument/2006/relationships/image" Target="../media/image72.png"/><Relationship Id="rId31" Type="http://schemas.openxmlformats.org/officeDocument/2006/relationships/slide" Target="slide12.xml"/><Relationship Id="rId19" Type="http://schemas.openxmlformats.org/officeDocument/2006/relationships/image" Target="../media/image360.png"/><Relationship Id="rId4" Type="http://schemas.openxmlformats.org/officeDocument/2006/relationships/notesSlide" Target="../notesSlides/notesSlide9.xml"/><Relationship Id="rId22" Type="http://schemas.openxmlformats.org/officeDocument/2006/relationships/slide" Target="slide9.xml"/><Relationship Id="rId27" Type="http://schemas.openxmlformats.org/officeDocument/2006/relationships/image" Target="../media/image18.png"/><Relationship Id="rId30" Type="http://schemas.openxmlformats.org/officeDocument/2006/relationships/image" Target="../media/image30.png"/><Relationship Id="rId35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6.xml"/><Relationship Id="rId18" Type="http://schemas.openxmlformats.org/officeDocument/2006/relationships/image" Target="../media/image41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20.png"/><Relationship Id="rId7" Type="http://schemas.openxmlformats.org/officeDocument/2006/relationships/slide" Target="slide9.xml"/><Relationship Id="rId12" Type="http://schemas.openxmlformats.org/officeDocument/2006/relationships/image" Target="../media/image74.png"/><Relationship Id="rId25" Type="http://schemas.openxmlformats.org/officeDocument/2006/relationships/image" Target="../media/image26.png"/><Relationship Id="rId2" Type="http://schemas.openxmlformats.org/officeDocument/2006/relationships/audio" Target="../media/media9.wav"/><Relationship Id="rId16" Type="http://schemas.openxmlformats.org/officeDocument/2006/relationships/image" Target="../media/image400.png"/><Relationship Id="rId20" Type="http://schemas.openxmlformats.org/officeDocument/2006/relationships/image" Target="../media/image30.png"/><Relationship Id="rId1" Type="http://schemas.microsoft.com/office/2007/relationships/media" Target="../media/media9.wav"/><Relationship Id="rId6" Type="http://schemas.openxmlformats.org/officeDocument/2006/relationships/image" Target="../media/image73.png"/><Relationship Id="rId11" Type="http://schemas.openxmlformats.org/officeDocument/2006/relationships/image" Target="../media/image23.png"/><Relationship Id="rId24" Type="http://schemas.openxmlformats.org/officeDocument/2006/relationships/image" Target="../media/image77.png"/><Relationship Id="rId5" Type="http://schemas.openxmlformats.org/officeDocument/2006/relationships/image" Target="../media/image27.jpg"/><Relationship Id="rId15" Type="http://schemas.openxmlformats.org/officeDocument/2006/relationships/slide" Target="slide13.xml"/><Relationship Id="rId23" Type="http://schemas.openxmlformats.org/officeDocument/2006/relationships/image" Target="../media/image76.png"/><Relationship Id="rId10" Type="http://schemas.openxmlformats.org/officeDocument/2006/relationships/slide" Target="slide17.xml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10.xml"/><Relationship Id="rId9" Type="http://schemas.openxmlformats.org/officeDocument/2006/relationships/slide" Target="slide14.xml"/><Relationship Id="rId14" Type="http://schemas.openxmlformats.org/officeDocument/2006/relationships/image" Target="../media/image18.pn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slide" Target="slide16.xml"/><Relationship Id="rId18" Type="http://schemas.openxmlformats.org/officeDocument/2006/relationships/image" Target="../media/image3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10.png"/><Relationship Id="rId7" Type="http://schemas.openxmlformats.org/officeDocument/2006/relationships/image" Target="../media/image78.png"/><Relationship Id="rId12" Type="http://schemas.openxmlformats.org/officeDocument/2006/relationships/image" Target="../media/image23.png"/><Relationship Id="rId17" Type="http://schemas.openxmlformats.org/officeDocument/2006/relationships/image" Target="../media/image79.png"/><Relationship Id="rId25" Type="http://schemas.openxmlformats.org/officeDocument/2006/relationships/image" Target="../media/image82.png"/><Relationship Id="rId2" Type="http://schemas.openxmlformats.org/officeDocument/2006/relationships/audio" Target="../media/media10.wav"/><Relationship Id="rId20" Type="http://schemas.openxmlformats.org/officeDocument/2006/relationships/image" Target="../media/image22.png"/><Relationship Id="rId1" Type="http://schemas.microsoft.com/office/2007/relationships/media" Target="../media/media10.wav"/><Relationship Id="rId6" Type="http://schemas.openxmlformats.org/officeDocument/2006/relationships/image" Target="../media/image75.gif"/><Relationship Id="rId11" Type="http://schemas.openxmlformats.org/officeDocument/2006/relationships/slide" Target="slide17.xml"/><Relationship Id="rId24" Type="http://schemas.openxmlformats.org/officeDocument/2006/relationships/image" Target="../media/image81.png"/><Relationship Id="rId5" Type="http://schemas.openxmlformats.org/officeDocument/2006/relationships/image" Target="../media/image27.jpg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10" Type="http://schemas.openxmlformats.org/officeDocument/2006/relationships/slide" Target="slide12.xml"/><Relationship Id="rId19" Type="http://schemas.openxmlformats.org/officeDocument/2006/relationships/slide" Target="slide9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4.png"/><Relationship Id="rId14" Type="http://schemas.openxmlformats.org/officeDocument/2006/relationships/image" Target="../media/image18.png"/><Relationship Id="rId22" Type="http://schemas.openxmlformats.org/officeDocument/2006/relationships/image" Target="../media/image4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9.xml"/><Relationship Id="rId18" Type="http://schemas.openxmlformats.org/officeDocument/2006/relationships/slide" Target="slide15.xml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84.png"/><Relationship Id="rId7" Type="http://schemas.openxmlformats.org/officeDocument/2006/relationships/slide" Target="slide12.xml"/><Relationship Id="rId12" Type="http://schemas.openxmlformats.org/officeDocument/2006/relationships/image" Target="../media/image18.png"/><Relationship Id="rId17" Type="http://schemas.openxmlformats.org/officeDocument/2006/relationships/image" Target="../media/image420.png"/><Relationship Id="rId25" Type="http://schemas.openxmlformats.org/officeDocument/2006/relationships/image" Target="../media/image86.png"/><Relationship Id="rId2" Type="http://schemas.openxmlformats.org/officeDocument/2006/relationships/audio" Target="../media/media11.wav"/><Relationship Id="rId16" Type="http://schemas.openxmlformats.org/officeDocument/2006/relationships/image" Target="../media/image410.png"/><Relationship Id="rId20" Type="http://schemas.openxmlformats.org/officeDocument/2006/relationships/image" Target="../media/image83.png"/><Relationship Id="rId1" Type="http://schemas.microsoft.com/office/2007/relationships/media" Target="../media/media11.wav"/><Relationship Id="rId6" Type="http://schemas.openxmlformats.org/officeDocument/2006/relationships/image" Target="../media/image74.png"/><Relationship Id="rId11" Type="http://schemas.openxmlformats.org/officeDocument/2006/relationships/slide" Target="slide16.xml"/><Relationship Id="rId24" Type="http://schemas.openxmlformats.org/officeDocument/2006/relationships/image" Target="../media/image85.png"/><Relationship Id="rId5" Type="http://schemas.openxmlformats.org/officeDocument/2006/relationships/image" Target="../media/image27.jpg"/><Relationship Id="rId23" Type="http://schemas.openxmlformats.org/officeDocument/2006/relationships/image" Target="../media/image76.png"/><Relationship Id="rId10" Type="http://schemas.openxmlformats.org/officeDocument/2006/relationships/image" Target="../media/image23.png"/><Relationship Id="rId19" Type="http://schemas.openxmlformats.org/officeDocument/2006/relationships/image" Target="../media/image440.png"/><Relationship Id="rId4" Type="http://schemas.openxmlformats.org/officeDocument/2006/relationships/notesSlide" Target="../notesSlides/notesSlide12.xml"/><Relationship Id="rId9" Type="http://schemas.openxmlformats.org/officeDocument/2006/relationships/slide" Target="slide17.xml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8.png"/><Relationship Id="rId18" Type="http://schemas.openxmlformats.org/officeDocument/2006/relationships/image" Target="../media/image42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slide" Target="slide16.xml"/><Relationship Id="rId17" Type="http://schemas.openxmlformats.org/officeDocument/2006/relationships/image" Target="../media/image410.png"/><Relationship Id="rId25" Type="http://schemas.openxmlformats.org/officeDocument/2006/relationships/image" Target="../media/image80.png"/><Relationship Id="rId2" Type="http://schemas.openxmlformats.org/officeDocument/2006/relationships/audio" Target="../media/media12.wav"/><Relationship Id="rId20" Type="http://schemas.openxmlformats.org/officeDocument/2006/relationships/image" Target="../media/image450.png"/><Relationship Id="rId1" Type="http://schemas.microsoft.com/office/2007/relationships/media" Target="../media/media12.wav"/><Relationship Id="rId6" Type="http://schemas.openxmlformats.org/officeDocument/2006/relationships/image" Target="../media/image76.gif"/><Relationship Id="rId11" Type="http://schemas.openxmlformats.org/officeDocument/2006/relationships/image" Target="../media/image23.png"/><Relationship Id="rId24" Type="http://schemas.openxmlformats.org/officeDocument/2006/relationships/image" Target="../media/image90.png"/><Relationship Id="rId5" Type="http://schemas.openxmlformats.org/officeDocument/2006/relationships/image" Target="../media/image27.jpg"/><Relationship Id="rId15" Type="http://schemas.openxmlformats.org/officeDocument/2006/relationships/image" Target="../media/image22.png"/><Relationship Id="rId23" Type="http://schemas.openxmlformats.org/officeDocument/2006/relationships/image" Target="../media/image88.png"/><Relationship Id="rId10" Type="http://schemas.openxmlformats.org/officeDocument/2006/relationships/slide" Target="slide17.xml"/><Relationship Id="rId19" Type="http://schemas.openxmlformats.org/officeDocument/2006/relationships/slide" Target="slide14.xml"/><Relationship Id="rId4" Type="http://schemas.openxmlformats.org/officeDocument/2006/relationships/notesSlide" Target="../notesSlides/notesSlide13.xml"/><Relationship Id="rId9" Type="http://schemas.openxmlformats.org/officeDocument/2006/relationships/slide" Target="slide13.xml"/><Relationship Id="rId14" Type="http://schemas.openxmlformats.org/officeDocument/2006/relationships/slide" Target="slide9.xml"/><Relationship Id="rId2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89.png"/><Relationship Id="rId7" Type="http://schemas.openxmlformats.org/officeDocument/2006/relationships/image" Target="../media/image20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12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gif"/><Relationship Id="rId11" Type="http://schemas.openxmlformats.org/officeDocument/2006/relationships/slide" Target="slide17.xml"/><Relationship Id="rId5" Type="http://schemas.openxmlformats.org/officeDocument/2006/relationships/image" Target="../media/image21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6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21" Type="http://schemas.openxmlformats.org/officeDocument/2006/relationships/slide" Target="slide8.xml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17" Type="http://schemas.openxmlformats.org/officeDocument/2006/relationships/slide" Target="slide9.xml"/><Relationship Id="rId25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slide" Target="slide17.xml"/><Relationship Id="rId24" Type="http://schemas.openxmlformats.org/officeDocument/2006/relationships/image" Target="../media/image34.png"/><Relationship Id="rId5" Type="http://schemas.openxmlformats.org/officeDocument/2006/relationships/image" Target="../media/image27.jpg"/><Relationship Id="rId15" Type="http://schemas.openxmlformats.org/officeDocument/2006/relationships/slide" Target="slide6.xml"/><Relationship Id="rId23" Type="http://schemas.openxmlformats.org/officeDocument/2006/relationships/image" Target="../media/image33.png"/><Relationship Id="rId10" Type="http://schemas.openxmlformats.org/officeDocument/2006/relationships/slide" Target="slide7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18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18" Type="http://schemas.openxmlformats.org/officeDocument/2006/relationships/image" Target="../media/image31.png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0.png"/><Relationship Id="rId7" Type="http://schemas.openxmlformats.org/officeDocument/2006/relationships/image" Target="../media/image320.png"/><Relationship Id="rId12" Type="http://schemas.openxmlformats.org/officeDocument/2006/relationships/image" Target="../media/image18.png"/><Relationship Id="rId25" Type="http://schemas.openxmlformats.org/officeDocument/2006/relationships/image" Target="../media/image39.png"/><Relationship Id="rId2" Type="http://schemas.openxmlformats.org/officeDocument/2006/relationships/audio" Target="../media/media3.wav"/><Relationship Id="rId20" Type="http://schemas.openxmlformats.org/officeDocument/2006/relationships/image" Target="../media/image35.png"/><Relationship Id="rId29" Type="http://schemas.openxmlformats.org/officeDocument/2006/relationships/image" Target="../media/image26.png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11" Type="http://schemas.openxmlformats.org/officeDocument/2006/relationships/slide" Target="slide16.xml"/><Relationship Id="rId24" Type="http://schemas.openxmlformats.org/officeDocument/2006/relationships/image" Target="../media/image38.png"/><Relationship Id="rId5" Type="http://schemas.openxmlformats.org/officeDocument/2006/relationships/image" Target="../media/image27.jpg"/><Relationship Id="rId15" Type="http://schemas.openxmlformats.org/officeDocument/2006/relationships/image" Target="../media/image22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3.png"/><Relationship Id="rId19" Type="http://schemas.openxmlformats.org/officeDocument/2006/relationships/slide" Target="slide8.xml"/><Relationship Id="rId4" Type="http://schemas.openxmlformats.org/officeDocument/2006/relationships/notesSlide" Target="../notesSlides/notesSlide4.xml"/><Relationship Id="rId9" Type="http://schemas.openxmlformats.org/officeDocument/2006/relationships/slide" Target="slide17.xml"/><Relationship Id="rId14" Type="http://schemas.openxmlformats.org/officeDocument/2006/relationships/slide" Target="slide9.xml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slide" Target="slide16.xml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23.png"/><Relationship Id="rId25" Type="http://schemas.openxmlformats.org/officeDocument/2006/relationships/image" Target="../media/image41.png"/><Relationship Id="rId2" Type="http://schemas.openxmlformats.org/officeDocument/2006/relationships/audio" Target="../media/media4.wav"/><Relationship Id="rId16" Type="http://schemas.openxmlformats.org/officeDocument/2006/relationships/image" Target="../media/image22.png"/><Relationship Id="rId20" Type="http://schemas.openxmlformats.org/officeDocument/2006/relationships/slide" Target="slide8.xml"/><Relationship Id="rId1" Type="http://schemas.microsoft.com/office/2007/relationships/media" Target="../media/media4.wav"/><Relationship Id="rId6" Type="http://schemas.openxmlformats.org/officeDocument/2006/relationships/image" Target="../media/image43.png"/><Relationship Id="rId11" Type="http://schemas.openxmlformats.org/officeDocument/2006/relationships/slide" Target="slide17.xml"/><Relationship Id="rId24" Type="http://schemas.openxmlformats.org/officeDocument/2006/relationships/image" Target="../media/image46.png"/><Relationship Id="rId5" Type="http://schemas.openxmlformats.org/officeDocument/2006/relationships/image" Target="../media/image27.jpg"/><Relationship Id="rId15" Type="http://schemas.openxmlformats.org/officeDocument/2006/relationships/slide" Target="slide9.xml"/><Relationship Id="rId23" Type="http://schemas.openxmlformats.org/officeDocument/2006/relationships/image" Target="../media/image30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slide" Target="slide5.xml"/><Relationship Id="rId14" Type="http://schemas.openxmlformats.org/officeDocument/2006/relationships/image" Target="../media/image18.pn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slide" Target="slide16.xml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0.png"/><Relationship Id="rId7" Type="http://schemas.openxmlformats.org/officeDocument/2006/relationships/image" Target="../media/image48.png"/><Relationship Id="rId12" Type="http://schemas.openxmlformats.org/officeDocument/2006/relationships/image" Target="../media/image23.png"/><Relationship Id="rId25" Type="http://schemas.openxmlformats.org/officeDocument/2006/relationships/image" Target="../media/image52.png"/><Relationship Id="rId2" Type="http://schemas.openxmlformats.org/officeDocument/2006/relationships/audio" Target="../media/media5.wav"/><Relationship Id="rId16" Type="http://schemas.openxmlformats.org/officeDocument/2006/relationships/image" Target="../media/image22.png"/><Relationship Id="rId20" Type="http://schemas.openxmlformats.org/officeDocument/2006/relationships/slide" Target="slide7.xml"/><Relationship Id="rId1" Type="http://schemas.microsoft.com/office/2007/relationships/media" Target="../media/media5.wav"/><Relationship Id="rId6" Type="http://schemas.openxmlformats.org/officeDocument/2006/relationships/image" Target="../media/image47.png"/><Relationship Id="rId11" Type="http://schemas.openxmlformats.org/officeDocument/2006/relationships/slide" Target="slide17.xml"/><Relationship Id="rId24" Type="http://schemas.openxmlformats.org/officeDocument/2006/relationships/image" Target="../media/image51.png"/><Relationship Id="rId5" Type="http://schemas.openxmlformats.org/officeDocument/2006/relationships/image" Target="../media/image27.jpg"/><Relationship Id="rId15" Type="http://schemas.openxmlformats.org/officeDocument/2006/relationships/slide" Target="slide9.xml"/><Relationship Id="rId23" Type="http://schemas.openxmlformats.org/officeDocument/2006/relationships/image" Target="../media/image50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slide" Target="slide5.xml"/><Relationship Id="rId14" Type="http://schemas.openxmlformats.org/officeDocument/2006/relationships/image" Target="../media/image18.png"/><Relationship Id="rId22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55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17" Type="http://schemas.openxmlformats.org/officeDocument/2006/relationships/image" Target="../media/image360.png"/><Relationship Id="rId25" Type="http://schemas.openxmlformats.org/officeDocument/2006/relationships/image" Target="../media/image59.png"/><Relationship Id="rId2" Type="http://schemas.openxmlformats.org/officeDocument/2006/relationships/audio" Target="../media/media6.wav"/><Relationship Id="rId20" Type="http://schemas.openxmlformats.org/officeDocument/2006/relationships/image" Target="../media/image54.png"/><Relationship Id="rId1" Type="http://schemas.microsoft.com/office/2007/relationships/media" Target="../media/media6.wav"/><Relationship Id="rId6" Type="http://schemas.openxmlformats.org/officeDocument/2006/relationships/image" Target="../media/image53.png"/><Relationship Id="rId11" Type="http://schemas.openxmlformats.org/officeDocument/2006/relationships/image" Target="../media/image23.png"/><Relationship Id="rId24" Type="http://schemas.openxmlformats.org/officeDocument/2006/relationships/image" Target="../media/image58.png"/><Relationship Id="rId5" Type="http://schemas.openxmlformats.org/officeDocument/2006/relationships/image" Target="../media/image27.jpg"/><Relationship Id="rId15" Type="http://schemas.openxmlformats.org/officeDocument/2006/relationships/image" Target="../media/image350.png"/><Relationship Id="rId23" Type="http://schemas.openxmlformats.org/officeDocument/2006/relationships/image" Target="../media/image57.png"/><Relationship Id="rId10" Type="http://schemas.openxmlformats.org/officeDocument/2006/relationships/slide" Target="slide17.xml"/><Relationship Id="rId19" Type="http://schemas.openxmlformats.org/officeDocument/2006/relationships/slide" Target="slide12.xml"/><Relationship Id="rId4" Type="http://schemas.openxmlformats.org/officeDocument/2006/relationships/notesSlide" Target="../notesSlides/notesSlide7.xml"/><Relationship Id="rId9" Type="http://schemas.openxmlformats.org/officeDocument/2006/relationships/slide" Target="slide11.xml"/><Relationship Id="rId14" Type="http://schemas.openxmlformats.org/officeDocument/2006/relationships/slide" Target="slide10.xml"/><Relationship Id="rId22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4"/>
          <p:cNvSpPr/>
          <p:nvPr/>
        </p:nvSpPr>
        <p:spPr>
          <a:xfrm>
            <a:off x="6732270" y="3150308"/>
            <a:ext cx="4981558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DO</a:t>
            </a:r>
          </a:p>
        </p:txBody>
      </p:sp>
      <p:sp>
        <p:nvSpPr>
          <p:cNvPr id="10" name="Rectangle 6"/>
          <p:cNvSpPr/>
          <p:nvPr/>
        </p:nvSpPr>
        <p:spPr>
          <a:xfrm>
            <a:off x="7006590" y="4959656"/>
            <a:ext cx="4434840" cy="3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4"/>
          <p:cNvSpPr/>
          <p:nvPr/>
        </p:nvSpPr>
        <p:spPr>
          <a:xfrm>
            <a:off x="6732270" y="4004510"/>
            <a:ext cx="4981558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EXERCÍCIO 26</a:t>
            </a:r>
          </a:p>
        </p:txBody>
      </p:sp>
      <p:sp>
        <p:nvSpPr>
          <p:cNvPr id="12" name="Rectângulo 4"/>
          <p:cNvSpPr/>
          <p:nvPr/>
        </p:nvSpPr>
        <p:spPr>
          <a:xfrm>
            <a:off x="6732270" y="4986710"/>
            <a:ext cx="4981558" cy="99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000" b="1" dirty="0">
                <a:solidFill>
                  <a:srgbClr val="42888A"/>
                </a:solidFill>
                <a:latin typeface="Lucida Sans" panose="020B0602030504020204" pitchFamily="34" charset="0"/>
              </a:rPr>
              <a:t>Pág. 17</a:t>
            </a:r>
          </a:p>
        </p:txBody>
      </p:sp>
    </p:spTree>
    <p:extLst>
      <p:ext uri="{BB962C8B-B14F-4D97-AF65-F5344CB8AC3E}">
        <p14:creationId xmlns:p14="http://schemas.microsoft.com/office/powerpoint/2010/main" val="28987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Conexão recta 15"/>
          <p:cNvCxnSpPr/>
          <p:nvPr/>
        </p:nvCxnSpPr>
        <p:spPr>
          <a:xfrm>
            <a:off x="11726103" y="2548803"/>
            <a:ext cx="0" cy="252000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79488" marR="0" lvl="0" indent="-9794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2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Determinar os zeros de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  <a:blipFill>
                <a:blip r:embed="rId6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>
            <a:stCxn id="64" idx="4"/>
            <a:endCxn id="62" idx="0"/>
          </p:cNvCxnSpPr>
          <p:nvPr/>
        </p:nvCxnSpPr>
        <p:spPr>
          <a:xfrm>
            <a:off x="11726632" y="1668117"/>
            <a:ext cx="0" cy="270998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1366632" y="1885115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1420632" y="193911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hlinkClick r:id="rId7" action="ppaction://hlinksldjump"/>
          </p:cNvPr>
          <p:cNvSpPr/>
          <p:nvPr/>
        </p:nvSpPr>
        <p:spPr>
          <a:xfrm>
            <a:off x="11474632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cxnSp>
        <p:nvCxnSpPr>
          <p:cNvPr id="68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3" descr="C:\Users\adantas\Desktop\PRODUÇÃO\2017\MATEMÁTICA\EXPOENTE12\LAYOUT_BASE\EDITAVEIS\icon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Imagem 7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82" name="Oval 81"/>
          <p:cNvSpPr/>
          <p:nvPr/>
        </p:nvSpPr>
        <p:spPr>
          <a:xfrm>
            <a:off x="11416476" y="27973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hlinkClick r:id="rId12" action="ppaction://hlinksldjump"/>
          </p:cNvPr>
          <p:cNvSpPr/>
          <p:nvPr/>
        </p:nvSpPr>
        <p:spPr>
          <a:xfrm>
            <a:off x="11474103" y="28513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2" name="TextBox 52"/>
          <p:cNvSpPr txBox="1"/>
          <p:nvPr/>
        </p:nvSpPr>
        <p:spPr>
          <a:xfrm>
            <a:off x="1213099" y="250805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Resolução |</a:t>
            </a:r>
          </a:p>
        </p:txBody>
      </p:sp>
      <p:pic>
        <p:nvPicPr>
          <p:cNvPr id="37" name="Imagem 3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369560" y="5347156"/>
            <a:ext cx="672924" cy="559037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73" y="1767355"/>
            <a:ext cx="476250" cy="666750"/>
          </a:xfrm>
          <a:prstGeom prst="rect">
            <a:avLst/>
          </a:prstGeom>
        </p:spPr>
      </p:pic>
      <p:cxnSp>
        <p:nvCxnSpPr>
          <p:cNvPr id="45" name="Straight Arrow Connector 47"/>
          <p:cNvCxnSpPr>
            <a:cxnSpLocks/>
          </p:cNvCxnSpPr>
          <p:nvPr/>
        </p:nvCxnSpPr>
        <p:spPr>
          <a:xfrm>
            <a:off x="1167124" y="2127155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m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1" y="1885115"/>
            <a:ext cx="476250" cy="666750"/>
          </a:xfrm>
          <a:prstGeom prst="rect">
            <a:avLst/>
          </a:prstGeom>
        </p:spPr>
      </p:pic>
      <p:pic>
        <p:nvPicPr>
          <p:cNvPr id="69" name="Imagem 6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2"/>
              <p:cNvSpPr/>
              <p:nvPr/>
            </p:nvSpPr>
            <p:spPr>
              <a:xfrm>
                <a:off x="2915817" y="294025"/>
                <a:ext cx="80787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0613" marR="0" lvl="1" indent="-10906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5B6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Alínea b)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5B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 o valor de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para o qual a área do quadrilátero</a:t>
                </a:r>
                <a:r>
                  <a:rPr kumimoji="0" lang="pt-PT" sz="1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𝑶𝑷𝑸𝑹</m:t>
                    </m:r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é máxima. </a:t>
                </a:r>
              </a:p>
            </p:txBody>
          </p:sp>
        </mc:Choice>
        <mc:Fallback xmlns="">
          <p:sp>
            <p:nvSpPr>
              <p:cNvPr id="5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7" y="294025"/>
                <a:ext cx="8078764" cy="646331"/>
              </a:xfrm>
              <a:prstGeom prst="rect">
                <a:avLst/>
              </a:prstGeom>
              <a:blipFill>
                <a:blip r:embed="rId18"/>
                <a:stretch>
                  <a:fillRect l="-603" t="-3774" r="-528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77"/>
              <p:cNvSpPr txBox="1"/>
              <p:nvPr/>
            </p:nvSpPr>
            <p:spPr>
              <a:xfrm>
                <a:off x="1480159" y="1944727"/>
                <a:ext cx="11828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159" y="1944727"/>
                <a:ext cx="1182830" cy="369332"/>
              </a:xfrm>
              <a:prstGeom prst="rect">
                <a:avLst/>
              </a:prstGeom>
              <a:blipFill>
                <a:blip r:embed="rId19"/>
                <a:stretch>
                  <a:fillRect l="-1546" b="-1639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10"/>
              <p:cNvSpPr txBox="1"/>
              <p:nvPr/>
            </p:nvSpPr>
            <p:spPr>
              <a:xfrm>
                <a:off x="7832267" y="1958817"/>
                <a:ext cx="2747226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pt-PT" i="1" dirty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 dirty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PT" i="1" dirty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3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267" y="1958817"/>
                <a:ext cx="2747226" cy="61093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89"/>
          <p:cNvSpPr/>
          <p:nvPr/>
        </p:nvSpPr>
        <p:spPr>
          <a:xfrm rot="5400000" flipV="1">
            <a:off x="10164990" y="2150063"/>
            <a:ext cx="747691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3" name="Grupo 32"/>
          <p:cNvGrpSpPr/>
          <p:nvPr/>
        </p:nvGrpSpPr>
        <p:grpSpPr>
          <a:xfrm>
            <a:off x="7832267" y="1537495"/>
            <a:ext cx="2872659" cy="408822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34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35" name="Grupo 34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36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Nota que… </a:t>
                </a:r>
              </a:p>
            </p:txBody>
          </p:sp>
        </p:grpSp>
      </p:grpSp>
      <p:pic>
        <p:nvPicPr>
          <p:cNvPr id="39" name="Imagem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90" y="1882053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77"/>
              <p:cNvSpPr txBox="1"/>
              <p:nvPr/>
            </p:nvSpPr>
            <p:spPr>
              <a:xfrm>
                <a:off x="2502935" y="1810083"/>
                <a:ext cx="2780758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35" y="1810083"/>
                <a:ext cx="2780758" cy="61093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Imagem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09" y="2475855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77"/>
              <p:cNvSpPr txBox="1"/>
              <p:nvPr/>
            </p:nvSpPr>
            <p:spPr>
              <a:xfrm>
                <a:off x="2502935" y="2621152"/>
                <a:ext cx="2780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pt-PT" i="1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sen</m:t>
                          </m:r>
                        </m:fName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35" y="2621152"/>
                <a:ext cx="2780758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m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09" y="3286254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77"/>
              <p:cNvSpPr txBox="1"/>
              <p:nvPr/>
            </p:nvSpPr>
            <p:spPr>
              <a:xfrm>
                <a:off x="2502935" y="3431551"/>
                <a:ext cx="2780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sen</m:t>
                          </m:r>
                        </m:fName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35" y="3431551"/>
                <a:ext cx="2780758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94"/>
          <p:cNvCxnSpPr>
            <a:cxnSpLocks/>
          </p:cNvCxnSpPr>
          <p:nvPr/>
        </p:nvCxnSpPr>
        <p:spPr>
          <a:xfrm flipH="1">
            <a:off x="3490084" y="3936790"/>
            <a:ext cx="3249" cy="504000"/>
          </a:xfrm>
          <a:prstGeom prst="straightConnector1">
            <a:avLst/>
          </a:prstGeom>
          <a:ln>
            <a:solidFill>
              <a:srgbClr val="EF5B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4" name="Imagem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84" y="3855415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77"/>
              <p:cNvSpPr txBox="1"/>
              <p:nvPr/>
            </p:nvSpPr>
            <p:spPr>
              <a:xfrm>
                <a:off x="4657940" y="5332907"/>
                <a:ext cx="2780758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i="1" smtClean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sen</m:t>
                          </m:r>
                        </m:fName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pt-PT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rgbClr val="43593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940" y="5332907"/>
                <a:ext cx="2780758" cy="56297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Imagem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90" y="5322595"/>
            <a:ext cx="476250" cy="66675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2502935" y="4454206"/>
            <a:ext cx="6613748" cy="562975"/>
            <a:chOff x="2502935" y="4454206"/>
            <a:chExt cx="6613748" cy="562975"/>
          </a:xfrm>
        </p:grpSpPr>
        <p:sp>
          <p:nvSpPr>
            <p:cNvPr id="55" name="TextBox 77"/>
            <p:cNvSpPr txBox="1"/>
            <p:nvPr/>
          </p:nvSpPr>
          <p:spPr>
            <a:xfrm>
              <a:off x="2502935" y="4552078"/>
              <a:ext cx="6613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rPr>
                <a:t>Dado que se tem              , vem: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tângulo 1"/>
                <p:cNvSpPr/>
                <p:nvPr/>
              </p:nvSpPr>
              <p:spPr>
                <a:xfrm>
                  <a:off x="4419815" y="4454206"/>
                  <a:ext cx="1165126" cy="562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i="1">
                            <a:solidFill>
                              <a:srgbClr val="43593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i="1">
                            <a:solidFill>
                              <a:srgbClr val="43593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["/>
                            <m:ctrlPr>
                              <a:rPr lang="pt-PT" i="1">
                                <a:solidFill>
                                  <a:srgbClr val="43593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i="1">
                                <a:solidFill>
                                  <a:srgbClr val="43593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0, </m:t>
                            </m:r>
                            <m:f>
                              <m:fPr>
                                <m:ctrlPr>
                                  <a:rPr lang="pt-PT" i="1">
                                    <a:solidFill>
                                      <a:srgbClr val="43593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i="1">
                                    <a:solidFill>
                                      <a:srgbClr val="43593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PT" i="1">
                                    <a:solidFill>
                                      <a:srgbClr val="43593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pt-PT" dirty="0"/>
                </a:p>
              </p:txBody>
            </p:sp>
          </mc:Choice>
          <mc:Fallback xmlns="">
            <p:sp>
              <p:nvSpPr>
                <p:cNvPr id="2" name="Retângulo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815" y="4454206"/>
                  <a:ext cx="1165126" cy="56297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AU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1" y="95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9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 animBg="1"/>
      <p:bldP spid="29" grpId="0"/>
      <p:bldP spid="30" grpId="0"/>
      <p:bldP spid="31" grpId="0" animBg="1"/>
      <p:bldP spid="40" grpId="0"/>
      <p:bldP spid="42" grpId="0"/>
      <p:bldP spid="52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50"/>
          <p:cNvSpPr/>
          <p:nvPr/>
        </p:nvSpPr>
        <p:spPr>
          <a:xfrm>
            <a:off x="4758345" y="4141277"/>
            <a:ext cx="543175" cy="439115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50"/>
          <p:cNvSpPr/>
          <p:nvPr/>
        </p:nvSpPr>
        <p:spPr>
          <a:xfrm>
            <a:off x="5632205" y="3644261"/>
            <a:ext cx="462922" cy="439115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50"/>
          <p:cNvSpPr/>
          <p:nvPr/>
        </p:nvSpPr>
        <p:spPr>
          <a:xfrm>
            <a:off x="3886835" y="3648318"/>
            <a:ext cx="462922" cy="439115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ela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923952"/>
                  </p:ext>
                </p:extLst>
              </p:nvPr>
            </p:nvGraphicFramePr>
            <p:xfrm>
              <a:off x="2565585" y="2918644"/>
              <a:ext cx="3836892" cy="16988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2892">
                      <a:extLst>
                        <a:ext uri="{9D8B030D-6E8A-4147-A177-3AD203B41FA5}">
                          <a16:colId xmlns="" xmlns:a16="http://schemas.microsoft.com/office/drawing/2014/main" val="3453095166"/>
                        </a:ext>
                      </a:extLst>
                    </a:gridCol>
                    <a:gridCol w="648000">
                      <a:extLst>
                        <a:ext uri="{9D8B030D-6E8A-4147-A177-3AD203B41FA5}">
                          <a16:colId xmlns="" xmlns:a16="http://schemas.microsoft.com/office/drawing/2014/main" val="2953833617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="" xmlns:a16="http://schemas.microsoft.com/office/drawing/2014/main" val="3275952093"/>
                        </a:ext>
                      </a:extLst>
                    </a:gridCol>
                    <a:gridCol w="648000">
                      <a:extLst>
                        <a:ext uri="{9D8B030D-6E8A-4147-A177-3AD203B41FA5}">
                          <a16:colId xmlns="" xmlns:a16="http://schemas.microsoft.com/office/drawing/2014/main" val="4122968715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="" xmlns:a16="http://schemas.microsoft.com/office/drawing/2014/main" val="1604078940"/>
                        </a:ext>
                      </a:extLst>
                    </a:gridCol>
                  </a:tblGrid>
                  <a:tr h="686464"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800" b="1" dirty="0">
                              <a:solidFill>
                                <a:srgbClr val="43593F"/>
                              </a:solidFill>
                              <a:effectLst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pt-PT" sz="1800" b="1" i="1" smtClean="0">
                                  <a:solidFill>
                                    <a:srgbClr val="43593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oMath>
                          </a14:m>
                          <a:endParaRPr lang="pt-PT" sz="1800" b="1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1800" b="1" i="0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26987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800" dirty="0">
                              <a:solidFill>
                                <a:srgbClr val="43593F"/>
                              </a:solidFill>
                              <a:effectLst/>
                            </a:rPr>
                            <a:t> </a:t>
                          </a:r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PT" sz="1800" i="1" smtClean="0">
                                        <a:solidFill>
                                          <a:srgbClr val="43593F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PT" sz="1800" i="1" smtClean="0">
                                        <a:solidFill>
                                          <a:srgbClr val="43593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𝝅</m:t>
                                    </m:r>
                                  </m:num>
                                  <m:den>
                                    <m:r>
                                      <a:rPr lang="pt-PT" sz="1800" b="1" i="1" smtClean="0">
                                        <a:solidFill>
                                          <a:srgbClr val="43593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PT" sz="1800" i="1" smtClean="0">
                                        <a:solidFill>
                                          <a:srgbClr val="43593F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PT" sz="1800" i="1" smtClean="0">
                                        <a:solidFill>
                                          <a:srgbClr val="43593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𝝅</m:t>
                                    </m:r>
                                  </m:num>
                                  <m:den>
                                    <m:r>
                                      <a:rPr lang="pt-PT" sz="1800" b="1" i="1" smtClean="0">
                                        <a:solidFill>
                                          <a:srgbClr val="43593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461359142"/>
                      </a:ext>
                    </a:extLst>
                  </a:tr>
                  <a:tr h="506213"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1800" b="1" i="1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𝒇</m:t>
                                </m:r>
                                <m:r>
                                  <a:rPr lang="pt-PT" sz="1800" b="1" i="1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pt-PT" sz="1800" b="1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1800" b="0" i="1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1800" b="0" i="0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1800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1800" b="0" i="0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613069572"/>
                      </a:ext>
                    </a:extLst>
                  </a:tr>
                  <a:tr h="506213"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1800" b="1" i="1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oMath>
                            </m:oMathPara>
                          </a14:m>
                          <a:endParaRPr lang="pt-PT" sz="1800" b="1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2800" i="1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↗</m:t>
                                </m:r>
                              </m:oMath>
                            </m:oMathPara>
                          </a14:m>
                          <a:endParaRPr lang="pt-PT" sz="2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800" dirty="0" err="1">
                              <a:solidFill>
                                <a:srgbClr val="43593F"/>
                              </a:solidFill>
                              <a:effectLst/>
                              <a:latin typeface="Lucida Sans" panose="020B0602030504020204" pitchFamily="34" charset="0"/>
                            </a:rPr>
                            <a:t>máx</a:t>
                          </a:r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sz="2800" i="1" smtClean="0">
                                    <a:solidFill>
                                      <a:srgbClr val="43593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↘</m:t>
                                </m:r>
                              </m:oMath>
                            </m:oMathPara>
                          </a14:m>
                          <a:endParaRPr lang="pt-PT" sz="2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5075805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ela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923952"/>
                  </p:ext>
                </p:extLst>
              </p:nvPr>
            </p:nvGraphicFramePr>
            <p:xfrm>
              <a:off x="2565585" y="2918644"/>
              <a:ext cx="3836892" cy="16988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2892">
                      <a:extLst>
                        <a:ext uri="{9D8B030D-6E8A-4147-A177-3AD203B41FA5}">
                          <a16:colId xmlns:a16="http://schemas.microsoft.com/office/drawing/2014/main" val="3453095166"/>
                        </a:ext>
                      </a:extLst>
                    </a:gridCol>
                    <a:gridCol w="648000">
                      <a:extLst>
                        <a:ext uri="{9D8B030D-6E8A-4147-A177-3AD203B41FA5}">
                          <a16:colId xmlns:a16="http://schemas.microsoft.com/office/drawing/2014/main" val="2953833617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3275952093"/>
                        </a:ext>
                      </a:extLst>
                    </a:gridCol>
                    <a:gridCol w="648000">
                      <a:extLst>
                        <a:ext uri="{9D8B030D-6E8A-4147-A177-3AD203B41FA5}">
                          <a16:colId xmlns:a16="http://schemas.microsoft.com/office/drawing/2014/main" val="4122968715"/>
                        </a:ext>
                      </a:extLst>
                    </a:gridCol>
                    <a:gridCol w="1044000">
                      <a:extLst>
                        <a:ext uri="{9D8B030D-6E8A-4147-A177-3AD203B41FA5}">
                          <a16:colId xmlns:a16="http://schemas.microsoft.com/office/drawing/2014/main" val="1604078940"/>
                        </a:ext>
                      </a:extLst>
                    </a:gridCol>
                  </a:tblGrid>
                  <a:tr h="686464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2703" t="-1770" r="-758108" b="-152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028" t="-1770" r="-424299" b="-152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26987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800" dirty="0">
                              <a:solidFill>
                                <a:srgbClr val="43593F"/>
                              </a:solidFill>
                              <a:effectLst/>
                            </a:rPr>
                            <a:t> </a:t>
                          </a:r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334906" t="-1770" r="-166038" b="-152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268023" t="-1770" r="-2326" b="-152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1359142"/>
                      </a:ext>
                    </a:extLst>
                  </a:tr>
                  <a:tr h="506213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2703" t="-136905" r="-758108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028" t="-136905" r="-424299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106395" t="-136905" r="-163953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334906" t="-136905" r="-166038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268023" t="-136905" r="-2326" b="-10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3069572"/>
                      </a:ext>
                    </a:extLst>
                  </a:tr>
                  <a:tr h="506213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2703" t="-239759" r="-758108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106395" t="-239759" r="-163953" b="-6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800" dirty="0" err="1">
                              <a:solidFill>
                                <a:srgbClr val="43593F"/>
                              </a:solidFill>
                              <a:effectLst/>
                              <a:latin typeface="Lucida Sans" panose="020B0602030504020204" pitchFamily="34" charset="0"/>
                            </a:rPr>
                            <a:t>máx</a:t>
                          </a:r>
                          <a:endParaRPr lang="pt-PT" sz="1800" dirty="0">
                            <a:solidFill>
                              <a:srgbClr val="43593F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 anchor="ctr">
                        <a:lnL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268023" t="-239759" r="-2326" b="-6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5805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1" name="Retângulo 50"/>
          <p:cNvSpPr/>
          <p:nvPr/>
        </p:nvSpPr>
        <p:spPr>
          <a:xfrm>
            <a:off x="4782626" y="4207953"/>
            <a:ext cx="518995" cy="3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Retângulo 43"/>
          <p:cNvSpPr/>
          <p:nvPr/>
        </p:nvSpPr>
        <p:spPr>
          <a:xfrm>
            <a:off x="3951354" y="3723632"/>
            <a:ext cx="389929" cy="3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Retângulo 45"/>
          <p:cNvSpPr/>
          <p:nvPr/>
        </p:nvSpPr>
        <p:spPr>
          <a:xfrm>
            <a:off x="5690950" y="3708732"/>
            <a:ext cx="389929" cy="3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Rectangle 50"/>
          <p:cNvSpPr/>
          <p:nvPr/>
        </p:nvSpPr>
        <p:spPr>
          <a:xfrm>
            <a:off x="3411465" y="5218186"/>
            <a:ext cx="734854" cy="498690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" name="Grupo 4"/>
          <p:cNvGrpSpPr/>
          <p:nvPr/>
        </p:nvGrpSpPr>
        <p:grpSpPr>
          <a:xfrm>
            <a:off x="1419718" y="5180037"/>
            <a:ext cx="8782879" cy="562975"/>
            <a:chOff x="1419718" y="5234901"/>
            <a:chExt cx="8782879" cy="562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77"/>
                <p:cNvSpPr txBox="1"/>
                <p:nvPr/>
              </p:nvSpPr>
              <p:spPr>
                <a:xfrm>
                  <a:off x="1419718" y="5331723"/>
                  <a:ext cx="87828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pt-P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3593F"/>
                      </a:solidFill>
                      <a:effectLst/>
                      <a:uLnTx/>
                      <a:uFillTx/>
                      <a:latin typeface="Lucida Sans" panose="020B0602030504020204" pitchFamily="34" charset="0"/>
                      <a:ea typeface="+mn-ea"/>
                      <a:cs typeface="+mn-cs"/>
                    </a:rPr>
                    <a:t>É, portanto, para           que a área do quadrilátero </a:t>
                  </a:r>
                  <a14:m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𝑂𝑃𝑄𝑅</m:t>
                      </m:r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a14:m>
                  <a:r>
                    <a:rPr kumimoji="0" lang="pt-P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3593F"/>
                      </a:solidFill>
                      <a:effectLst/>
                      <a:uLnTx/>
                      <a:uFillTx/>
                      <a:latin typeface="Lucida Sans" panose="020B0602030504020204" pitchFamily="34" charset="0"/>
                      <a:ea typeface="+mn-ea"/>
                      <a:cs typeface="+mn-cs"/>
                    </a:rPr>
                    <a:t> é máxima.</a:t>
                  </a:r>
                </a:p>
              </p:txBody>
            </p:sp>
          </mc:Choice>
          <mc:Fallback xmlns="">
            <p:sp>
              <p:nvSpPr>
                <p:cNvPr id="37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9718" y="5331723"/>
                  <a:ext cx="8782879" cy="369332"/>
                </a:xfrm>
                <a:prstGeom prst="rect">
                  <a:avLst/>
                </a:prstGeom>
                <a:blipFill>
                  <a:blip r:embed="rId21"/>
                  <a:stretch>
                    <a:fillRect l="-625" t="-8333" b="-28333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tângulo 3"/>
                <p:cNvSpPr/>
                <p:nvPr/>
              </p:nvSpPr>
              <p:spPr>
                <a:xfrm>
                  <a:off x="3359522" y="5234901"/>
                  <a:ext cx="810543" cy="562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i="1">
                            <a:solidFill>
                              <a:srgbClr val="43593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i="1">
                            <a:solidFill>
                              <a:srgbClr val="43593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i="1">
                                <a:solidFill>
                                  <a:srgbClr val="43593F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PT" i="1">
                                <a:solidFill>
                                  <a:srgbClr val="43593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PT" i="1">
                                <a:solidFill>
                                  <a:srgbClr val="43593F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pt-PT" dirty="0"/>
                </a:p>
              </p:txBody>
            </p:sp>
          </mc:Choice>
          <mc:Fallback xmlns="">
            <p:sp>
              <p:nvSpPr>
                <p:cNvPr id="4" name="Retângulo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9522" y="5234901"/>
                  <a:ext cx="810543" cy="5629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Oval 71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0763" y="1051154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0950" indent="-1250950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Passo 3 </a:t>
                </a:r>
                <a:r>
                  <a:rPr lang="pt-P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ucida Sans" panose="020B0602030504020204" pitchFamily="34" charset="0"/>
                  </a:rPr>
                  <a:t>Construir o quadro de monotonia e extremos de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pt-P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ucida Sans" panose="020B0602030504020204" pitchFamily="34" charset="0"/>
                  </a:rPr>
                  <a:t> e concluir.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1154"/>
                <a:ext cx="10358437" cy="369332"/>
              </a:xfrm>
              <a:prstGeom prst="rect">
                <a:avLst/>
              </a:prstGeom>
              <a:blipFill>
                <a:blip r:embed="rId7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stCxn id="61" idx="4"/>
          </p:cNvCxnSpPr>
          <p:nvPr/>
        </p:nvCxnSpPr>
        <p:spPr>
          <a:xfrm>
            <a:off x="11726103" y="1668117"/>
            <a:ext cx="0" cy="309573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/>
          <p:nvPr/>
        </p:nvCxnSpPr>
        <p:spPr>
          <a:xfrm>
            <a:off x="11726103" y="2548803"/>
            <a:ext cx="3627" cy="45861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Oval 60">
            <a:hlinkClick r:id="rId22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Oval 62">
            <a:hlinkClick r:id="rId23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64" name="Oval 63"/>
          <p:cNvSpPr/>
          <p:nvPr/>
        </p:nvSpPr>
        <p:spPr>
          <a:xfrm>
            <a:off x="11352976" y="2718559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5" name="Oval 64"/>
          <p:cNvSpPr/>
          <p:nvPr/>
        </p:nvSpPr>
        <p:spPr>
          <a:xfrm>
            <a:off x="11406976" y="2771450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cxnSp>
        <p:nvCxnSpPr>
          <p:cNvPr id="50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3" descr="C:\Users\adantas\Desktop\PRODUÇÃO\2017\MATEMÁTICA\EXPOENTE12\LAYOUT_BASE\EDITAVEIS\icon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m 80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31" name="TextBox 52"/>
          <p:cNvSpPr txBox="1"/>
          <p:nvPr/>
        </p:nvSpPr>
        <p:spPr>
          <a:xfrm>
            <a:off x="1213099" y="250805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Resolução |</a:t>
            </a:r>
          </a:p>
        </p:txBody>
      </p:sp>
      <p:pic>
        <p:nvPicPr>
          <p:cNvPr id="36" name="Imagem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9" y="2107119"/>
            <a:ext cx="476250" cy="666750"/>
          </a:xfrm>
          <a:prstGeom prst="rect">
            <a:avLst/>
          </a:prstGeom>
        </p:spPr>
      </p:pic>
      <p:pic>
        <p:nvPicPr>
          <p:cNvPr id="54" name="Imagem 53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2"/>
              <p:cNvSpPr/>
              <p:nvPr/>
            </p:nvSpPr>
            <p:spPr>
              <a:xfrm>
                <a:off x="2915817" y="294025"/>
                <a:ext cx="80787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0613" marR="0" lvl="1" indent="-10906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5B6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Alínea b)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5B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 o valor de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para o qual a área do quadrilátero</a:t>
                </a:r>
                <a:r>
                  <a:rPr kumimoji="0" lang="pt-PT" sz="1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𝑶𝑷𝑸𝑹</m:t>
                    </m:r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é máxima. </a:t>
                </a:r>
              </a:p>
            </p:txBody>
          </p:sp>
        </mc:Choice>
        <mc:Fallback xmlns="">
          <p:sp>
            <p:nvSpPr>
              <p:cNvPr id="5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7" y="294025"/>
                <a:ext cx="8078764" cy="646331"/>
              </a:xfrm>
              <a:prstGeom prst="rect">
                <a:avLst/>
              </a:prstGeom>
              <a:blipFill>
                <a:blip r:embed="rId19"/>
                <a:stretch>
                  <a:fillRect l="-603" t="-3774" r="-528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10"/>
              <p:cNvSpPr txBox="1"/>
              <p:nvPr/>
            </p:nvSpPr>
            <p:spPr>
              <a:xfrm>
                <a:off x="8701773" y="2789116"/>
                <a:ext cx="2098331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)=0⇒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i="1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24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1773" y="2789116"/>
                <a:ext cx="2098331" cy="56297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89"/>
          <p:cNvSpPr/>
          <p:nvPr/>
        </p:nvSpPr>
        <p:spPr>
          <a:xfrm rot="5400000" flipV="1">
            <a:off x="9971497" y="2936853"/>
            <a:ext cx="2085729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6" name="Grupo 25"/>
          <p:cNvGrpSpPr/>
          <p:nvPr/>
        </p:nvGrpSpPr>
        <p:grpSpPr>
          <a:xfrm>
            <a:off x="8289467" y="1713957"/>
            <a:ext cx="2872659" cy="408822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27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8" name="Grupo 27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29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0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Nota que… </a:t>
                </a:r>
              </a:p>
            </p:txBody>
          </p:sp>
        </p:grpSp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55" y="1890622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77"/>
              <p:cNvSpPr txBox="1"/>
              <p:nvPr/>
            </p:nvSpPr>
            <p:spPr>
              <a:xfrm>
                <a:off x="1419719" y="2204709"/>
                <a:ext cx="4982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Quadro de monotonia e extremos de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3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719" y="2204709"/>
                <a:ext cx="4982758" cy="369332"/>
              </a:xfrm>
              <a:prstGeom prst="rect">
                <a:avLst/>
              </a:prstGeom>
              <a:blipFill>
                <a:blip r:embed="rId34"/>
                <a:stretch>
                  <a:fillRect l="-1102" t="-8333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47"/>
          <p:cNvCxnSpPr/>
          <p:nvPr/>
        </p:nvCxnSpPr>
        <p:spPr>
          <a:xfrm>
            <a:off x="1114391" y="2389375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3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1" y="5170809"/>
            <a:ext cx="476250" cy="666750"/>
          </a:xfrm>
          <a:prstGeom prst="rect">
            <a:avLst/>
          </a:prstGeom>
        </p:spPr>
      </p:pic>
      <p:cxnSp>
        <p:nvCxnSpPr>
          <p:cNvPr id="38" name="Straight Arrow Connector 47"/>
          <p:cNvCxnSpPr/>
          <p:nvPr/>
        </p:nvCxnSpPr>
        <p:spPr>
          <a:xfrm>
            <a:off x="1114391" y="5461525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/>
              <p:cNvSpPr/>
              <p:nvPr/>
            </p:nvSpPr>
            <p:spPr>
              <a:xfrm>
                <a:off x="9037009" y="2162387"/>
                <a:ext cx="1165126" cy="562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PT" i="1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["/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</m:t>
                          </m:r>
                          <m:f>
                            <m:f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9" name="Retâ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009" y="2162387"/>
                <a:ext cx="1165126" cy="5629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/>
          <p:cNvSpPr/>
          <p:nvPr/>
        </p:nvSpPr>
        <p:spPr>
          <a:xfrm>
            <a:off x="3076058" y="3007421"/>
            <a:ext cx="471814" cy="51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Retângulo 40"/>
          <p:cNvSpPr/>
          <p:nvPr/>
        </p:nvSpPr>
        <p:spPr>
          <a:xfrm>
            <a:off x="4739267" y="3026298"/>
            <a:ext cx="471814" cy="51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Retângulo 41"/>
          <p:cNvSpPr/>
          <p:nvPr/>
        </p:nvSpPr>
        <p:spPr>
          <a:xfrm>
            <a:off x="5907283" y="3019777"/>
            <a:ext cx="471814" cy="51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Retângulo 42"/>
          <p:cNvSpPr/>
          <p:nvPr/>
        </p:nvSpPr>
        <p:spPr>
          <a:xfrm>
            <a:off x="3135289" y="3719609"/>
            <a:ext cx="389929" cy="3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Retângulo 44"/>
          <p:cNvSpPr/>
          <p:nvPr/>
        </p:nvSpPr>
        <p:spPr>
          <a:xfrm>
            <a:off x="4821152" y="3700312"/>
            <a:ext cx="389929" cy="3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Retângulo 46"/>
          <p:cNvSpPr/>
          <p:nvPr/>
        </p:nvSpPr>
        <p:spPr>
          <a:xfrm>
            <a:off x="3996340" y="4200229"/>
            <a:ext cx="471814" cy="3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Retângulo 48"/>
          <p:cNvSpPr/>
          <p:nvPr/>
        </p:nvSpPr>
        <p:spPr>
          <a:xfrm>
            <a:off x="5616092" y="4200229"/>
            <a:ext cx="471814" cy="3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00" y="2916000"/>
            <a:ext cx="476250" cy="666750"/>
          </a:xfrm>
          <a:prstGeom prst="rect">
            <a:avLst/>
          </a:prstGeom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98" y="2685341"/>
            <a:ext cx="476250" cy="666750"/>
          </a:xfrm>
          <a:prstGeom prst="rect">
            <a:avLst/>
          </a:prstGeom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00" y="2916000"/>
            <a:ext cx="476250" cy="666750"/>
          </a:xfrm>
          <a:prstGeom prst="rect">
            <a:avLst/>
          </a:prstGeom>
        </p:spPr>
      </p:pic>
      <p:sp>
        <p:nvSpPr>
          <p:cNvPr id="67" name="Retângulo 66"/>
          <p:cNvSpPr/>
          <p:nvPr/>
        </p:nvSpPr>
        <p:spPr>
          <a:xfrm>
            <a:off x="10851895" y="2788321"/>
            <a:ext cx="265835" cy="651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5" name="Imagem 5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80" y="3410764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10"/>
              <p:cNvSpPr txBox="1"/>
              <p:nvPr/>
            </p:nvSpPr>
            <p:spPr>
              <a:xfrm>
                <a:off x="8365253" y="3377948"/>
                <a:ext cx="2747226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pt-PT" i="1" dirty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 dirty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PT" i="1" dirty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68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253" y="3377948"/>
                <a:ext cx="2747226" cy="610936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/>
          <p:cNvSpPr/>
          <p:nvPr/>
        </p:nvSpPr>
        <p:spPr>
          <a:xfrm>
            <a:off x="10953752" y="3369829"/>
            <a:ext cx="265835" cy="651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0" name="Imagem 6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00" y="2916000"/>
            <a:ext cx="476250" cy="666750"/>
          </a:xfrm>
          <a:prstGeom prst="rect">
            <a:avLst/>
          </a:prstGeom>
        </p:spPr>
      </p:pic>
      <p:pic>
        <p:nvPicPr>
          <p:cNvPr id="73" name="Imagem 7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00" y="2916000"/>
            <a:ext cx="476250" cy="666750"/>
          </a:xfrm>
          <a:prstGeom prst="rect">
            <a:avLst/>
          </a:prstGeom>
        </p:spPr>
      </p:pic>
      <p:pic>
        <p:nvPicPr>
          <p:cNvPr id="76" name="Imagem 7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00" y="2916000"/>
            <a:ext cx="476250" cy="666750"/>
          </a:xfrm>
          <a:prstGeom prst="rect">
            <a:avLst/>
          </a:prstGeom>
        </p:spPr>
      </p:pic>
      <p:pic>
        <p:nvPicPr>
          <p:cNvPr id="77" name="Imagem 7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00" y="2916000"/>
            <a:ext cx="476250" cy="666750"/>
          </a:xfrm>
          <a:prstGeom prst="rect">
            <a:avLst/>
          </a:prstGeom>
        </p:spPr>
      </p:pic>
      <p:pic>
        <p:nvPicPr>
          <p:cNvPr id="7" name="AU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6" y="981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01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8" grpId="0" animBg="1"/>
      <p:bldP spid="75" grpId="0" animBg="1"/>
      <p:bldP spid="75" grpId="1" animBg="1"/>
      <p:bldP spid="74" grpId="0" animBg="1"/>
      <p:bldP spid="74" grpId="1" animBg="1"/>
      <p:bldP spid="51" grpId="0" animBg="1"/>
      <p:bldP spid="44" grpId="0" animBg="1"/>
      <p:bldP spid="46" grpId="0" animBg="1"/>
      <p:bldP spid="48" grpId="0" animBg="1"/>
      <p:bldP spid="24" grpId="0"/>
      <p:bldP spid="25" grpId="0" animBg="1"/>
      <p:bldP spid="33" grpId="0"/>
      <p:bldP spid="39" grpId="0"/>
      <p:bldP spid="6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9" grpId="0" animBg="1"/>
      <p:bldP spid="67" grpId="0" animBg="1"/>
      <p:bldP spid="68" grpId="0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0"/>
          <p:cNvSpPr/>
          <p:nvPr/>
        </p:nvSpPr>
        <p:spPr>
          <a:xfrm>
            <a:off x="2197846" y="3761734"/>
            <a:ext cx="294121" cy="353981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77"/>
              <p:cNvSpPr txBox="1"/>
              <p:nvPr/>
            </p:nvSpPr>
            <p:spPr>
              <a:xfrm>
                <a:off x="1949304" y="3744149"/>
                <a:ext cx="5245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304" y="3744149"/>
                <a:ext cx="52454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exão recta 15"/>
          <p:cNvCxnSpPr>
            <a:cxnSpLocks/>
            <a:endCxn id="62" idx="0"/>
          </p:cNvCxnSpPr>
          <p:nvPr/>
        </p:nvCxnSpPr>
        <p:spPr>
          <a:xfrm>
            <a:off x="11738180" y="3343274"/>
            <a:ext cx="0" cy="30258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Imagem 6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cxnSp>
        <p:nvCxnSpPr>
          <p:cNvPr id="42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cta 15"/>
          <p:cNvCxnSpPr/>
          <p:nvPr/>
        </p:nvCxnSpPr>
        <p:spPr>
          <a:xfrm>
            <a:off x="11726103" y="1570914"/>
            <a:ext cx="0" cy="40677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cta 15"/>
          <p:cNvCxnSpPr/>
          <p:nvPr/>
        </p:nvCxnSpPr>
        <p:spPr>
          <a:xfrm>
            <a:off x="11726103" y="2548803"/>
            <a:ext cx="0" cy="252000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416476" y="27973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hlinkClick r:id="rId9" action="ppaction://hlinksldjump"/>
          </p:cNvPr>
          <p:cNvSpPr/>
          <p:nvPr/>
        </p:nvSpPr>
        <p:spPr>
          <a:xfrm>
            <a:off x="11474103" y="28513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54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3" descr="C:\Users\adantas\Desktop\PRODUÇÃO\2017\MATEMÁTICA\EXPOENTE12\LAYOUT_BASE\EDITAVEIS\icon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m 59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pic>
        <p:nvPicPr>
          <p:cNvPr id="64" name="Imagem 6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65" name="Oval 64">
            <a:hlinkClick r:id="rId15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2"/>
              <p:cNvSpPr/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1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Determinar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76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  <a:blipFill>
                <a:blip r:embed="rId16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2"/>
          <p:cNvSpPr txBox="1"/>
          <p:nvPr/>
        </p:nvSpPr>
        <p:spPr>
          <a:xfrm>
            <a:off x="1213099" y="186637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Resolução |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2"/>
              <p:cNvSpPr/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0613" marR="0" lvl="1" indent="-1090613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5B6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Alínea c)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5B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e             . </a:t>
                </a:r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Interpreta geometricamente os valores obtidos.</a:t>
                </a:r>
                <a:endPara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  <a:blipFill>
                <a:blip r:embed="rId18"/>
                <a:stretch>
                  <a:fillRect l="-603" b="-463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77"/>
              <p:cNvSpPr txBox="1"/>
              <p:nvPr/>
            </p:nvSpPr>
            <p:spPr>
              <a:xfrm>
                <a:off x="1433428" y="2015566"/>
                <a:ext cx="5245438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sen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fun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428" y="2015566"/>
                <a:ext cx="5245438" cy="63478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47"/>
          <p:cNvCxnSpPr>
            <a:cxnSpLocks/>
          </p:cNvCxnSpPr>
          <p:nvPr/>
        </p:nvCxnSpPr>
        <p:spPr>
          <a:xfrm>
            <a:off x="1167124" y="2324105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34" y="1635638"/>
            <a:ext cx="476250" cy="66675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2" y="1977690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/>
              <p:cNvSpPr txBox="1"/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CaixaDeTex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blipFill>
                <a:blip r:embed="rId21"/>
                <a:stretch>
                  <a:fillRect l="-4054" r="-9459" b="-109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Oval 60"/>
          <p:cNvSpPr/>
          <p:nvPr/>
        </p:nvSpPr>
        <p:spPr>
          <a:xfrm>
            <a:off x="11428553" y="3591860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hlinkClick r:id="rId22" action="ppaction://hlinksldjump"/>
          </p:cNvPr>
          <p:cNvSpPr/>
          <p:nvPr/>
        </p:nvSpPr>
        <p:spPr>
          <a:xfrm>
            <a:off x="11486180" y="3645860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10"/>
              <p:cNvSpPr txBox="1"/>
              <p:nvPr/>
            </p:nvSpPr>
            <p:spPr>
              <a:xfrm>
                <a:off x="7832267" y="1958817"/>
                <a:ext cx="2694647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PT" i="1" dirty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 dirty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PT" i="1" dirty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dirty="0" smtClean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3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267" y="1958817"/>
                <a:ext cx="2694647" cy="6109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89"/>
          <p:cNvSpPr/>
          <p:nvPr/>
        </p:nvSpPr>
        <p:spPr>
          <a:xfrm rot="5400000" flipV="1">
            <a:off x="10164990" y="2150063"/>
            <a:ext cx="747691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2" name="Grupo 31"/>
          <p:cNvGrpSpPr/>
          <p:nvPr/>
        </p:nvGrpSpPr>
        <p:grpSpPr>
          <a:xfrm>
            <a:off x="7832267" y="1537495"/>
            <a:ext cx="2872659" cy="408822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33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34" name="Grupo 33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35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6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Sabe-se que…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77"/>
              <p:cNvSpPr txBox="1"/>
              <p:nvPr/>
            </p:nvSpPr>
            <p:spPr>
              <a:xfrm>
                <a:off x="1945176" y="2851389"/>
                <a:ext cx="5245438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1+0+1</m:t>
                          </m:r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176" y="2851389"/>
                <a:ext cx="5245438" cy="63478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Imagem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39" y="2908326"/>
            <a:ext cx="476250" cy="66675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67" y="3801086"/>
            <a:ext cx="476250" cy="666750"/>
          </a:xfrm>
          <a:prstGeom prst="rect">
            <a:avLst/>
          </a:prstGeom>
        </p:spPr>
      </p:pic>
      <p:pic>
        <p:nvPicPr>
          <p:cNvPr id="2" name="AU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5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39" grpId="0"/>
      <p:bldP spid="26" grpId="0"/>
      <p:bldP spid="30" grpId="0"/>
      <p:bldP spid="31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arvalhosa\Desktop\Portugal\2016_2017\1_MAT 12\RAN\1_RAN_Redatora\Figura_gif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" y="1670218"/>
            <a:ext cx="520065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50"/>
          <p:cNvSpPr/>
          <p:nvPr/>
        </p:nvSpPr>
        <p:spPr>
          <a:xfrm>
            <a:off x="6302431" y="4451083"/>
            <a:ext cx="4571905" cy="876526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77"/>
              <p:cNvSpPr txBox="1"/>
              <p:nvPr/>
            </p:nvSpPr>
            <p:spPr>
              <a:xfrm>
                <a:off x="6287434" y="4403702"/>
                <a:ext cx="4618979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o quadrilátero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𝑂𝑃𝑄𝑅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coincide com o quadrado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𝑂𝐵𝑄𝑅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, pelo que a sua área é igual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0" lang="pt-P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3593F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pt-P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3593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𝑂𝐵</m:t>
                            </m:r>
                          </m:e>
                        </m:acc>
                      </m:e>
                      <m:sup>
                        <m: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434" y="4403702"/>
                <a:ext cx="4618979" cy="923907"/>
              </a:xfrm>
              <a:prstGeom prst="rect">
                <a:avLst/>
              </a:prstGeom>
              <a:blipFill>
                <a:blip r:embed="rId7"/>
                <a:stretch>
                  <a:fillRect l="-1055" t="-2632" r="-2375" b="-986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Conexão recta 15"/>
          <p:cNvCxnSpPr>
            <a:cxnSpLocks/>
            <a:endCxn id="87" idx="0"/>
          </p:cNvCxnSpPr>
          <p:nvPr/>
        </p:nvCxnSpPr>
        <p:spPr>
          <a:xfrm>
            <a:off x="11738180" y="3343274"/>
            <a:ext cx="0" cy="30258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xão recta 15"/>
          <p:cNvCxnSpPr/>
          <p:nvPr/>
        </p:nvCxnSpPr>
        <p:spPr>
          <a:xfrm>
            <a:off x="11726103" y="2548803"/>
            <a:ext cx="0" cy="252000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79488" marR="0" lvl="0" indent="-9794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2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Interpretar geometricamente o valor de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  <a:blipFill>
                <a:blip r:embed="rId8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Imagem 65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cxnSp>
        <p:nvCxnSpPr>
          <p:cNvPr id="48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>
            <a:stCxn id="64" idx="4"/>
            <a:endCxn id="62" idx="0"/>
          </p:cNvCxnSpPr>
          <p:nvPr/>
        </p:nvCxnSpPr>
        <p:spPr>
          <a:xfrm>
            <a:off x="11726632" y="1668117"/>
            <a:ext cx="0" cy="270998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1366632" y="1885115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1420632" y="193911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hlinkClick r:id="rId10" action="ppaction://hlinksldjump"/>
          </p:cNvPr>
          <p:cNvSpPr/>
          <p:nvPr/>
        </p:nvSpPr>
        <p:spPr>
          <a:xfrm>
            <a:off x="11474632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cxnSp>
        <p:nvCxnSpPr>
          <p:cNvPr id="68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3" descr="C:\Users\adantas\Desktop\PRODUÇÃO\2017\MATEMÁTICA\EXPOENTE12\LAYOUT_BASE\EDITAVEIS\icon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Imagem 7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82" name="Oval 81"/>
          <p:cNvSpPr/>
          <p:nvPr/>
        </p:nvSpPr>
        <p:spPr>
          <a:xfrm>
            <a:off x="11416476" y="27973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hlinkClick r:id="rId15" action="ppaction://hlinksldjump"/>
          </p:cNvPr>
          <p:cNvSpPr/>
          <p:nvPr/>
        </p:nvSpPr>
        <p:spPr>
          <a:xfrm>
            <a:off x="11474103" y="28513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77"/>
              <p:cNvSpPr txBox="1"/>
              <p:nvPr/>
            </p:nvSpPr>
            <p:spPr>
              <a:xfrm>
                <a:off x="6287434" y="1918309"/>
                <a:ext cx="1483713" cy="382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Se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43593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 smtClean="0">
                        <a:solidFill>
                          <a:srgbClr val="43593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,</a:t>
                </a:r>
              </a:p>
            </p:txBody>
          </p:sp>
        </mc:Choice>
        <mc:Fallback xmlns="">
          <p:sp>
            <p:nvSpPr>
              <p:cNvPr id="45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434" y="1918309"/>
                <a:ext cx="1483713" cy="382957"/>
              </a:xfrm>
              <a:prstGeom prst="rect">
                <a:avLst/>
              </a:prstGeom>
              <a:blipFill>
                <a:blip r:embed="rId17"/>
                <a:stretch>
                  <a:fillRect l="-3279" t="-7937" b="-2222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7"/>
          <p:cNvCxnSpPr>
            <a:cxnSpLocks/>
          </p:cNvCxnSpPr>
          <p:nvPr/>
        </p:nvCxnSpPr>
        <p:spPr>
          <a:xfrm>
            <a:off x="6042475" y="2128263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m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39" y="1670218"/>
            <a:ext cx="476250" cy="666750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67" y="3631913"/>
            <a:ext cx="476250" cy="666750"/>
          </a:xfrm>
          <a:prstGeom prst="rect">
            <a:avLst/>
          </a:prstGeom>
        </p:spPr>
      </p:pic>
      <p:pic>
        <p:nvPicPr>
          <p:cNvPr id="77" name="Imagem 7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sp>
        <p:nvSpPr>
          <p:cNvPr id="78" name="TextBox 52"/>
          <p:cNvSpPr txBox="1"/>
          <p:nvPr/>
        </p:nvSpPr>
        <p:spPr>
          <a:xfrm>
            <a:off x="1213099" y="186637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Resolução |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2"/>
              <p:cNvSpPr/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0613" marR="0" lvl="1" indent="-1090613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5B6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Alínea c)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5B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e             . </a:t>
                </a:r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Interpreta geometricamente os valores obtidos.</a:t>
                </a:r>
                <a:endPara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  <a:blipFill>
                <a:blip r:embed="rId21"/>
                <a:stretch>
                  <a:fillRect l="-603" b="-463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aixaDeTexto 83"/>
              <p:cNvSpPr txBox="1"/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CaixaDeTexto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blipFill>
                <a:blip r:embed="rId22"/>
                <a:stretch>
                  <a:fillRect l="-4054" r="-9459" b="-109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Oval 85"/>
          <p:cNvSpPr/>
          <p:nvPr/>
        </p:nvSpPr>
        <p:spPr>
          <a:xfrm>
            <a:off x="11428553" y="3591860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>
            <a:hlinkClick r:id="rId23" action="ppaction://hlinksldjump"/>
          </p:cNvPr>
          <p:cNvSpPr/>
          <p:nvPr/>
        </p:nvSpPr>
        <p:spPr>
          <a:xfrm>
            <a:off x="11486180" y="3645860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77"/>
              <p:cNvSpPr txBox="1"/>
              <p:nvPr/>
            </p:nvSpPr>
            <p:spPr>
              <a:xfrm>
                <a:off x="6301855" y="3187512"/>
                <a:ext cx="4618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o ponto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coincide com 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43593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855" y="3187512"/>
                <a:ext cx="4618979" cy="369332"/>
              </a:xfrm>
              <a:prstGeom prst="rect">
                <a:avLst/>
              </a:prstGeom>
              <a:blipFill>
                <a:blip r:embed="rId24"/>
                <a:stretch>
                  <a:fillRect l="-1189" t="-8333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94"/>
          <p:cNvCxnSpPr>
            <a:cxnSpLocks/>
          </p:cNvCxnSpPr>
          <p:nvPr/>
        </p:nvCxnSpPr>
        <p:spPr>
          <a:xfrm flipH="1">
            <a:off x="6932918" y="2484096"/>
            <a:ext cx="3249" cy="504000"/>
          </a:xfrm>
          <a:prstGeom prst="straightConnector1">
            <a:avLst/>
          </a:prstGeom>
          <a:ln>
            <a:solidFill>
              <a:srgbClr val="EF5B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" name="Imagem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55" y="2412568"/>
            <a:ext cx="476250" cy="666750"/>
          </a:xfrm>
          <a:prstGeom prst="rect">
            <a:avLst/>
          </a:prstGeom>
        </p:spPr>
      </p:pic>
      <p:cxnSp>
        <p:nvCxnSpPr>
          <p:cNvPr id="42" name="Straight Arrow Connector 94"/>
          <p:cNvCxnSpPr>
            <a:cxnSpLocks/>
          </p:cNvCxnSpPr>
          <p:nvPr/>
        </p:nvCxnSpPr>
        <p:spPr>
          <a:xfrm flipH="1">
            <a:off x="6925993" y="3722014"/>
            <a:ext cx="3249" cy="504000"/>
          </a:xfrm>
          <a:prstGeom prst="straightConnector1">
            <a:avLst/>
          </a:prstGeom>
          <a:ln>
            <a:solidFill>
              <a:srgbClr val="EF5B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10"/>
              <p:cNvSpPr txBox="1"/>
              <p:nvPr/>
            </p:nvSpPr>
            <p:spPr>
              <a:xfrm>
                <a:off x="9187714" y="2013044"/>
                <a:ext cx="1141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PT" i="1" dirty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pt-PT" i="1" dirty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43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714" y="2013044"/>
                <a:ext cx="1141210" cy="369332"/>
              </a:xfrm>
              <a:prstGeom prst="rect">
                <a:avLst/>
              </a:prstGeom>
              <a:blipFill>
                <a:blip r:embed="rId2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89"/>
          <p:cNvSpPr/>
          <p:nvPr/>
        </p:nvSpPr>
        <p:spPr>
          <a:xfrm rot="5400000" flipV="1">
            <a:off x="10164990" y="2150063"/>
            <a:ext cx="747691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1" name="Grupo 50"/>
          <p:cNvGrpSpPr/>
          <p:nvPr/>
        </p:nvGrpSpPr>
        <p:grpSpPr>
          <a:xfrm>
            <a:off x="8809892" y="1537494"/>
            <a:ext cx="1895034" cy="440723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52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53" name="Grupo 52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54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5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Nota que… </a:t>
                </a:r>
              </a:p>
            </p:txBody>
          </p:sp>
        </p:grpSp>
      </p:grpSp>
      <p:pic>
        <p:nvPicPr>
          <p:cNvPr id="56" name="Imagem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95" y="1898365"/>
            <a:ext cx="476250" cy="666750"/>
          </a:xfrm>
          <a:prstGeom prst="rect">
            <a:avLst/>
          </a:prstGeom>
        </p:spPr>
      </p:pic>
      <p:pic>
        <p:nvPicPr>
          <p:cNvPr id="2" name="AU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5" y="962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41" grpId="0"/>
      <p:bldP spid="45" grpId="0"/>
      <p:bldP spid="38" grpId="0"/>
      <p:bldP spid="43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Conexão recta 15"/>
          <p:cNvCxnSpPr>
            <a:cxnSpLocks/>
            <a:endCxn id="51" idx="0"/>
          </p:cNvCxnSpPr>
          <p:nvPr/>
        </p:nvCxnSpPr>
        <p:spPr>
          <a:xfrm>
            <a:off x="11738180" y="3343274"/>
            <a:ext cx="0" cy="30258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50"/>
          <p:cNvSpPr/>
          <p:nvPr/>
        </p:nvSpPr>
        <p:spPr>
          <a:xfrm>
            <a:off x="2620613" y="4642575"/>
            <a:ext cx="260034" cy="359936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0763" y="1051154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0950" marR="0" lvl="0" indent="-1250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489395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Passo 3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Determ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in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ar             .</a:t>
            </a:r>
          </a:p>
        </p:txBody>
      </p:sp>
      <p:pic>
        <p:nvPicPr>
          <p:cNvPr id="77" name="Imagem 76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stCxn id="61" idx="4"/>
          </p:cNvCxnSpPr>
          <p:nvPr/>
        </p:nvCxnSpPr>
        <p:spPr>
          <a:xfrm>
            <a:off x="11726103" y="1668117"/>
            <a:ext cx="0" cy="309573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/>
          <p:nvPr/>
        </p:nvCxnSpPr>
        <p:spPr>
          <a:xfrm>
            <a:off x="11726103" y="2548803"/>
            <a:ext cx="3627" cy="45861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hlinkClick r:id="rId7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hlinkClick r:id="rId8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4" name="Oval 63"/>
          <p:cNvSpPr/>
          <p:nvPr/>
        </p:nvSpPr>
        <p:spPr>
          <a:xfrm>
            <a:off x="11352976" y="2718559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406976" y="2771450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50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3" descr="C:\Users\adantas\Desktop\PRODUÇÃO\2017\MATEMÁTICA\EXPOENTE12\LAYOUT_BASE\EDITAVEIS\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m 8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pic>
        <p:nvPicPr>
          <p:cNvPr id="43" name="Imagem 4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sp>
        <p:nvSpPr>
          <p:cNvPr id="44" name="TextBox 52"/>
          <p:cNvSpPr txBox="1"/>
          <p:nvPr/>
        </p:nvSpPr>
        <p:spPr>
          <a:xfrm>
            <a:off x="1213099" y="186637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Resolução |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2"/>
              <p:cNvSpPr/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0613" marR="0" lvl="1" indent="-1090613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5B6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Alínea c)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5B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e             . </a:t>
                </a:r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Interpreta geometricamente os valores obtidos.</a:t>
                </a:r>
                <a:endPara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  <a:blipFill>
                <a:blip r:embed="rId16"/>
                <a:stretch>
                  <a:fillRect l="-603" b="-463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blipFill>
                <a:blip r:embed="rId17"/>
                <a:stretch>
                  <a:fillRect l="-4054" r="-9459" b="-109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11428553" y="3591860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hlinkClick r:id="rId18" action="ppaction://hlinksldjump"/>
          </p:cNvPr>
          <p:cNvSpPr/>
          <p:nvPr/>
        </p:nvSpPr>
        <p:spPr>
          <a:xfrm>
            <a:off x="11486180" y="3645860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/>
              <p:cNvSpPr txBox="1"/>
              <p:nvPr/>
            </p:nvSpPr>
            <p:spPr>
              <a:xfrm>
                <a:off x="3492834" y="1095669"/>
                <a:ext cx="900888" cy="498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b="1" i="1" smtClean="0">
                                  <a:solidFill>
                                    <a:srgbClr val="404040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1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pt-PT" b="1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1" i="1" smtClean="0">
                                      <a:solidFill>
                                        <a:srgbClr val="40404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1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pt-PT" b="1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b="1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52" name="CaixaDeTexto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34" y="1095669"/>
                <a:ext cx="900888" cy="498919"/>
              </a:xfrm>
              <a:prstGeom prst="rect">
                <a:avLst/>
              </a:prstGeom>
              <a:blipFill>
                <a:blip r:embed="rId19"/>
                <a:stretch>
                  <a:fillRect l="-4054" t="-1220" r="-9459" b="-109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77"/>
              <p:cNvSpPr txBox="1"/>
              <p:nvPr/>
            </p:nvSpPr>
            <p:spPr>
              <a:xfrm>
                <a:off x="2352093" y="3788050"/>
                <a:ext cx="5245438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1+1+0</m:t>
                          </m:r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093" y="3788050"/>
                <a:ext cx="5245438" cy="63478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77"/>
              <p:cNvSpPr txBox="1"/>
              <p:nvPr/>
            </p:nvSpPr>
            <p:spPr>
              <a:xfrm>
                <a:off x="1433428" y="2015566"/>
                <a:ext cx="5245438" cy="760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sen</m:t>
                                  </m:r>
                                </m:fName>
                                <m:e>
                                  <m:r>
                                    <a:rPr lang="pt-PT" b="0" i="1" smtClean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pt-PT" b="0" i="1" smtClean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428" y="2015566"/>
                <a:ext cx="5245438" cy="7605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47"/>
          <p:cNvCxnSpPr>
            <a:cxnSpLocks/>
          </p:cNvCxnSpPr>
          <p:nvPr/>
        </p:nvCxnSpPr>
        <p:spPr>
          <a:xfrm>
            <a:off x="1167124" y="2324105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m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34" y="1635638"/>
            <a:ext cx="476250" cy="66675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2" y="1977690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0"/>
              <p:cNvSpPr txBox="1"/>
              <p:nvPr/>
            </p:nvSpPr>
            <p:spPr>
              <a:xfrm>
                <a:off x="7832267" y="1958817"/>
                <a:ext cx="2694647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PT" i="1" dirty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 dirty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PT" i="1" dirty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dirty="0" smtClean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32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267" y="1958817"/>
                <a:ext cx="2694647" cy="6109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89"/>
          <p:cNvSpPr/>
          <p:nvPr/>
        </p:nvSpPr>
        <p:spPr>
          <a:xfrm rot="5400000" flipV="1">
            <a:off x="10164990" y="2150063"/>
            <a:ext cx="747691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5" name="Grupo 34"/>
          <p:cNvGrpSpPr/>
          <p:nvPr/>
        </p:nvGrpSpPr>
        <p:grpSpPr>
          <a:xfrm>
            <a:off x="7832267" y="1537495"/>
            <a:ext cx="2872659" cy="408822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36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37" name="Grupo 36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38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9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Sabe-se que…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77"/>
              <p:cNvSpPr txBox="1"/>
              <p:nvPr/>
            </p:nvSpPr>
            <p:spPr>
              <a:xfrm>
                <a:off x="2352093" y="2832757"/>
                <a:ext cx="5245438" cy="742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093" y="2832757"/>
                <a:ext cx="5245438" cy="74231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Imagem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43" y="2961379"/>
            <a:ext cx="476250" cy="66675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43" y="3760043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77"/>
              <p:cNvSpPr txBox="1"/>
              <p:nvPr/>
            </p:nvSpPr>
            <p:spPr>
              <a:xfrm>
                <a:off x="2352093" y="4633179"/>
                <a:ext cx="11775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093" y="4633179"/>
                <a:ext cx="1177529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Imagem 5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43" y="4450506"/>
            <a:ext cx="476250" cy="666750"/>
          </a:xfrm>
          <a:prstGeom prst="rect">
            <a:avLst/>
          </a:prstGeom>
        </p:spPr>
      </p:pic>
      <p:pic>
        <p:nvPicPr>
          <p:cNvPr id="4" name="AU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1" y="95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 animBg="1"/>
      <p:bldP spid="27" grpId="0"/>
      <p:bldP spid="28" grpId="0"/>
      <p:bldP spid="32" grpId="0"/>
      <p:bldP spid="34" grpId="0" animBg="1"/>
      <p:bldP spid="40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carvalhosa\Desktop\Portugal\2016_2017\1_MAT 12\RAN\1_RAN_Redatora\Figura_gif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" y="1672850"/>
            <a:ext cx="520065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50"/>
          <p:cNvSpPr/>
          <p:nvPr/>
        </p:nvSpPr>
        <p:spPr>
          <a:xfrm>
            <a:off x="5475433" y="4819975"/>
            <a:ext cx="5519148" cy="1367096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Imagem 76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stCxn id="61" idx="4"/>
          </p:cNvCxnSpPr>
          <p:nvPr/>
        </p:nvCxnSpPr>
        <p:spPr>
          <a:xfrm>
            <a:off x="11726103" y="1668117"/>
            <a:ext cx="0" cy="309573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/>
          <p:nvPr/>
        </p:nvCxnSpPr>
        <p:spPr>
          <a:xfrm>
            <a:off x="11726103" y="2548803"/>
            <a:ext cx="3627" cy="45861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hlinkClick r:id="rId8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hlinkClick r:id="rId9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50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3" descr="C:\Users\adantas\Desktop\PRODUÇÃO\2017\MATEMÁTICA\EXPOENTE12\LAYOUT_BASE\EDITAVEIS\icon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m 8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pic>
        <p:nvPicPr>
          <p:cNvPr id="43" name="Imagem 4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sp>
        <p:nvSpPr>
          <p:cNvPr id="44" name="TextBox 52"/>
          <p:cNvSpPr txBox="1"/>
          <p:nvPr/>
        </p:nvSpPr>
        <p:spPr>
          <a:xfrm>
            <a:off x="1213099" y="186637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Resolução |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2"/>
              <p:cNvSpPr/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0613" marR="0" lvl="1" indent="-1090613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5B6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Alínea c)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5B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e             . </a:t>
                </a:r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Interpreta geometricamente os valores obtidos.</a:t>
                </a:r>
                <a:endPara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7" y="133605"/>
                <a:ext cx="8078764" cy="923330"/>
              </a:xfrm>
              <a:prstGeom prst="rect">
                <a:avLst/>
              </a:prstGeom>
              <a:blipFill>
                <a:blip r:embed="rId17"/>
                <a:stretch>
                  <a:fillRect l="-603" b="-463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pt-PT" b="1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412" y="240644"/>
                <a:ext cx="900888" cy="498919"/>
              </a:xfrm>
              <a:prstGeom prst="rect">
                <a:avLst/>
              </a:prstGeom>
              <a:blipFill>
                <a:blip r:embed="rId18"/>
                <a:stretch>
                  <a:fillRect l="-4054" r="-9459" b="-109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exão recta 15"/>
          <p:cNvCxnSpPr>
            <a:cxnSpLocks/>
          </p:cNvCxnSpPr>
          <p:nvPr/>
        </p:nvCxnSpPr>
        <p:spPr>
          <a:xfrm>
            <a:off x="11726103" y="3164004"/>
            <a:ext cx="3627" cy="688903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352976" y="3564044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406976" y="361693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11427169" y="2754313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hlinkClick r:id="rId19" action="ppaction://hlinksldjump"/>
          </p:cNvPr>
          <p:cNvSpPr/>
          <p:nvPr/>
        </p:nvSpPr>
        <p:spPr>
          <a:xfrm>
            <a:off x="11484796" y="2808313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"/>
          <p:cNvSpPr/>
          <p:nvPr/>
        </p:nvSpPr>
        <p:spPr>
          <a:xfrm>
            <a:off x="1020763" y="1054888"/>
            <a:ext cx="10358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marR="0" lvl="0" indent="-979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489395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Passo 4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Interpretar geometricamente o valor de    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6781465" y="1089968"/>
                <a:ext cx="900888" cy="498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b="1" i="1" smtClean="0">
                                  <a:solidFill>
                                    <a:srgbClr val="404040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1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pt-PT" b="1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1" i="1" smtClean="0">
                                      <a:solidFill>
                                        <a:srgbClr val="40404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1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pt-PT" b="1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pt-PT" b="1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b="1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465" y="1089968"/>
                <a:ext cx="900888" cy="498919"/>
              </a:xfrm>
              <a:prstGeom prst="rect">
                <a:avLst/>
              </a:prstGeom>
              <a:blipFill>
                <a:blip r:embed="rId20"/>
                <a:stretch>
                  <a:fillRect l="-4054" r="-9459" b="-109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10"/>
              <p:cNvSpPr txBox="1"/>
              <p:nvPr/>
            </p:nvSpPr>
            <p:spPr>
              <a:xfrm>
                <a:off x="9260866" y="1775300"/>
                <a:ext cx="1541769" cy="591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i="1" smtClean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pt-PT" i="1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34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866" y="1775300"/>
                <a:ext cx="1541769" cy="591893"/>
              </a:xfrm>
              <a:prstGeom prst="rect">
                <a:avLst/>
              </a:prstGeom>
              <a:blipFill>
                <a:blip r:embed="rId21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89"/>
          <p:cNvSpPr/>
          <p:nvPr/>
        </p:nvSpPr>
        <p:spPr>
          <a:xfrm rot="5400000" flipV="1">
            <a:off x="10431577" y="1912319"/>
            <a:ext cx="747691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36" name="Grupo 35"/>
          <p:cNvGrpSpPr/>
          <p:nvPr/>
        </p:nvGrpSpPr>
        <p:grpSpPr>
          <a:xfrm>
            <a:off x="9076479" y="1299750"/>
            <a:ext cx="1895034" cy="440723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37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38" name="Grupo 37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39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0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Nota que… </a:t>
                </a:r>
              </a:p>
            </p:txBody>
          </p:sp>
        </p:grpSp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44" y="1343635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77"/>
              <p:cNvSpPr txBox="1"/>
              <p:nvPr/>
            </p:nvSpPr>
            <p:spPr>
              <a:xfrm>
                <a:off x="5481314" y="3702019"/>
                <a:ext cx="59256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Portanto, o quadrilátero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𝑂𝑃𝑄𝑅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tem uma forma cada vez mais semelhante à do triângulo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𝐴𝑄𝑅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314" y="3702019"/>
                <a:ext cx="5925662" cy="646331"/>
              </a:xfrm>
              <a:prstGeom prst="rect">
                <a:avLst/>
              </a:prstGeom>
              <a:blipFill>
                <a:blip r:embed="rId23"/>
                <a:stretch>
                  <a:fillRect l="-823" t="-3774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94"/>
          <p:cNvCxnSpPr>
            <a:cxnSpLocks/>
          </p:cNvCxnSpPr>
          <p:nvPr/>
        </p:nvCxnSpPr>
        <p:spPr>
          <a:xfrm flipH="1">
            <a:off x="7614930" y="3239616"/>
            <a:ext cx="3249" cy="344239"/>
          </a:xfrm>
          <a:prstGeom prst="straightConnector1">
            <a:avLst/>
          </a:prstGeom>
          <a:ln>
            <a:solidFill>
              <a:srgbClr val="EF5B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8" name="Imagem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15" y="3181645"/>
            <a:ext cx="476250" cy="666750"/>
          </a:xfrm>
          <a:prstGeom prst="rect">
            <a:avLst/>
          </a:prstGeom>
        </p:spPr>
      </p:pic>
      <p:sp>
        <p:nvSpPr>
          <p:cNvPr id="49" name="TextBox 77"/>
          <p:cNvSpPr txBox="1"/>
          <p:nvPr/>
        </p:nvSpPr>
        <p:spPr>
          <a:xfrm>
            <a:off x="5454337" y="4812821"/>
            <a:ext cx="566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dirty="0">
                <a:solidFill>
                  <a:srgbClr val="43593F"/>
                </a:solidFill>
                <a:latin typeface="Lucida Sans" panose="020B0602030504020204" pitchFamily="34" charset="0"/>
              </a:rPr>
              <a:t>P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43593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elo que a sua área tem um valor cada vez mais próximo da área deste triângulo, que é igual 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77"/>
              <p:cNvSpPr txBox="1"/>
              <p:nvPr/>
            </p:nvSpPr>
            <p:spPr>
              <a:xfrm>
                <a:off x="5475433" y="2458024"/>
                <a:ext cx="5972849" cy="73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pt-PT" dirty="0">
                    <a:solidFill>
                      <a:srgbClr val="43593F"/>
                    </a:solidFill>
                    <a:latin typeface="Lucida Sans" panose="020B0602030504020204" pitchFamily="34" charset="0"/>
                  </a:rPr>
                  <a:t>À medida que </a:t>
                </a:r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rgbClr val="43593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toma valores cada vez mais</a:t>
                </a:r>
                <a:r>
                  <a:rPr kumimoji="0" lang="pt-PT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próximos de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P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pt-P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pt-P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, o ponto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aproxima-se do ponto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433" y="2458024"/>
                <a:ext cx="5972849" cy="736740"/>
              </a:xfrm>
              <a:prstGeom prst="rect">
                <a:avLst/>
              </a:prstGeom>
              <a:blipFill>
                <a:blip r:embed="rId24"/>
                <a:stretch>
                  <a:fillRect l="-816" t="-3306" b="-413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47"/>
          <p:cNvCxnSpPr>
            <a:cxnSpLocks/>
          </p:cNvCxnSpPr>
          <p:nvPr/>
        </p:nvCxnSpPr>
        <p:spPr>
          <a:xfrm>
            <a:off x="5191675" y="2659438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95" y="2429540"/>
            <a:ext cx="476250" cy="666750"/>
          </a:xfrm>
          <a:prstGeom prst="rect">
            <a:avLst/>
          </a:prstGeom>
        </p:spPr>
      </p:pic>
      <p:cxnSp>
        <p:nvCxnSpPr>
          <p:cNvPr id="51" name="Straight Arrow Connector 94"/>
          <p:cNvCxnSpPr>
            <a:cxnSpLocks/>
          </p:cNvCxnSpPr>
          <p:nvPr/>
        </p:nvCxnSpPr>
        <p:spPr>
          <a:xfrm flipH="1">
            <a:off x="7626189" y="4374086"/>
            <a:ext cx="3249" cy="344239"/>
          </a:xfrm>
          <a:prstGeom prst="straightConnector1">
            <a:avLst/>
          </a:prstGeom>
          <a:ln>
            <a:solidFill>
              <a:srgbClr val="EF5B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2" name="Imagem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82" y="4323440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77"/>
              <p:cNvSpPr txBox="1"/>
              <p:nvPr/>
            </p:nvSpPr>
            <p:spPr>
              <a:xfrm>
                <a:off x="5355445" y="5539330"/>
                <a:ext cx="5661959" cy="647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𝑅𝑄</m:t>
                              </m:r>
                            </m:e>
                          </m:ac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̅"/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 panose="02040503050406030204" pitchFamily="18" charset="0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445" y="5539330"/>
                <a:ext cx="5661959" cy="647741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2" y="962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2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 animBg="1"/>
      <p:bldP spid="34" grpId="0"/>
      <p:bldP spid="35" grpId="0" animBg="1"/>
      <p:bldP spid="42" grpId="0"/>
      <p:bldP spid="49" grpId="0"/>
      <p:bldP spid="28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981" y="208100"/>
            <a:ext cx="698659" cy="6986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369" y="475146"/>
            <a:ext cx="67377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400" b="1" dirty="0">
                <a:solidFill>
                  <a:srgbClr val="42888A"/>
                </a:solidFill>
                <a:latin typeface="Lucida Sans" panose="020B0602030504020204" pitchFamily="34" charset="0"/>
              </a:rPr>
              <a:t>METAS CURRICULARES</a:t>
            </a:r>
          </a:p>
        </p:txBody>
      </p:sp>
      <p:sp>
        <p:nvSpPr>
          <p:cNvPr id="5" name="Rectângulo 11"/>
          <p:cNvSpPr/>
          <p:nvPr/>
        </p:nvSpPr>
        <p:spPr>
          <a:xfrm>
            <a:off x="823326" y="1633257"/>
            <a:ext cx="1034669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>
                <a:solidFill>
                  <a:srgbClr val="489395"/>
                </a:solidFill>
                <a:latin typeface="Lucida Sans" panose="020B0602030504020204" pitchFamily="34" charset="0"/>
              </a:rPr>
              <a:t>Trigonometria e Funções Trigonométricas</a:t>
            </a:r>
          </a:p>
          <a:p>
            <a:pPr>
              <a:lnSpc>
                <a:spcPct val="150000"/>
              </a:lnSpc>
            </a:pPr>
            <a:r>
              <a:rPr lang="pt-PT" b="1" dirty="0">
                <a:solidFill>
                  <a:srgbClr val="489395"/>
                </a:solidFill>
                <a:latin typeface="Lucida Sans" panose="020B0602030504020204" pitchFamily="34" charset="0"/>
              </a:rPr>
              <a:t>Diferenciação de funções trigonométricas </a:t>
            </a:r>
          </a:p>
          <a:p>
            <a:pPr>
              <a:lnSpc>
                <a:spcPct val="150000"/>
              </a:lnSpc>
            </a:pPr>
            <a:r>
              <a:rPr lang="pt-PT" b="1" dirty="0">
                <a:latin typeface="Lucida Sans" panose="020B0602030504020204" pitchFamily="34" charset="0"/>
              </a:rPr>
              <a:t> </a:t>
            </a:r>
            <a:endParaRPr lang="pt-PT" dirty="0">
              <a:latin typeface="Lucida Sans" panose="020B0602030504020204" pitchFamily="34" charset="0"/>
            </a:endParaRPr>
          </a:p>
          <a:p>
            <a:pPr marL="1681163" indent="-1241425">
              <a:lnSpc>
                <a:spcPct val="150000"/>
              </a:lnSpc>
            </a:pPr>
            <a:r>
              <a:rPr lang="pt-PT" b="1" dirty="0">
                <a:solidFill>
                  <a:srgbClr val="489395"/>
                </a:solidFill>
                <a:latin typeface="Lucida Sans" panose="020B0602030504020204" pitchFamily="34" charset="0"/>
              </a:rPr>
              <a:t>TRI12_4.1</a:t>
            </a:r>
            <a:r>
              <a:rPr lang="pt-PT" b="1" dirty="0">
                <a:solidFill>
                  <a:srgbClr val="73BF44"/>
                </a:solidFill>
                <a:latin typeface="Lucida Sans" panose="020B0602030504020204" pitchFamily="34" charset="0"/>
              </a:rPr>
              <a:t>	</a:t>
            </a:r>
            <a:r>
              <a:rPr lang="pt-PT" dirty="0">
                <a:latin typeface="Lucida Sans" panose="020B0602030504020204" pitchFamily="34" charset="0"/>
              </a:rPr>
              <a:t>+Resolver problemas envolvendo a utilização de fórmulas trigonométricas, o estudo de funções definidas a partir de funções trigonométricas, a determinação dos respetivos intervalos de monotonia bem como os extremos relativos e absolutos.</a:t>
            </a:r>
          </a:p>
        </p:txBody>
      </p:sp>
    </p:spTree>
    <p:extLst>
      <p:ext uri="{BB962C8B-B14F-4D97-AF65-F5344CB8AC3E}">
        <p14:creationId xmlns:p14="http://schemas.microsoft.com/office/powerpoint/2010/main" val="37419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981" y="208100"/>
            <a:ext cx="698659" cy="698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4519" y="506980"/>
            <a:ext cx="1686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Enunciado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/>
              <p:cNvSpPr/>
              <p:nvPr/>
            </p:nvSpPr>
            <p:spPr>
              <a:xfrm>
                <a:off x="1144518" y="4489014"/>
                <a:ext cx="10280242" cy="1995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04813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a)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Mostra que:</a:t>
                </a:r>
              </a:p>
              <a:p>
                <a:pPr indent="40481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pt-PT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pt-PT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PT" dirty="0">
                  <a:latin typeface="Lucida Sans" panose="020B0602030504020204" pitchFamily="34" charset="0"/>
                </a:endParaRPr>
              </a:p>
              <a:p>
                <a:pPr indent="404813"/>
                <a:endParaRPr lang="pt-PT" dirty="0">
                  <a:latin typeface="Lucida Sans" panose="020B0602030504020204" pitchFamily="34" charset="0"/>
                </a:endParaRPr>
              </a:p>
              <a:p>
                <a:pPr indent="404813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b)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Determina o valor de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para o qual a área do quadrilátero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𝑂𝑃𝑄𝑅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é máxima.</a:t>
                </a:r>
              </a:p>
              <a:p>
                <a:pPr indent="404813"/>
                <a:endParaRPr lang="pt-PT" b="1" dirty="0">
                  <a:solidFill>
                    <a:srgbClr val="489395"/>
                  </a:solidFill>
                  <a:latin typeface="Lucida Sans" panose="020B0602030504020204" pitchFamily="34" charset="0"/>
                </a:endParaRPr>
              </a:p>
              <a:p>
                <a:pPr indent="404813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c)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Determina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e             . Interpreta geometricamente os valores obtidos.</a:t>
                </a:r>
              </a:p>
            </p:txBody>
          </p:sp>
        </mc:Choice>
        <mc:Fallback xmlns="">
          <p:sp>
            <p:nvSpPr>
              <p:cNvPr id="6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518" y="4489014"/>
                <a:ext cx="10280242" cy="1995931"/>
              </a:xfrm>
              <a:prstGeom prst="rect">
                <a:avLst/>
              </a:prstGeom>
              <a:blipFill>
                <a:blip r:embed="rId4"/>
                <a:stretch>
                  <a:fillRect t="-1220" b="-396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2"/>
              <p:cNvSpPr/>
              <p:nvPr/>
            </p:nvSpPr>
            <p:spPr>
              <a:xfrm>
                <a:off x="1144519" y="1098883"/>
                <a:ext cx="105300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2275" indent="-422275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26.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Na figura está representada, em referencial </a:t>
                </a:r>
                <a:r>
                  <a:rPr lang="pt-PT" dirty="0" err="1">
                    <a:latin typeface="Lucida Sans" panose="020B0602030504020204" pitchFamily="34" charset="0"/>
                  </a:rPr>
                  <a:t>o.n</a:t>
                </a:r>
                <a:r>
                  <a:rPr lang="pt-PT" dirty="0">
                    <a:latin typeface="Lucida Sans" panose="020B0602030504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𝑥𝑂𝑦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, a circunferência trigonométrica.</a:t>
                </a:r>
              </a:p>
            </p:txBody>
          </p:sp>
        </mc:Choice>
        <mc:Fallback xmlns="">
          <p:sp>
            <p:nvSpPr>
              <p:cNvPr id="7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519" y="1098883"/>
                <a:ext cx="10530052" cy="369332"/>
              </a:xfrm>
              <a:prstGeom prst="rect">
                <a:avLst/>
              </a:prstGeom>
              <a:blipFill>
                <a:blip r:embed="rId5"/>
                <a:stretch>
                  <a:fillRect l="-52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3852096" y="6142596"/>
                <a:ext cx="906658" cy="499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P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096" y="6142596"/>
                <a:ext cx="906658" cy="499560"/>
              </a:xfrm>
              <a:prstGeom prst="rect">
                <a:avLst/>
              </a:prstGeom>
              <a:blipFill>
                <a:blip r:embed="rId6"/>
                <a:stretch>
                  <a:fillRect l="-4027" t="-1220" r="-8725" b="-975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181" y="1594425"/>
            <a:ext cx="3541579" cy="33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/>
              <p:cNvSpPr/>
              <p:nvPr/>
            </p:nvSpPr>
            <p:spPr>
              <a:xfrm>
                <a:off x="1144519" y="1749058"/>
                <a:ext cx="6738662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2275" indent="-4763"/>
                <a:r>
                  <a:rPr lang="pt-PT" dirty="0">
                    <a:latin typeface="Lucida Sans" panose="020B0602030504020204" pitchFamily="34" charset="0"/>
                  </a:rPr>
                  <a:t>Tem-se:</a:t>
                </a:r>
              </a:p>
              <a:p>
                <a:pPr marL="703262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latin typeface="Lucida Sans" panose="020B0602030504020204" pitchFamily="34" charset="0"/>
                  </a:rPr>
                  <a:t>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tem coordenadas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(1, −1)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;</a:t>
                </a:r>
              </a:p>
              <a:p>
                <a:pPr marL="703262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latin typeface="Lucida Sans" panose="020B0602030504020204" pitchFamily="34" charset="0"/>
                  </a:rPr>
                  <a:t>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tem coordenadas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, −1</m:t>
                        </m:r>
                      </m:e>
                    </m:d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.</a:t>
                </a:r>
              </a:p>
              <a:p>
                <a:pPr marL="417512"/>
                <a:endParaRPr lang="pt-PT" dirty="0">
                  <a:latin typeface="Lucida Sans" panose="020B0602030504020204" pitchFamily="34" charset="0"/>
                </a:endParaRPr>
              </a:p>
              <a:p>
                <a:pPr marL="417512"/>
                <a:r>
                  <a:rPr lang="pt-PT" dirty="0">
                    <a:latin typeface="Lucida Sans" panose="020B0602030504020204" pitchFamily="34" charset="0"/>
                  </a:rPr>
                  <a:t>Considera que 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se desloca ao longo do arco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, nunca coincidindo com 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. Para cada posição do ponto </a:t>
                </a:r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, seja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a amplitude, em radianos, do ângulo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𝐵𝑂𝑃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e seja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a área do quadrilátero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𝑂𝑃𝑄𝑅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519" y="1749058"/>
                <a:ext cx="6738662" cy="2585323"/>
              </a:xfrm>
              <a:prstGeom prst="rect">
                <a:avLst/>
              </a:prstGeom>
              <a:blipFill>
                <a:blip r:embed="rId8"/>
                <a:stretch>
                  <a:fillRect t="-1179" b="-306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64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/>
              <p:cNvSpPr/>
              <p:nvPr/>
            </p:nvSpPr>
            <p:spPr>
              <a:xfrm>
                <a:off x="1213099" y="4264425"/>
                <a:ext cx="10280242" cy="1995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04813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a)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Mostra que:</a:t>
                </a:r>
              </a:p>
              <a:p>
                <a:pPr indent="40481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P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pt-PT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smtClean="0"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pt-PT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PT" dirty="0">
                  <a:latin typeface="Lucida Sans" panose="020B0602030504020204" pitchFamily="34" charset="0"/>
                </a:endParaRPr>
              </a:p>
              <a:p>
                <a:pPr indent="404813"/>
                <a:endParaRPr lang="pt-PT" dirty="0">
                  <a:latin typeface="Lucida Sans" panose="020B0602030504020204" pitchFamily="34" charset="0"/>
                </a:endParaRPr>
              </a:p>
              <a:p>
                <a:pPr indent="404813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b)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Determina o valor de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para o qual a área do quadrilátero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𝑂𝑃𝑄𝑅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é máxima.</a:t>
                </a:r>
              </a:p>
              <a:p>
                <a:pPr indent="404813"/>
                <a:endParaRPr lang="pt-PT" b="1" dirty="0">
                  <a:solidFill>
                    <a:srgbClr val="489395"/>
                  </a:solidFill>
                  <a:latin typeface="Lucida Sans" panose="020B0602030504020204" pitchFamily="34" charset="0"/>
                </a:endParaRPr>
              </a:p>
              <a:p>
                <a:pPr indent="404813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c)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Determina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e             . Interpreta geometricamente os valores obtidos.</a:t>
                </a:r>
              </a:p>
            </p:txBody>
          </p:sp>
        </mc:Choice>
        <mc:Fallback xmlns="">
          <p:sp>
            <p:nvSpPr>
              <p:cNvPr id="11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99" y="4264425"/>
                <a:ext cx="10280242" cy="1995931"/>
              </a:xfrm>
              <a:prstGeom prst="rect">
                <a:avLst/>
              </a:prstGeom>
              <a:blipFill>
                <a:blip r:embed="rId4"/>
                <a:stretch>
                  <a:fillRect t="-1529" b="-428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3100" y="874294"/>
                <a:ext cx="105300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2275" indent="-422275"/>
                <a:r>
                  <a:rPr lang="pt-PT" b="1" dirty="0">
                    <a:solidFill>
                      <a:srgbClr val="489395"/>
                    </a:solidFill>
                    <a:latin typeface="Lucida Sans" panose="020B0602030504020204" pitchFamily="34" charset="0"/>
                  </a:rPr>
                  <a:t>26.</a:t>
                </a:r>
                <a:r>
                  <a:rPr lang="pt-PT" b="1" dirty="0">
                    <a:solidFill>
                      <a:schemeClr val="accent2">
                        <a:lumMod val="75000"/>
                      </a:schemeClr>
                    </a:solidFill>
                    <a:latin typeface="Lucida Sans" panose="020B0602030504020204" pitchFamily="34" charset="0"/>
                  </a:rPr>
                  <a:t> </a:t>
                </a:r>
                <a:r>
                  <a:rPr lang="pt-PT" dirty="0">
                    <a:latin typeface="Lucida Sans" panose="020B0602030504020204" pitchFamily="34" charset="0"/>
                  </a:rPr>
                  <a:t>Na figura está representada, em referencial </a:t>
                </a:r>
                <a:r>
                  <a:rPr lang="pt-PT" dirty="0" err="1">
                    <a:latin typeface="Lucida Sans" panose="020B0602030504020204" pitchFamily="34" charset="0"/>
                  </a:rPr>
                  <a:t>o.n</a:t>
                </a:r>
                <a:r>
                  <a:rPr lang="pt-PT" dirty="0">
                    <a:latin typeface="Lucida Sans" panose="020B0602030504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𝑥𝑂𝑦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, a circunferência trigonométrica.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100" y="874294"/>
                <a:ext cx="10530052" cy="369332"/>
              </a:xfrm>
              <a:prstGeom prst="rect">
                <a:avLst/>
              </a:prstGeom>
              <a:blipFill>
                <a:blip r:embed="rId5"/>
                <a:stretch>
                  <a:fillRect l="-463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86153" y="1462854"/>
            <a:ext cx="3048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19" y="6136816"/>
            <a:ext cx="684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3099" y="233220"/>
            <a:ext cx="1686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Enunciado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3920677" y="5918007"/>
                <a:ext cx="906658" cy="499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PT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PT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P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pt-PT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pt-P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P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77" y="5918007"/>
                <a:ext cx="906658" cy="499560"/>
              </a:xfrm>
              <a:prstGeom prst="rect">
                <a:avLst/>
              </a:prstGeom>
              <a:blipFill>
                <a:blip r:embed="rId11"/>
                <a:stretch>
                  <a:fillRect l="-4027" r="-8725" b="-975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1762" y="1369836"/>
            <a:ext cx="3541579" cy="33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/>
              <p:cNvSpPr/>
              <p:nvPr/>
            </p:nvSpPr>
            <p:spPr>
              <a:xfrm>
                <a:off x="1213100" y="1524469"/>
                <a:ext cx="6738662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2275" indent="-4763"/>
                <a:r>
                  <a:rPr lang="pt-PT" dirty="0">
                    <a:latin typeface="Lucida Sans" panose="020B0602030504020204" pitchFamily="34" charset="0"/>
                  </a:rPr>
                  <a:t>Tem-se:</a:t>
                </a:r>
              </a:p>
              <a:p>
                <a:pPr marL="703262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latin typeface="Lucida Sans" panose="020B0602030504020204" pitchFamily="34" charset="0"/>
                  </a:rPr>
                  <a:t>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tem coordenadas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(1, −1)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;</a:t>
                </a:r>
              </a:p>
              <a:p>
                <a:pPr marL="703262" indent="-285750">
                  <a:buFont typeface="Arial" panose="020B0604020202020204" pitchFamily="34" charset="0"/>
                  <a:buChar char="•"/>
                </a:pPr>
                <a:r>
                  <a:rPr lang="pt-PT" dirty="0">
                    <a:latin typeface="Lucida Sans" panose="020B0602030504020204" pitchFamily="34" charset="0"/>
                  </a:rPr>
                  <a:t>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tem coordenadas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, −1</m:t>
                        </m:r>
                      </m:e>
                    </m:d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.</a:t>
                </a:r>
              </a:p>
              <a:p>
                <a:pPr marL="417512"/>
                <a:endParaRPr lang="pt-PT" dirty="0">
                  <a:latin typeface="Lucida Sans" panose="020B0602030504020204" pitchFamily="34" charset="0"/>
                </a:endParaRPr>
              </a:p>
              <a:p>
                <a:pPr marL="417512"/>
                <a:r>
                  <a:rPr lang="pt-PT" dirty="0">
                    <a:latin typeface="Lucida Sans" panose="020B0602030504020204" pitchFamily="34" charset="0"/>
                  </a:rPr>
                  <a:t>Considera que 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se desloca ao longo do arco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, nunca coincidindo com o ponto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. Para cada posição do ponto </a:t>
                </a:r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, seja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a amplitude, em radianos, do ângulo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𝐵𝑂𝑃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e seja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 a área do quadrilátero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𝑂𝑃𝑄𝑅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PT" dirty="0">
                    <a:latin typeface="Lucida Sans" panose="020B0602030504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100" y="1524469"/>
                <a:ext cx="6738662" cy="2585323"/>
              </a:xfrm>
              <a:prstGeom prst="rect">
                <a:avLst/>
              </a:prstGeom>
              <a:blipFill>
                <a:blip r:embed="rId13"/>
                <a:stretch>
                  <a:fillRect t="-943" b="-306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2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cta 22"/>
          <p:cNvCxnSpPr/>
          <p:nvPr/>
        </p:nvCxnSpPr>
        <p:spPr>
          <a:xfrm>
            <a:off x="11731956" y="452178"/>
            <a:ext cx="0" cy="716332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36215" y="2661138"/>
            <a:ext cx="738554" cy="3376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m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pic>
        <p:nvPicPr>
          <p:cNvPr id="21" name="Imagem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hlinkClick r:id="rId7" action="ppaction://hlinksldjump"/>
          </p:cNvPr>
          <p:cNvSpPr/>
          <p:nvPr/>
        </p:nvSpPr>
        <p:spPr>
          <a:xfrm>
            <a:off x="11474103" y="115268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0" name="CaixaDeTexto 3"/>
          <p:cNvSpPr txBox="1"/>
          <p:nvPr/>
        </p:nvSpPr>
        <p:spPr>
          <a:xfrm>
            <a:off x="1703150" y="3215095"/>
            <a:ext cx="9058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Clica no número para visualizares a etapa de preparação do exercício.</a:t>
            </a:r>
          </a:p>
        </p:txBody>
      </p:sp>
      <p:sp>
        <p:nvSpPr>
          <p:cNvPr id="31" name="Rectangle 1"/>
          <p:cNvSpPr/>
          <p:nvPr/>
        </p:nvSpPr>
        <p:spPr>
          <a:xfrm>
            <a:off x="1487599" y="2676171"/>
            <a:ext cx="9144000" cy="1514109"/>
          </a:xfrm>
          <a:prstGeom prst="rect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3099" y="233220"/>
            <a:ext cx="17924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Preparação</a:t>
            </a:r>
          </a:p>
        </p:txBody>
      </p:sp>
      <p:pic>
        <p:nvPicPr>
          <p:cNvPr id="19" name="Picture 3" descr="C:\Users\adantas\Desktop\PRODUÇÃO\2017\MATEMÁTICA\EXPOENTE12\LAYOUT_BASE\EDITAVEIS\icon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arvalhosa\Desktop\Portugal\2016_2017\1_MAT 12\RAN\1_RAN_Redatora\Figura_gif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715850"/>
            <a:ext cx="47529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20763" y="1043436"/>
                <a:ext cx="83183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1.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Visualizar o deslocamento do ponto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𝑷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ao longo do arco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  <a:endPara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43436"/>
                <a:ext cx="8318303" cy="369332"/>
              </a:xfrm>
              <a:prstGeom prst="rect">
                <a:avLst/>
              </a:prstGeom>
              <a:blipFill>
                <a:blip r:embed="rId7"/>
                <a:stretch>
                  <a:fillRect l="-586" t="-9836" b="-2295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419529" y="1574231"/>
            <a:ext cx="422300" cy="32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Imagem 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41" y="6159341"/>
            <a:ext cx="698659" cy="698659"/>
          </a:xfrm>
          <a:prstGeom prst="rect">
            <a:avLst/>
          </a:prstGeom>
        </p:spPr>
      </p:pic>
      <p:pic>
        <p:nvPicPr>
          <p:cNvPr id="91" name="Imagem 9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cxnSp>
        <p:nvCxnSpPr>
          <p:cNvPr id="21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13099" y="233220"/>
            <a:ext cx="17924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Preparação</a:t>
            </a:r>
          </a:p>
        </p:txBody>
      </p:sp>
      <p:sp>
        <p:nvSpPr>
          <p:cNvPr id="37" name="Oval 36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" descr="C:\Users\adantas\Desktop\PRODUÇÃO\2017\MATEMÁTICA\EXPOENTE12\LAYOUT_BASE\EDITAVEIS\icon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6" y="952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50"/>
          <p:cNvSpPr/>
          <p:nvPr/>
        </p:nvSpPr>
        <p:spPr>
          <a:xfrm>
            <a:off x="2282099" y="1789950"/>
            <a:ext cx="3158672" cy="351625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50"/>
          <p:cNvSpPr/>
          <p:nvPr/>
        </p:nvSpPr>
        <p:spPr>
          <a:xfrm>
            <a:off x="8666795" y="1773908"/>
            <a:ext cx="2692407" cy="351625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50"/>
          <p:cNvSpPr/>
          <p:nvPr/>
        </p:nvSpPr>
        <p:spPr>
          <a:xfrm>
            <a:off x="5789695" y="1782278"/>
            <a:ext cx="2610473" cy="351625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77"/>
              <p:cNvSpPr txBox="1"/>
              <p:nvPr/>
            </p:nvSpPr>
            <p:spPr>
              <a:xfrm>
                <a:off x="5439309" y="1774967"/>
                <a:ext cx="60461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área do trapézio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𝑆𝑃𝑄𝑅</m:t>
                        </m:r>
                      </m:e>
                    </m:d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área do triângulo</a:t>
                </a:r>
                <a:r>
                  <a:rPr kumimoji="0" lang="pt-PT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𝑂𝑆𝑃</m:t>
                    </m:r>
                    <m:r>
                      <a:rPr kumimoji="0" lang="pt-PT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309" y="1774967"/>
                <a:ext cx="6046178" cy="369332"/>
              </a:xfrm>
              <a:prstGeom prst="rect">
                <a:avLst/>
              </a:prstGeom>
              <a:blipFill>
                <a:blip r:embed="rId6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77"/>
              <p:cNvSpPr txBox="1"/>
              <p:nvPr/>
            </p:nvSpPr>
            <p:spPr>
              <a:xfrm>
                <a:off x="1433427" y="1772369"/>
                <a:ext cx="44313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área do quadrilátero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𝑂𝑃𝑄𝑅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427" y="1772369"/>
                <a:ext cx="4431345" cy="369332"/>
              </a:xfrm>
              <a:prstGeom prst="rect">
                <a:avLst/>
              </a:prstGeom>
              <a:blipFill>
                <a:blip r:embed="rId7"/>
                <a:stretch>
                  <a:fillRect l="-413" t="-8333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exão recta 15"/>
          <p:cNvCxnSpPr>
            <a:cxnSpLocks/>
            <a:endCxn id="61" idx="0"/>
          </p:cNvCxnSpPr>
          <p:nvPr/>
        </p:nvCxnSpPr>
        <p:spPr>
          <a:xfrm>
            <a:off x="11738180" y="3325666"/>
            <a:ext cx="0" cy="30258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Imagem 6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cxnSp>
        <p:nvCxnSpPr>
          <p:cNvPr id="42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cta 15"/>
          <p:cNvCxnSpPr/>
          <p:nvPr/>
        </p:nvCxnSpPr>
        <p:spPr>
          <a:xfrm>
            <a:off x="11726103" y="1570914"/>
            <a:ext cx="0" cy="40677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cta 15"/>
          <p:cNvCxnSpPr/>
          <p:nvPr/>
        </p:nvCxnSpPr>
        <p:spPr>
          <a:xfrm>
            <a:off x="11726103" y="2548803"/>
            <a:ext cx="0" cy="252000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416476" y="27973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hlinkClick r:id="rId10" action="ppaction://hlinksldjump"/>
          </p:cNvPr>
          <p:cNvSpPr/>
          <p:nvPr/>
        </p:nvSpPr>
        <p:spPr>
          <a:xfrm>
            <a:off x="11474103" y="28513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54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3" descr="C:\Users\adantas\Desktop\PRODUÇÃO\2017\MATEMÁTICA\EXPOENTE12\LAYOUT_BASE\EDITAVEIS\icon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m 6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65" name="Oval 64">
            <a:hlinkClick r:id="rId15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2"/>
              <p:cNvSpPr/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92188" marR="0" lvl="0" indent="-9921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1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Relacionar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  <m:r>
                      <a:rPr kumimoji="0" lang="pt-P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pt-P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com as áreas dos polígonos representados.</a:t>
                </a:r>
              </a:p>
            </p:txBody>
          </p:sp>
        </mc:Choice>
        <mc:Fallback xmlns="">
          <p:sp>
            <p:nvSpPr>
              <p:cNvPr id="76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  <a:blipFill>
                <a:blip r:embed="rId16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52"/>
          <p:cNvSpPr txBox="1"/>
          <p:nvPr/>
        </p:nvSpPr>
        <p:spPr>
          <a:xfrm>
            <a:off x="1213099" y="250805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sp>
        <p:nvSpPr>
          <p:cNvPr id="51" name="Rectangle 2"/>
          <p:cNvSpPr/>
          <p:nvPr/>
        </p:nvSpPr>
        <p:spPr>
          <a:xfrm>
            <a:off x="2915817" y="294025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613" lvl="1" indent="-1090613"/>
            <a:r>
              <a:rPr lang="pt-PT" b="1" dirty="0">
                <a:solidFill>
                  <a:srgbClr val="EE5B66"/>
                </a:solidFill>
                <a:latin typeface="Lucida Sans" panose="020B0602030504020204" pitchFamily="34" charset="0"/>
              </a:rPr>
              <a:t>Alínea a)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Mostra que                                    .</a:t>
            </a:r>
          </a:p>
        </p:txBody>
      </p:sp>
      <p:pic>
        <p:nvPicPr>
          <p:cNvPr id="52" name="Imagem 5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cxnSp>
        <p:nvCxnSpPr>
          <p:cNvPr id="55" name="Straight Arrow Connector 47"/>
          <p:cNvCxnSpPr/>
          <p:nvPr/>
        </p:nvCxnSpPr>
        <p:spPr>
          <a:xfrm>
            <a:off x="1167124" y="1975399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1" y="1751951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𝐬𝐞𝐧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val 59"/>
          <p:cNvSpPr/>
          <p:nvPr/>
        </p:nvSpPr>
        <p:spPr>
          <a:xfrm>
            <a:off x="11428553" y="3574252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hlinkClick r:id="rId21" action="ppaction://hlinksldjump"/>
          </p:cNvPr>
          <p:cNvSpPr/>
          <p:nvPr/>
        </p:nvSpPr>
        <p:spPr>
          <a:xfrm>
            <a:off x="11486180" y="3628252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97" y="1719866"/>
            <a:ext cx="476250" cy="66675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80" y="3076014"/>
            <a:ext cx="476250" cy="66675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80" y="3076014"/>
            <a:ext cx="476250" cy="66675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15" y="2144299"/>
            <a:ext cx="4693930" cy="456286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00" y="2145600"/>
            <a:ext cx="4693930" cy="456286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00" y="2145600"/>
            <a:ext cx="4693930" cy="4562865"/>
          </a:xfrm>
          <a:prstGeom prst="rect">
            <a:avLst/>
          </a:prstGeom>
        </p:spPr>
      </p:pic>
      <p:pic>
        <p:nvPicPr>
          <p:cNvPr id="2" name="AU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6" y="961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33" grpId="0" animBg="1"/>
      <p:bldP spid="34" grpId="0" animBg="1"/>
      <p:bldP spid="34" grpId="1" animBg="1"/>
      <p:bldP spid="3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79" y="1618312"/>
            <a:ext cx="4693930" cy="4562865"/>
          </a:xfrm>
          <a:prstGeom prst="rect">
            <a:avLst/>
          </a:prstGeom>
        </p:spPr>
      </p:pic>
      <p:sp>
        <p:nvSpPr>
          <p:cNvPr id="94" name="Rectangle 50"/>
          <p:cNvSpPr/>
          <p:nvPr/>
        </p:nvSpPr>
        <p:spPr>
          <a:xfrm>
            <a:off x="3321185" y="4327623"/>
            <a:ext cx="1122985" cy="31965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50"/>
          <p:cNvSpPr/>
          <p:nvPr/>
        </p:nvSpPr>
        <p:spPr>
          <a:xfrm>
            <a:off x="2535169" y="4180690"/>
            <a:ext cx="523881" cy="264181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50"/>
          <p:cNvSpPr/>
          <p:nvPr/>
        </p:nvSpPr>
        <p:spPr>
          <a:xfrm>
            <a:off x="2114293" y="4151272"/>
            <a:ext cx="244394" cy="29059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0"/>
          <p:cNvSpPr/>
          <p:nvPr/>
        </p:nvSpPr>
        <p:spPr>
          <a:xfrm>
            <a:off x="2220651" y="3371527"/>
            <a:ext cx="357817" cy="31965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50"/>
          <p:cNvSpPr/>
          <p:nvPr/>
        </p:nvSpPr>
        <p:spPr>
          <a:xfrm>
            <a:off x="2757755" y="3358221"/>
            <a:ext cx="357817" cy="31965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50"/>
          <p:cNvSpPr/>
          <p:nvPr/>
        </p:nvSpPr>
        <p:spPr>
          <a:xfrm>
            <a:off x="3285765" y="3544733"/>
            <a:ext cx="357817" cy="31965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Conexão recta 15"/>
          <p:cNvCxnSpPr>
            <a:cxnSpLocks/>
            <a:endCxn id="55" idx="0"/>
          </p:cNvCxnSpPr>
          <p:nvPr/>
        </p:nvCxnSpPr>
        <p:spPr>
          <a:xfrm>
            <a:off x="11738180" y="3325666"/>
            <a:ext cx="0" cy="30258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xão recta 15"/>
          <p:cNvCxnSpPr/>
          <p:nvPr/>
        </p:nvCxnSpPr>
        <p:spPr>
          <a:xfrm>
            <a:off x="11726103" y="2548803"/>
            <a:ext cx="0" cy="252000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2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Determinar a área do trapézio, em função de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  <a:blipFill>
                <a:blip r:embed="rId7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>
            <a:stCxn id="64" idx="4"/>
            <a:endCxn id="62" idx="0"/>
          </p:cNvCxnSpPr>
          <p:nvPr/>
        </p:nvCxnSpPr>
        <p:spPr>
          <a:xfrm>
            <a:off x="11726632" y="1668117"/>
            <a:ext cx="0" cy="270998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1366632" y="1885115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1420632" y="193911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hlinkClick r:id="rId8" action="ppaction://hlinksldjump"/>
          </p:cNvPr>
          <p:cNvSpPr/>
          <p:nvPr/>
        </p:nvSpPr>
        <p:spPr>
          <a:xfrm>
            <a:off x="11474632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cxnSp>
        <p:nvCxnSpPr>
          <p:cNvPr id="68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3" descr="C:\Users\adantas\Desktop\PRODUÇÃO\2017\MATEMÁTICA\EXPOENTE12\LAYOUT_BASE\EDITAVEIS\ic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Imagem 7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82" name="Oval 81"/>
          <p:cNvSpPr/>
          <p:nvPr/>
        </p:nvSpPr>
        <p:spPr>
          <a:xfrm>
            <a:off x="11416476" y="27973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hlinkClick r:id="rId13" action="ppaction://hlinksldjump"/>
          </p:cNvPr>
          <p:cNvSpPr/>
          <p:nvPr/>
        </p:nvSpPr>
        <p:spPr>
          <a:xfrm>
            <a:off x="11474103" y="28513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52"/>
          <p:cNvSpPr txBox="1"/>
          <p:nvPr/>
        </p:nvSpPr>
        <p:spPr>
          <a:xfrm>
            <a:off x="1213099" y="250805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pic>
        <p:nvPicPr>
          <p:cNvPr id="38" name="Imagem 3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cxnSp>
        <p:nvCxnSpPr>
          <p:cNvPr id="76" name="Straight Arrow Connector 94"/>
          <p:cNvCxnSpPr>
            <a:cxnSpLocks/>
          </p:cNvCxnSpPr>
          <p:nvPr/>
        </p:nvCxnSpPr>
        <p:spPr>
          <a:xfrm flipH="1">
            <a:off x="2912568" y="2637204"/>
            <a:ext cx="3249" cy="504000"/>
          </a:xfrm>
          <a:prstGeom prst="straightConnector1">
            <a:avLst/>
          </a:prstGeom>
          <a:ln>
            <a:solidFill>
              <a:srgbClr val="EF5B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Rectangle 2"/>
          <p:cNvSpPr/>
          <p:nvPr/>
        </p:nvSpPr>
        <p:spPr>
          <a:xfrm>
            <a:off x="2915817" y="294025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613" lvl="1" indent="-1090613"/>
            <a:r>
              <a:rPr lang="pt-PT" b="1" dirty="0">
                <a:solidFill>
                  <a:srgbClr val="EE5B66"/>
                </a:solidFill>
                <a:latin typeface="Lucida Sans" panose="020B0602030504020204" pitchFamily="34" charset="0"/>
              </a:rPr>
              <a:t>Alínea a)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Mostra que                           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/>
              <p:cNvSpPr txBox="1"/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𝐬𝐞𝐧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CaixaDeTexto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/>
          <p:cNvSpPr/>
          <p:nvPr/>
        </p:nvSpPr>
        <p:spPr>
          <a:xfrm>
            <a:off x="11428553" y="3574252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hlinkClick r:id="rId19" action="ppaction://hlinksldjump"/>
          </p:cNvPr>
          <p:cNvSpPr/>
          <p:nvPr/>
        </p:nvSpPr>
        <p:spPr>
          <a:xfrm>
            <a:off x="11486180" y="3628252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9" name="Rectangle 50"/>
          <p:cNvSpPr/>
          <p:nvPr/>
        </p:nvSpPr>
        <p:spPr>
          <a:xfrm>
            <a:off x="2131001" y="4164659"/>
            <a:ext cx="2300008" cy="566297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77"/>
              <p:cNvSpPr txBox="1"/>
              <p:nvPr/>
            </p:nvSpPr>
            <p:spPr>
              <a:xfrm>
                <a:off x="1472452" y="2143657"/>
                <a:ext cx="31111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Área do trapézio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𝑆𝑃𝑄𝑅</m:t>
                        </m:r>
                      </m:e>
                    </m:d>
                  </m:oMath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452" y="2143657"/>
                <a:ext cx="3111133" cy="369332"/>
              </a:xfrm>
              <a:prstGeom prst="rect">
                <a:avLst/>
              </a:prstGeom>
              <a:blipFill>
                <a:blip r:embed="rId20"/>
                <a:stretch>
                  <a:fillRect l="-1765" t="-8333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47"/>
          <p:cNvCxnSpPr/>
          <p:nvPr/>
        </p:nvCxnSpPr>
        <p:spPr>
          <a:xfrm>
            <a:off x="1167124" y="2328323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1" y="2104875"/>
            <a:ext cx="476250" cy="66675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05" y="2565676"/>
            <a:ext cx="476250" cy="666750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4" y="4139420"/>
            <a:ext cx="476250" cy="666750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4" y="4149946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77"/>
              <p:cNvSpPr txBox="1"/>
              <p:nvPr/>
            </p:nvSpPr>
            <p:spPr>
              <a:xfrm>
                <a:off x="1596654" y="4149946"/>
                <a:ext cx="3172266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×(1+</m:t>
                      </m:r>
                      <m:func>
                        <m:func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pt-P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sen</m:t>
                          </m:r>
                        </m:fName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654" y="4149946"/>
                <a:ext cx="3172266" cy="61093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2544865" y="4136109"/>
            <a:ext cx="524659" cy="308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Retângulo 56"/>
          <p:cNvSpPr/>
          <p:nvPr/>
        </p:nvSpPr>
        <p:spPr>
          <a:xfrm>
            <a:off x="3343576" y="4303292"/>
            <a:ext cx="1113283" cy="457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tângulo 57"/>
          <p:cNvSpPr/>
          <p:nvPr/>
        </p:nvSpPr>
        <p:spPr>
          <a:xfrm>
            <a:off x="2101290" y="4139580"/>
            <a:ext cx="238723" cy="309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7" name="Imagem 6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4" y="4149946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77"/>
              <p:cNvSpPr txBox="1"/>
              <p:nvPr/>
            </p:nvSpPr>
            <p:spPr>
              <a:xfrm>
                <a:off x="8131012" y="5687373"/>
                <a:ext cx="713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(0, −1)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012" y="5687373"/>
                <a:ext cx="713880" cy="369332"/>
              </a:xfrm>
              <a:prstGeom prst="rect">
                <a:avLst/>
              </a:prstGeom>
              <a:blipFill>
                <a:blip r:embed="rId23"/>
                <a:stretch>
                  <a:fillRect l="-2564" r="-27350" b="-1475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7"/>
              <p:cNvSpPr txBox="1"/>
              <p:nvPr/>
            </p:nvSpPr>
            <p:spPr>
              <a:xfrm>
                <a:off x="10201075" y="5547326"/>
                <a:ext cx="713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(1, −1)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1075" y="5547326"/>
                <a:ext cx="713880" cy="369332"/>
              </a:xfrm>
              <a:prstGeom prst="rect">
                <a:avLst/>
              </a:prstGeom>
              <a:blipFill>
                <a:blip r:embed="rId24"/>
                <a:stretch>
                  <a:fillRect l="-2542" r="-26271" b="-1475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77"/>
              <p:cNvSpPr txBox="1"/>
              <p:nvPr/>
            </p:nvSpPr>
            <p:spPr>
              <a:xfrm>
                <a:off x="1955600" y="3355389"/>
                <a:ext cx="1913936" cy="671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𝑅𝑄</m:t>
                              </m:r>
                            </m:e>
                          </m:ac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𝑆𝑃</m:t>
                              </m:r>
                            </m:e>
                          </m:ac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̅"/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𝑆𝑅</m:t>
                          </m:r>
                        </m:e>
                      </m:acc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00" y="3355389"/>
                <a:ext cx="1913936" cy="67159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Imagem 7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50" y="4160472"/>
            <a:ext cx="476250" cy="666750"/>
          </a:xfrm>
          <a:prstGeom prst="rect">
            <a:avLst/>
          </a:prstGeom>
        </p:spPr>
      </p:pic>
      <p:cxnSp>
        <p:nvCxnSpPr>
          <p:cNvPr id="5" name="Conexão reta 4"/>
          <p:cNvCxnSpPr>
            <a:cxnSpLocks/>
          </p:cNvCxnSpPr>
          <p:nvPr/>
        </p:nvCxnSpPr>
        <p:spPr>
          <a:xfrm>
            <a:off x="8314038" y="2718363"/>
            <a:ext cx="8900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77"/>
          <p:cNvCxnSpPr>
            <a:cxnSpLocks/>
          </p:cNvCxnSpPr>
          <p:nvPr/>
        </p:nvCxnSpPr>
        <p:spPr>
          <a:xfrm>
            <a:off x="8331263" y="4042553"/>
            <a:ext cx="9354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xão reta 79"/>
          <p:cNvCxnSpPr>
            <a:cxnSpLocks/>
          </p:cNvCxnSpPr>
          <p:nvPr/>
        </p:nvCxnSpPr>
        <p:spPr>
          <a:xfrm>
            <a:off x="9254085" y="2719497"/>
            <a:ext cx="7607" cy="130169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77"/>
              <p:cNvSpPr txBox="1"/>
              <p:nvPr/>
            </p:nvSpPr>
            <p:spPr>
              <a:xfrm>
                <a:off x="8458168" y="3994318"/>
                <a:ext cx="713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pt-P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168" y="3994318"/>
                <a:ext cx="713880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Conexão reta 84"/>
          <p:cNvCxnSpPr>
            <a:cxnSpLocks/>
          </p:cNvCxnSpPr>
          <p:nvPr/>
        </p:nvCxnSpPr>
        <p:spPr>
          <a:xfrm flipH="1">
            <a:off x="8302515" y="2706937"/>
            <a:ext cx="1" cy="297091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Imagem 8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50" y="4149946"/>
            <a:ext cx="476250" cy="666750"/>
          </a:xfrm>
          <a:prstGeom prst="rect">
            <a:avLst/>
          </a:prstGeom>
        </p:spPr>
      </p:pic>
      <p:sp>
        <p:nvSpPr>
          <p:cNvPr id="13" name="Chaveta à esquerda 12"/>
          <p:cNvSpPr/>
          <p:nvPr/>
        </p:nvSpPr>
        <p:spPr>
          <a:xfrm>
            <a:off x="8047356" y="4062290"/>
            <a:ext cx="207520" cy="1619158"/>
          </a:xfrm>
          <a:prstGeom prst="leftBrace">
            <a:avLst>
              <a:gd name="adj1" fmla="val 4292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8" name="Chaveta à esquerda 87"/>
          <p:cNvSpPr/>
          <p:nvPr/>
        </p:nvSpPr>
        <p:spPr>
          <a:xfrm>
            <a:off x="8038613" y="2745728"/>
            <a:ext cx="207520" cy="1278553"/>
          </a:xfrm>
          <a:prstGeom prst="leftBrace">
            <a:avLst>
              <a:gd name="adj1" fmla="val 4292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77"/>
              <p:cNvSpPr txBox="1"/>
              <p:nvPr/>
            </p:nvSpPr>
            <p:spPr>
              <a:xfrm>
                <a:off x="7278452" y="3156681"/>
                <a:ext cx="713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pt-P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sen</m:t>
                          </m:r>
                        </m:fName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452" y="3156681"/>
                <a:ext cx="713880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77"/>
              <p:cNvSpPr txBox="1"/>
              <p:nvPr/>
            </p:nvSpPr>
            <p:spPr>
              <a:xfrm>
                <a:off x="7672218" y="4672258"/>
                <a:ext cx="2044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218" y="4672258"/>
                <a:ext cx="204492" cy="369332"/>
              </a:xfrm>
              <a:prstGeom prst="rect">
                <a:avLst/>
              </a:prstGeom>
              <a:blipFill>
                <a:blip r:embed="rId28"/>
                <a:stretch>
                  <a:fillRect r="-484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Imagem 9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89" y="4125271"/>
            <a:ext cx="476250" cy="666750"/>
          </a:xfrm>
          <a:prstGeom prst="rect">
            <a:avLst/>
          </a:prstGeom>
        </p:spPr>
      </p:pic>
      <p:pic>
        <p:nvPicPr>
          <p:cNvPr id="92" name="Imagem 9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89" y="4160312"/>
            <a:ext cx="476250" cy="666750"/>
          </a:xfrm>
          <a:prstGeom prst="rect">
            <a:avLst/>
          </a:prstGeom>
        </p:spPr>
      </p:pic>
      <p:pic>
        <p:nvPicPr>
          <p:cNvPr id="93" name="Imagem 9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19" y="4170678"/>
            <a:ext cx="476250" cy="666750"/>
          </a:xfrm>
          <a:prstGeom prst="rect">
            <a:avLst/>
          </a:prstGeom>
        </p:spPr>
      </p:pic>
      <p:pic>
        <p:nvPicPr>
          <p:cNvPr id="74" name="Imagem 7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pic>
        <p:nvPicPr>
          <p:cNvPr id="4" name="AU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6" y="969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46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4" grpId="0" animBg="1"/>
      <p:bldP spid="94" grpId="1" animBg="1"/>
      <p:bldP spid="77" grpId="0" animBg="1"/>
      <p:bldP spid="77" grpId="1" animBg="1"/>
      <p:bldP spid="73" grpId="0" animBg="1"/>
      <p:bldP spid="73" grpId="1" animBg="1"/>
      <p:bldP spid="60" grpId="0" animBg="1"/>
      <p:bldP spid="60" grpId="1" animBg="1"/>
      <p:bldP spid="65" grpId="0" animBg="1"/>
      <p:bldP spid="65" grpId="1" animBg="1"/>
      <p:bldP spid="66" grpId="0" animBg="1"/>
      <p:bldP spid="66" grpId="1" animBg="1"/>
      <p:bldP spid="29" grpId="0" animBg="1"/>
      <p:bldP spid="33" grpId="0"/>
      <p:bldP spid="56" grpId="0"/>
      <p:bldP spid="2" grpId="0" animBg="1"/>
      <p:bldP spid="57" grpId="0" animBg="1"/>
      <p:bldP spid="58" grpId="0" animBg="1"/>
      <p:bldP spid="69" grpId="0"/>
      <p:bldP spid="69" grpId="1"/>
      <p:bldP spid="72" grpId="0"/>
      <p:bldP spid="72" grpId="1"/>
      <p:bldP spid="50" grpId="0"/>
      <p:bldP spid="84" grpId="0"/>
      <p:bldP spid="84" grpId="1"/>
      <p:bldP spid="13" grpId="0" animBg="1"/>
      <p:bldP spid="13" grpId="1" animBg="1"/>
      <p:bldP spid="88" grpId="0" animBg="1"/>
      <p:bldP spid="88" grpId="1" animBg="1"/>
      <p:bldP spid="89" grpId="0"/>
      <p:bldP spid="89" grpId="1"/>
      <p:bldP spid="90" grpId="0"/>
      <p:bldP spid="9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0"/>
          <p:cNvSpPr/>
          <p:nvPr/>
        </p:nvSpPr>
        <p:spPr>
          <a:xfrm>
            <a:off x="2525017" y="4188453"/>
            <a:ext cx="524904" cy="22850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50"/>
          <p:cNvSpPr/>
          <p:nvPr/>
        </p:nvSpPr>
        <p:spPr>
          <a:xfrm>
            <a:off x="3243908" y="4179541"/>
            <a:ext cx="524904" cy="22850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50"/>
          <p:cNvSpPr/>
          <p:nvPr/>
        </p:nvSpPr>
        <p:spPr>
          <a:xfrm>
            <a:off x="2479152" y="4184466"/>
            <a:ext cx="1303327" cy="495296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7"/>
              <p:cNvSpPr txBox="1"/>
              <p:nvPr/>
            </p:nvSpPr>
            <p:spPr>
              <a:xfrm>
                <a:off x="1441885" y="4132252"/>
                <a:ext cx="3172266" cy="582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sen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7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885" y="4132252"/>
                <a:ext cx="3172266" cy="5829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tângulo 85"/>
          <p:cNvSpPr/>
          <p:nvPr/>
        </p:nvSpPr>
        <p:spPr>
          <a:xfrm>
            <a:off x="2512781" y="4184955"/>
            <a:ext cx="524659" cy="21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tângulo 86"/>
          <p:cNvSpPr/>
          <p:nvPr/>
        </p:nvSpPr>
        <p:spPr>
          <a:xfrm>
            <a:off x="3260875" y="4171706"/>
            <a:ext cx="524659" cy="21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9" name="Rectangle 50"/>
          <p:cNvSpPr/>
          <p:nvPr/>
        </p:nvSpPr>
        <p:spPr>
          <a:xfrm>
            <a:off x="2492159" y="3393458"/>
            <a:ext cx="325924" cy="304146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50"/>
          <p:cNvSpPr/>
          <p:nvPr/>
        </p:nvSpPr>
        <p:spPr>
          <a:xfrm>
            <a:off x="2996832" y="3383450"/>
            <a:ext cx="325924" cy="304146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7"/>
              <p:cNvSpPr txBox="1"/>
              <p:nvPr/>
            </p:nvSpPr>
            <p:spPr>
              <a:xfrm>
                <a:off x="1955600" y="3355389"/>
                <a:ext cx="1913936" cy="671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𝑂𝑆</m:t>
                              </m:r>
                            </m:e>
                          </m:acc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̅"/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𝑆𝑃</m:t>
                              </m:r>
                            </m:e>
                          </m:ac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00" y="3355389"/>
                <a:ext cx="1913936" cy="671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xão recta 15"/>
          <p:cNvCxnSpPr>
            <a:cxnSpLocks/>
            <a:endCxn id="45" idx="0"/>
          </p:cNvCxnSpPr>
          <p:nvPr/>
        </p:nvCxnSpPr>
        <p:spPr>
          <a:xfrm>
            <a:off x="11738180" y="3325666"/>
            <a:ext cx="0" cy="30258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0763" y="1051154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0950" lvl="0" indent="-1250950"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3 </a:t>
                </a:r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Determinar a área do triângulo, em função de </a:t>
                </a:r>
                <a14:m>
                  <m:oMath xmlns:m="http://schemas.openxmlformats.org/officeDocument/2006/math">
                    <m:r>
                      <a:rPr lang="pt-PT" b="1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1154"/>
                <a:ext cx="10358437" cy="369332"/>
              </a:xfrm>
              <a:prstGeom prst="rect">
                <a:avLst/>
              </a:prstGeom>
              <a:blipFill>
                <a:blip r:embed="rId8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stCxn id="61" idx="4"/>
          </p:cNvCxnSpPr>
          <p:nvPr/>
        </p:nvCxnSpPr>
        <p:spPr>
          <a:xfrm>
            <a:off x="11726103" y="1668117"/>
            <a:ext cx="0" cy="309573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/>
          <p:nvPr/>
        </p:nvCxnSpPr>
        <p:spPr>
          <a:xfrm>
            <a:off x="11726103" y="2548803"/>
            <a:ext cx="3627" cy="45861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hlinkClick r:id="rId9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hlinkClick r:id="rId10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4" name="Oval 63"/>
          <p:cNvSpPr/>
          <p:nvPr/>
        </p:nvSpPr>
        <p:spPr>
          <a:xfrm>
            <a:off x="11352976" y="2718559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406976" y="2771450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50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3" descr="C:\Users\adantas\Desktop\PRODUÇÃO\2017\MATEMÁTICA\EXPOENTE12\LAYOUT_BASE\EDITAVEIS\icon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m 8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31" name="TextBox 52"/>
          <p:cNvSpPr txBox="1"/>
          <p:nvPr/>
        </p:nvSpPr>
        <p:spPr>
          <a:xfrm>
            <a:off x="1213099" y="250805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pic>
        <p:nvPicPr>
          <p:cNvPr id="33" name="Imagem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sp>
        <p:nvSpPr>
          <p:cNvPr id="29" name="Rectangle 2"/>
          <p:cNvSpPr/>
          <p:nvPr/>
        </p:nvSpPr>
        <p:spPr>
          <a:xfrm>
            <a:off x="2915817" y="294025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613" lvl="1" indent="-1090613"/>
            <a:r>
              <a:rPr lang="pt-PT" b="1" dirty="0">
                <a:solidFill>
                  <a:srgbClr val="EE5B66"/>
                </a:solidFill>
                <a:latin typeface="Lucida Sans" panose="020B0602030504020204" pitchFamily="34" charset="0"/>
              </a:rPr>
              <a:t>Alínea a)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Mostra que                           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𝐬𝐞𝐧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11428553" y="3574252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hlinkClick r:id="rId20" action="ppaction://hlinksldjump"/>
          </p:cNvPr>
          <p:cNvSpPr/>
          <p:nvPr/>
        </p:nvSpPr>
        <p:spPr>
          <a:xfrm>
            <a:off x="11486180" y="3628252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00" y="1620000"/>
            <a:ext cx="4693930" cy="4562865"/>
          </a:xfrm>
          <a:prstGeom prst="rect">
            <a:avLst/>
          </a:prstGeom>
        </p:spPr>
      </p:pic>
      <p:cxnSp>
        <p:nvCxnSpPr>
          <p:cNvPr id="69" name="Straight Arrow Connector 94"/>
          <p:cNvCxnSpPr>
            <a:cxnSpLocks/>
          </p:cNvCxnSpPr>
          <p:nvPr/>
        </p:nvCxnSpPr>
        <p:spPr>
          <a:xfrm flipH="1">
            <a:off x="2912568" y="2637204"/>
            <a:ext cx="3249" cy="504000"/>
          </a:xfrm>
          <a:prstGeom prst="straightConnector1">
            <a:avLst/>
          </a:prstGeom>
          <a:ln>
            <a:solidFill>
              <a:srgbClr val="EF5B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77"/>
              <p:cNvSpPr txBox="1"/>
              <p:nvPr/>
            </p:nvSpPr>
            <p:spPr>
              <a:xfrm>
                <a:off x="1472452" y="2143657"/>
                <a:ext cx="31111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Área do triângulo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𝑂𝑆𝑃</m:t>
                        </m:r>
                      </m:e>
                    </m:d>
                  </m:oMath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452" y="2143657"/>
                <a:ext cx="3111133" cy="369332"/>
              </a:xfrm>
              <a:prstGeom prst="rect">
                <a:avLst/>
              </a:prstGeom>
              <a:blipFill>
                <a:blip r:embed="rId22"/>
                <a:stretch>
                  <a:fillRect l="-1765" t="-8333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47"/>
          <p:cNvCxnSpPr/>
          <p:nvPr/>
        </p:nvCxnSpPr>
        <p:spPr>
          <a:xfrm>
            <a:off x="1167124" y="2328323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agem 7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1" y="2104875"/>
            <a:ext cx="476250" cy="666750"/>
          </a:xfrm>
          <a:prstGeom prst="rect">
            <a:avLst/>
          </a:prstGeom>
        </p:spPr>
      </p:pic>
      <p:pic>
        <p:nvPicPr>
          <p:cNvPr id="75" name="Imagem 7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05" y="2565676"/>
            <a:ext cx="476250" cy="666750"/>
          </a:xfrm>
          <a:prstGeom prst="rect">
            <a:avLst/>
          </a:prstGeom>
        </p:spPr>
      </p:pic>
      <p:cxnSp>
        <p:nvCxnSpPr>
          <p:cNvPr id="78" name="Conexão reta 77"/>
          <p:cNvCxnSpPr>
            <a:cxnSpLocks/>
          </p:cNvCxnSpPr>
          <p:nvPr/>
        </p:nvCxnSpPr>
        <p:spPr>
          <a:xfrm>
            <a:off x="8314038" y="2718363"/>
            <a:ext cx="8900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xão reta 78"/>
          <p:cNvCxnSpPr>
            <a:cxnSpLocks/>
          </p:cNvCxnSpPr>
          <p:nvPr/>
        </p:nvCxnSpPr>
        <p:spPr>
          <a:xfrm>
            <a:off x="8331263" y="4042553"/>
            <a:ext cx="9354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xão reta 79"/>
          <p:cNvCxnSpPr>
            <a:cxnSpLocks/>
          </p:cNvCxnSpPr>
          <p:nvPr/>
        </p:nvCxnSpPr>
        <p:spPr>
          <a:xfrm>
            <a:off x="9254085" y="2719497"/>
            <a:ext cx="7607" cy="130169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77"/>
              <p:cNvSpPr txBox="1"/>
              <p:nvPr/>
            </p:nvSpPr>
            <p:spPr>
              <a:xfrm>
                <a:off x="8471910" y="4001490"/>
                <a:ext cx="713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pt-P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910" y="4001490"/>
                <a:ext cx="713880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Chaveta à esquerda 82"/>
          <p:cNvSpPr/>
          <p:nvPr/>
        </p:nvSpPr>
        <p:spPr>
          <a:xfrm>
            <a:off x="8038613" y="2745728"/>
            <a:ext cx="207520" cy="1278553"/>
          </a:xfrm>
          <a:prstGeom prst="leftBrace">
            <a:avLst>
              <a:gd name="adj1" fmla="val 4292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77"/>
              <p:cNvSpPr txBox="1"/>
              <p:nvPr/>
            </p:nvSpPr>
            <p:spPr>
              <a:xfrm>
                <a:off x="7278452" y="3156681"/>
                <a:ext cx="713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pt-PT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sen</m:t>
                          </m:r>
                        </m:fName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452" y="3156681"/>
                <a:ext cx="713880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Imagem 8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71" y="4132252"/>
            <a:ext cx="476250" cy="666750"/>
          </a:xfrm>
          <a:prstGeom prst="rect">
            <a:avLst/>
          </a:prstGeom>
        </p:spPr>
      </p:pic>
      <p:pic>
        <p:nvPicPr>
          <p:cNvPr id="88" name="Imagem 8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09" y="4134665"/>
            <a:ext cx="476250" cy="666750"/>
          </a:xfrm>
          <a:prstGeom prst="rect">
            <a:avLst/>
          </a:prstGeom>
        </p:spPr>
      </p:pic>
      <p:pic>
        <p:nvPicPr>
          <p:cNvPr id="91" name="Imagem 9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10" y="4140572"/>
            <a:ext cx="476250" cy="666750"/>
          </a:xfrm>
          <a:prstGeom prst="rect">
            <a:avLst/>
          </a:prstGeom>
        </p:spPr>
      </p:pic>
      <p:pic>
        <p:nvPicPr>
          <p:cNvPr id="92" name="Imagem 9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48" y="4148892"/>
            <a:ext cx="476250" cy="666750"/>
          </a:xfrm>
          <a:prstGeom prst="rect">
            <a:avLst/>
          </a:prstGeom>
        </p:spPr>
      </p:pic>
      <p:pic>
        <p:nvPicPr>
          <p:cNvPr id="95" name="Imagem 9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48" y="4138825"/>
            <a:ext cx="476250" cy="666750"/>
          </a:xfrm>
          <a:prstGeom prst="rect">
            <a:avLst/>
          </a:prstGeom>
        </p:spPr>
      </p:pic>
      <p:pic>
        <p:nvPicPr>
          <p:cNvPr id="97" name="Imagem 9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55" y="4124598"/>
            <a:ext cx="476250" cy="666750"/>
          </a:xfrm>
          <a:prstGeom prst="rect">
            <a:avLst/>
          </a:prstGeom>
        </p:spPr>
      </p:pic>
      <p:pic>
        <p:nvPicPr>
          <p:cNvPr id="52" name="Imagem 5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pic>
        <p:nvPicPr>
          <p:cNvPr id="4" name="AU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96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38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3" grpId="0" animBg="1"/>
      <p:bldP spid="93" grpId="1" animBg="1"/>
      <p:bldP spid="96" grpId="0" animBg="1"/>
      <p:bldP spid="96" grpId="1" animBg="1"/>
      <p:bldP spid="36" grpId="0" animBg="1"/>
      <p:bldP spid="77" grpId="0"/>
      <p:bldP spid="86" grpId="0" animBg="1"/>
      <p:bldP spid="87" grpId="0" animBg="1"/>
      <p:bldP spid="89" grpId="0" animBg="1"/>
      <p:bldP spid="89" grpId="1" animBg="1"/>
      <p:bldP spid="90" grpId="0" animBg="1"/>
      <p:bldP spid="90" grpId="1" animBg="1"/>
      <p:bldP spid="76" grpId="0"/>
      <p:bldP spid="70" grpId="0"/>
      <p:bldP spid="82" grpId="0"/>
      <p:bldP spid="82" grpId="1"/>
      <p:bldP spid="83" grpId="0" animBg="1"/>
      <p:bldP spid="83" grpId="1" animBg="1"/>
      <p:bldP spid="84" grpId="0"/>
      <p:bldP spid="8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50"/>
          <p:cNvSpPr/>
          <p:nvPr/>
        </p:nvSpPr>
        <p:spPr>
          <a:xfrm>
            <a:off x="2228102" y="2951747"/>
            <a:ext cx="2240770" cy="512143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50"/>
          <p:cNvSpPr/>
          <p:nvPr/>
        </p:nvSpPr>
        <p:spPr>
          <a:xfrm>
            <a:off x="4731253" y="2938793"/>
            <a:ext cx="1349038" cy="521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77"/>
              <p:cNvSpPr txBox="1"/>
              <p:nvPr/>
            </p:nvSpPr>
            <p:spPr>
              <a:xfrm>
                <a:off x="1915079" y="2895627"/>
                <a:ext cx="6946099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PT" b="0" i="1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079" y="2895627"/>
                <a:ext cx="6946099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50"/>
          <p:cNvSpPr/>
          <p:nvPr/>
        </p:nvSpPr>
        <p:spPr>
          <a:xfrm>
            <a:off x="2208488" y="2397531"/>
            <a:ext cx="2684486" cy="304146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50"/>
          <p:cNvSpPr/>
          <p:nvPr/>
        </p:nvSpPr>
        <p:spPr>
          <a:xfrm>
            <a:off x="5133608" y="2397532"/>
            <a:ext cx="2595775" cy="3041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77"/>
              <p:cNvSpPr txBox="1"/>
              <p:nvPr/>
            </p:nvSpPr>
            <p:spPr>
              <a:xfrm>
                <a:off x="1915079" y="2346336"/>
                <a:ext cx="6410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área do trapézio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𝑆𝑃𝑄𝑅</m:t>
                        </m:r>
                      </m:e>
                    </m:d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área do triângulo</a:t>
                </a:r>
                <a:r>
                  <a:rPr kumimoji="0" lang="pt-PT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pt-P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𝑂𝑆𝑃</m:t>
                        </m:r>
                      </m:e>
                    </m:d>
                    <m:r>
                      <a:rPr kumimoji="0" lang="pt-PT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079" y="2346336"/>
                <a:ext cx="6410774" cy="369332"/>
              </a:xfrm>
              <a:prstGeom prst="rect">
                <a:avLst/>
              </a:prstGeom>
              <a:blipFill>
                <a:blip r:embed="rId7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50"/>
          <p:cNvSpPr/>
          <p:nvPr/>
        </p:nvSpPr>
        <p:spPr>
          <a:xfrm>
            <a:off x="2212060" y="5329275"/>
            <a:ext cx="1715587" cy="611228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0763" y="1051154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0950" lvl="0" indent="-1250950"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4 </a:t>
                </a:r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Determinar a área do quadrilátero, em função de </a:t>
                </a:r>
                <a14:m>
                  <m:oMath xmlns:m="http://schemas.openxmlformats.org/officeDocument/2006/math">
                    <m:r>
                      <a:rPr lang="pt-PT" b="1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1154"/>
                <a:ext cx="10358437" cy="369332"/>
              </a:xfrm>
              <a:prstGeom prst="rect">
                <a:avLst/>
              </a:prstGeom>
              <a:blipFill>
                <a:blip r:embed="rId8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cta 15"/>
          <p:cNvCxnSpPr>
            <a:stCxn id="61" idx="4"/>
          </p:cNvCxnSpPr>
          <p:nvPr/>
        </p:nvCxnSpPr>
        <p:spPr>
          <a:xfrm>
            <a:off x="11726103" y="1668117"/>
            <a:ext cx="0" cy="309573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15"/>
          <p:cNvCxnSpPr/>
          <p:nvPr/>
        </p:nvCxnSpPr>
        <p:spPr>
          <a:xfrm>
            <a:off x="11726103" y="2548803"/>
            <a:ext cx="3627" cy="45861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1423730" y="1110117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hlinkClick r:id="rId9" action="ppaction://hlinksldjump"/>
          </p:cNvPr>
          <p:cNvSpPr/>
          <p:nvPr/>
        </p:nvSpPr>
        <p:spPr>
          <a:xfrm>
            <a:off x="11474103" y="1164117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hlinkClick r:id="rId10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50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3" descr="C:\Users\adantas\Desktop\PRODUÇÃO\2017\MATEMÁTICA\EXPOENTE12\LAYOUT_BASE\EDITAVEIS\icon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m 8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31" name="TextBox 52"/>
          <p:cNvSpPr txBox="1"/>
          <p:nvPr/>
        </p:nvSpPr>
        <p:spPr>
          <a:xfrm>
            <a:off x="1213099" y="250805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Resolução |</a:t>
            </a:r>
          </a:p>
        </p:txBody>
      </p:sp>
      <p:pic>
        <p:nvPicPr>
          <p:cNvPr id="33" name="Imagem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p:sp>
        <p:nvSpPr>
          <p:cNvPr id="29" name="Rectangle 2"/>
          <p:cNvSpPr/>
          <p:nvPr/>
        </p:nvSpPr>
        <p:spPr>
          <a:xfrm>
            <a:off x="2915817" y="294025"/>
            <a:ext cx="807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613" lvl="1" indent="-1090613"/>
            <a:r>
              <a:rPr lang="pt-PT" b="1" dirty="0">
                <a:solidFill>
                  <a:srgbClr val="EE5B66"/>
                </a:solidFill>
                <a:latin typeface="Lucida Sans" panose="020B0602030504020204" pitchFamily="34" charset="0"/>
              </a:rPr>
              <a:t>Alínea a)</a:t>
            </a:r>
            <a:r>
              <a:rPr lang="pt-PT" b="1" dirty="0">
                <a:solidFill>
                  <a:srgbClr val="00B5B6"/>
                </a:solidFill>
                <a:latin typeface="Lucida Sans" panose="020B0602030504020204" pitchFamily="34" charset="0"/>
              </a:rPr>
              <a:t> </a:t>
            </a:r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</a:rPr>
              <a:t>Mostra que                           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pt-PT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𝐬𝐞𝐧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pt-PT" b="1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pt-PT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r>
                            <a:rPr lang="pt-PT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P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554" y="204433"/>
                <a:ext cx="2575257" cy="51860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xão recta 15"/>
          <p:cNvCxnSpPr/>
          <p:nvPr/>
        </p:nvCxnSpPr>
        <p:spPr>
          <a:xfrm>
            <a:off x="11726103" y="3363282"/>
            <a:ext cx="3627" cy="45861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352976" y="3533038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406976" y="3585929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11410415" y="2754565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hlinkClick r:id="rId20" action="ppaction://hlinksldjump"/>
          </p:cNvPr>
          <p:cNvSpPr/>
          <p:nvPr/>
        </p:nvSpPr>
        <p:spPr>
          <a:xfrm>
            <a:off x="11468042" y="2808565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91" y="2927478"/>
            <a:ext cx="476250" cy="666750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90" y="3692810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77"/>
              <p:cNvSpPr txBox="1"/>
              <p:nvPr/>
            </p:nvSpPr>
            <p:spPr>
              <a:xfrm>
                <a:off x="1382813" y="1775470"/>
                <a:ext cx="44313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359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593F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área do quadrilátero </a:t>
                </a:r>
                <a14:m>
                  <m:oMath xmlns:m="http://schemas.openxmlformats.org/officeDocument/2006/math"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𝑂𝑃𝑄𝑅</m:t>
                    </m:r>
                    <m:r>
                      <a:rPr kumimoji="0" lang="pt-P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359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813" y="1775470"/>
                <a:ext cx="4431345" cy="369332"/>
              </a:xfrm>
              <a:prstGeom prst="rect">
                <a:avLst/>
              </a:prstGeom>
              <a:blipFill>
                <a:blip r:embed="rId22"/>
                <a:stretch>
                  <a:fillRect l="-413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47"/>
          <p:cNvCxnSpPr/>
          <p:nvPr/>
        </p:nvCxnSpPr>
        <p:spPr>
          <a:xfrm>
            <a:off x="1167124" y="1975399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m 5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1" y="1751951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77"/>
              <p:cNvSpPr txBox="1"/>
              <p:nvPr/>
            </p:nvSpPr>
            <p:spPr>
              <a:xfrm>
                <a:off x="1915078" y="3692316"/>
                <a:ext cx="6946099" cy="628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pt-PT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pt-P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3593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sen</m:t>
                                  </m:r>
                                </m:fName>
                                <m:e>
                                  <m: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  <m:r>
                            <a:rPr lang="pt-PT" b="0" i="1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078" y="3692316"/>
                <a:ext cx="6946099" cy="62805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Imagem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90" y="4462361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77"/>
              <p:cNvSpPr txBox="1"/>
              <p:nvPr/>
            </p:nvSpPr>
            <p:spPr>
              <a:xfrm>
                <a:off x="1915078" y="4501548"/>
                <a:ext cx="6946099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sen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sen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b="0" i="1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078" y="4501548"/>
                <a:ext cx="6946099" cy="63478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Imagem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90" y="5271099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7"/>
              <p:cNvSpPr txBox="1"/>
              <p:nvPr/>
            </p:nvSpPr>
            <p:spPr>
              <a:xfrm>
                <a:off x="1915077" y="5321756"/>
                <a:ext cx="6946099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sen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077" y="5321756"/>
                <a:ext cx="6946099" cy="63478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Imagem 4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pic>
        <p:nvPicPr>
          <p:cNvPr id="4" name="AU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2" y="943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7" grpId="0" animBg="1"/>
      <p:bldP spid="67" grpId="1" animBg="1"/>
      <p:bldP spid="55" grpId="0"/>
      <p:bldP spid="65" grpId="0" animBg="1"/>
      <p:bldP spid="65" grpId="1" animBg="1"/>
      <p:bldP spid="64" grpId="0" animBg="1"/>
      <p:bldP spid="64" grpId="1" animBg="1"/>
      <p:bldP spid="51" grpId="0"/>
      <p:bldP spid="36" grpId="0" animBg="1"/>
      <p:bldP spid="52" grpId="0"/>
      <p:bldP spid="68" grpId="0"/>
      <p:bldP spid="70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50"/>
          <p:cNvSpPr/>
          <p:nvPr/>
        </p:nvSpPr>
        <p:spPr>
          <a:xfrm>
            <a:off x="2329802" y="4434683"/>
            <a:ext cx="1696766" cy="634759"/>
          </a:xfrm>
          <a:prstGeom prst="rect">
            <a:avLst/>
          </a:prstGeom>
          <a:solidFill>
            <a:srgbClr val="F3E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77"/>
              <p:cNvSpPr txBox="1"/>
              <p:nvPr/>
            </p:nvSpPr>
            <p:spPr>
              <a:xfrm>
                <a:off x="1433252" y="1932605"/>
                <a:ext cx="5769478" cy="75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unc>
                                    <m:funcPr>
                                      <m:ctrlP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PT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sen</m:t>
                                      </m:r>
                                    </m:fName>
                                    <m:e>
                                      <m: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func>
                                  <m: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PT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252" y="1932605"/>
                <a:ext cx="5769478" cy="7500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/>
          <p:cNvSpPr/>
          <p:nvPr/>
        </p:nvSpPr>
        <p:spPr>
          <a:xfrm>
            <a:off x="11416476" y="264314"/>
            <a:ext cx="612000" cy="612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Imagem 6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82" y="6159341"/>
            <a:ext cx="698659" cy="698659"/>
          </a:xfrm>
          <a:prstGeom prst="rect">
            <a:avLst/>
          </a:prstGeom>
        </p:spPr>
      </p:pic>
      <p:cxnSp>
        <p:nvCxnSpPr>
          <p:cNvPr id="42" name="Conexão recta 10"/>
          <p:cNvCxnSpPr/>
          <p:nvPr/>
        </p:nvCxnSpPr>
        <p:spPr>
          <a:xfrm>
            <a:off x="11726103" y="-5751"/>
            <a:ext cx="0" cy="1153659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cta 15"/>
          <p:cNvCxnSpPr/>
          <p:nvPr/>
        </p:nvCxnSpPr>
        <p:spPr>
          <a:xfrm>
            <a:off x="11726103" y="1570914"/>
            <a:ext cx="0" cy="406776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cta 15"/>
          <p:cNvCxnSpPr/>
          <p:nvPr/>
        </p:nvCxnSpPr>
        <p:spPr>
          <a:xfrm>
            <a:off x="11726103" y="2548803"/>
            <a:ext cx="0" cy="252000"/>
          </a:xfrm>
          <a:prstGeom prst="line">
            <a:avLst/>
          </a:prstGeom>
          <a:ln w="63500">
            <a:solidFill>
              <a:srgbClr val="60C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1359203" y="1005375"/>
            <a:ext cx="720000" cy="720000"/>
          </a:xfrm>
          <a:prstGeom prst="ellipse">
            <a:avLst/>
          </a:prstGeom>
          <a:solidFill>
            <a:srgbClr val="EF5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413203" y="1059375"/>
            <a:ext cx="612000" cy="612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11416476" y="19591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416476" y="2797389"/>
            <a:ext cx="612000" cy="612000"/>
          </a:xfrm>
          <a:prstGeom prst="ellipse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hlinkClick r:id="rId9" action="ppaction://hlinksldjump"/>
          </p:cNvPr>
          <p:cNvSpPr/>
          <p:nvPr/>
        </p:nvSpPr>
        <p:spPr>
          <a:xfrm>
            <a:off x="11474103" y="28513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54" name="Conexão recta 10"/>
          <p:cNvCxnSpPr/>
          <p:nvPr/>
        </p:nvCxnSpPr>
        <p:spPr>
          <a:xfrm>
            <a:off x="11726103" y="-63137"/>
            <a:ext cx="0" cy="651211"/>
          </a:xfrm>
          <a:prstGeom prst="line">
            <a:avLst/>
          </a:prstGeom>
          <a:ln w="63500">
            <a:solidFill>
              <a:srgbClr val="EF5B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3" descr="C:\Users\adantas\Desktop\PRODUÇÃO\2017\MATEMÁTICA\EXPOENTE12\LAYOUT_BASE\EDITAVEIS\icon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020" y="287174"/>
            <a:ext cx="581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m 6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74" y="6191097"/>
            <a:ext cx="635145" cy="635145"/>
          </a:xfrm>
          <a:prstGeom prst="rect">
            <a:avLst/>
          </a:prstGeom>
        </p:spPr>
      </p:pic>
      <p:sp>
        <p:nvSpPr>
          <p:cNvPr id="65" name="Oval 64">
            <a:hlinkClick r:id="rId14" action="ppaction://hlinksldjump"/>
          </p:cNvPr>
          <p:cNvSpPr/>
          <p:nvPr/>
        </p:nvSpPr>
        <p:spPr>
          <a:xfrm>
            <a:off x="11474103" y="2013189"/>
            <a:ext cx="504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2"/>
              <p:cNvSpPr/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89395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Passo 1 </a:t>
                </a:r>
                <a:r>
                  <a:rPr lang="pt-PT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Sans" panose="020B0602030504020204" pitchFamily="34" charset="0"/>
                  </a:rPr>
                  <a:t>Determinar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pt-PT" b="1" i="1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a:rPr lang="pt-PT" b="1" i="1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pt-PT" b="1" i="1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76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63" y="1054888"/>
                <a:ext cx="10358437" cy="369332"/>
              </a:xfrm>
              <a:prstGeom prst="rect">
                <a:avLst/>
              </a:prstGeom>
              <a:blipFill>
                <a:blip r:embed="rId15"/>
                <a:stretch>
                  <a:fillRect l="-471" t="-6557" b="-262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2"/>
          <p:cNvSpPr txBox="1"/>
          <p:nvPr/>
        </p:nvSpPr>
        <p:spPr>
          <a:xfrm>
            <a:off x="1213099" y="250805"/>
            <a:ext cx="1814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Resolução |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2"/>
              <p:cNvSpPr/>
              <p:nvPr/>
            </p:nvSpPr>
            <p:spPr>
              <a:xfrm>
                <a:off x="2915817" y="294025"/>
                <a:ext cx="80787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90613" marR="0" lvl="1" indent="-10906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5B6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Alínea b)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5B6"/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Determina o valor de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para o qual a área do quadrilátero</a:t>
                </a:r>
                <a:r>
                  <a:rPr kumimoji="0" lang="pt-PT" sz="1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[</m:t>
                    </m:r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𝑶𝑷𝑸𝑹</m:t>
                    </m:r>
                    <m:r>
                      <a:rPr kumimoji="0" lang="pt-PT" sz="1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Lucida Sans" panose="020B0602030504020204" pitchFamily="34" charset="0"/>
                    <a:ea typeface="+mn-ea"/>
                    <a:cs typeface="+mn-cs"/>
                  </a:rPr>
                  <a:t> é máxima. </a:t>
                </a:r>
              </a:p>
            </p:txBody>
          </p:sp>
        </mc:Choice>
        <mc:Fallback xmlns="">
          <p:sp>
            <p:nvSpPr>
              <p:cNvPr id="5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7" y="294025"/>
                <a:ext cx="8078764" cy="646331"/>
              </a:xfrm>
              <a:prstGeom prst="rect">
                <a:avLst/>
              </a:prstGeom>
              <a:blipFill>
                <a:blip r:embed="rId17"/>
                <a:stretch>
                  <a:fillRect l="-603" t="-3774" r="-528" b="-150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47"/>
          <p:cNvCxnSpPr>
            <a:cxnSpLocks/>
          </p:cNvCxnSpPr>
          <p:nvPr/>
        </p:nvCxnSpPr>
        <p:spPr>
          <a:xfrm>
            <a:off x="1167124" y="2328323"/>
            <a:ext cx="262662" cy="0"/>
          </a:xfrm>
          <a:prstGeom prst="straightConnector1">
            <a:avLst/>
          </a:prstGeom>
          <a:ln w="28575">
            <a:solidFill>
              <a:srgbClr val="60C4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74" y="1719165"/>
            <a:ext cx="476250" cy="66675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3" y="2831011"/>
            <a:ext cx="476250" cy="666750"/>
          </a:xfrm>
          <a:prstGeom prst="rect">
            <a:avLst/>
          </a:prstGeom>
        </p:spPr>
      </p:pic>
      <p:pic>
        <p:nvPicPr>
          <p:cNvPr id="30" name="Imagem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7020" y="6159339"/>
            <a:ext cx="698659" cy="698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0"/>
              <p:cNvSpPr txBox="1"/>
              <p:nvPr/>
            </p:nvSpPr>
            <p:spPr>
              <a:xfrm>
                <a:off x="7832267" y="1958817"/>
                <a:ext cx="2694647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PT" i="1" dirty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PT" i="1" dirty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PT" i="1" dirty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dirty="0" smtClean="0">
                              <a:solidFill>
                                <a:srgbClr val="43593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sen</m:t>
                              </m:r>
                            </m:fName>
                            <m:e>
                              <m: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b="0" i="0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27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267" y="1958817"/>
                <a:ext cx="2694647" cy="61093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89"/>
          <p:cNvSpPr/>
          <p:nvPr/>
        </p:nvSpPr>
        <p:spPr>
          <a:xfrm rot="5400000" flipV="1">
            <a:off x="10164990" y="2150063"/>
            <a:ext cx="747691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1" name="Grupo 30"/>
          <p:cNvGrpSpPr/>
          <p:nvPr/>
        </p:nvGrpSpPr>
        <p:grpSpPr>
          <a:xfrm>
            <a:off x="7832267" y="1537495"/>
            <a:ext cx="2872659" cy="408822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32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33" name="Grupo 32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34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5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Sabe-se que…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77"/>
              <p:cNvSpPr txBox="1"/>
              <p:nvPr/>
            </p:nvSpPr>
            <p:spPr>
              <a:xfrm>
                <a:off x="2062789" y="2851389"/>
                <a:ext cx="5769478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pt-PT" i="1" dirty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 dirty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sen</m:t>
                                  </m:r>
                                </m:fName>
                                <m:e>
                                  <m: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pt-PT" i="1" dirty="0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 dirty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pt-PT" i="1" dirty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789" y="2851389"/>
                <a:ext cx="5769478" cy="61093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77"/>
              <p:cNvSpPr txBox="1"/>
              <p:nvPr/>
            </p:nvSpPr>
            <p:spPr>
              <a:xfrm>
                <a:off x="2062789" y="3631095"/>
                <a:ext cx="5769478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PT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sen</m:t>
                                      </m:r>
                                    </m:fName>
                                    <m:e>
                                      <m: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pt-PT" i="1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i="1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PT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pt-PT" i="1" dirty="0">
                                          <a:solidFill>
                                            <a:srgbClr val="43593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pt-PT" i="1">
                                  <a:solidFill>
                                    <a:srgbClr val="43593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789" y="3631095"/>
                <a:ext cx="5769478" cy="63478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77"/>
              <p:cNvSpPr txBox="1"/>
              <p:nvPr/>
            </p:nvSpPr>
            <p:spPr>
              <a:xfrm>
                <a:off x="2062789" y="4434654"/>
                <a:ext cx="5769478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pt-P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359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  <m:r>
                            <a:rPr kumimoji="0" lang="pt-P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359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unc>
                            <m:funcPr>
                              <m:ctrlP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pt-PT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sen</m:t>
                              </m:r>
                            </m:fName>
                            <m:e>
                              <m:r>
                                <a:rPr kumimoji="0" lang="pt-P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359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593F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789" y="4434654"/>
                <a:ext cx="5769478" cy="63478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agem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3" y="3634570"/>
            <a:ext cx="476250" cy="66675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39" y="4434654"/>
            <a:ext cx="476250" cy="66675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1" y="2005610"/>
            <a:ext cx="4762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10"/>
              <p:cNvSpPr txBox="1"/>
              <p:nvPr/>
            </p:nvSpPr>
            <p:spPr>
              <a:xfrm>
                <a:off x="8269565" y="4526707"/>
                <a:ext cx="1820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pt-PT" b="0" i="1" dirty="0" smtClean="0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 b="0" i="0" dirty="0" smtClean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sen</m:t>
                                  </m:r>
                                </m:fNam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 b="0" i="0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 xmlns="">
          <p:sp>
            <p:nvSpPr>
              <p:cNvPr id="48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565" y="4526707"/>
                <a:ext cx="1820050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89"/>
          <p:cNvSpPr/>
          <p:nvPr/>
        </p:nvSpPr>
        <p:spPr>
          <a:xfrm rot="5400000" flipV="1">
            <a:off x="10193412" y="4800266"/>
            <a:ext cx="747691" cy="67731"/>
          </a:xfrm>
          <a:prstGeom prst="rect">
            <a:avLst/>
          </a:prstGeom>
          <a:solidFill>
            <a:srgbClr val="60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5" name="Grupo 54"/>
          <p:cNvGrpSpPr/>
          <p:nvPr/>
        </p:nvGrpSpPr>
        <p:grpSpPr>
          <a:xfrm>
            <a:off x="7832266" y="4140556"/>
            <a:ext cx="2872659" cy="364652"/>
            <a:chOff x="4178991" y="1795026"/>
            <a:chExt cx="3332584" cy="400110"/>
          </a:xfrm>
          <a:solidFill>
            <a:srgbClr val="60C4C6"/>
          </a:solidFill>
        </p:grpSpPr>
        <p:sp>
          <p:nvSpPr>
            <p:cNvPr id="56" name="Rectangle 87"/>
            <p:cNvSpPr/>
            <p:nvPr/>
          </p:nvSpPr>
          <p:spPr>
            <a:xfrm>
              <a:off x="4235057" y="2096844"/>
              <a:ext cx="3124635" cy="45719"/>
            </a:xfrm>
            <a:prstGeom prst="rect">
              <a:avLst/>
            </a:prstGeom>
            <a:grpFill/>
            <a:ln>
              <a:solidFill>
                <a:srgbClr val="73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57" name="Grupo 56"/>
            <p:cNvGrpSpPr/>
            <p:nvPr/>
          </p:nvGrpSpPr>
          <p:grpSpPr>
            <a:xfrm>
              <a:off x="4178991" y="1795026"/>
              <a:ext cx="3332584" cy="400110"/>
              <a:chOff x="4874782" y="2123820"/>
              <a:chExt cx="3332584" cy="400110"/>
            </a:xfrm>
            <a:grpFill/>
          </p:grpSpPr>
          <p:sp>
            <p:nvSpPr>
              <p:cNvPr id="60" name="Rectangle 88"/>
              <p:cNvSpPr/>
              <p:nvPr/>
            </p:nvSpPr>
            <p:spPr>
              <a:xfrm>
                <a:off x="5081461" y="2155026"/>
                <a:ext cx="2975293" cy="283390"/>
              </a:xfrm>
              <a:prstGeom prst="rect">
                <a:avLst/>
              </a:prstGeom>
              <a:grpFill/>
              <a:ln>
                <a:solidFill>
                  <a:srgbClr val="73BF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1" name="TextBox 8"/>
              <p:cNvSpPr txBox="1"/>
              <p:nvPr/>
            </p:nvSpPr>
            <p:spPr>
              <a:xfrm>
                <a:off x="4874782" y="2123820"/>
                <a:ext cx="3332584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000" b="1" dirty="0">
                    <a:solidFill>
                      <a:schemeClr val="bg1"/>
                    </a:solidFill>
                  </a:rPr>
                  <a:t>Repara que… 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10"/>
              <p:cNvSpPr txBox="1"/>
              <p:nvPr/>
            </p:nvSpPr>
            <p:spPr>
              <a:xfrm>
                <a:off x="8240771" y="4917538"/>
                <a:ext cx="2095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b="0" i="1" dirty="0" smtClean="0">
                                  <a:solidFill>
                                    <a:srgbClr val="43593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pt-PT" b="0" i="1" dirty="0" smtClean="0">
                                      <a:solidFill>
                                        <a:srgbClr val="43593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PT" b="0" i="0" dirty="0" smtClean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43593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PT" b="0" i="1" dirty="0" smtClean="0">
                          <a:solidFill>
                            <a:srgbClr val="43593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 b="0" i="0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sen</m:t>
                          </m:r>
                        </m:fName>
                        <m:e>
                          <m:r>
                            <a:rPr lang="pt-PT" b="0" i="1" dirty="0" smtClean="0">
                              <a:solidFill>
                                <a:srgbClr val="4359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pt-PT" dirty="0">
                  <a:solidFill>
                    <a:srgbClr val="43593F"/>
                  </a:solidFill>
                  <a:latin typeface="Lucida Sans" panose="020B0602030504020204" pitchFamily="34" charset="0"/>
                </a:endParaRPr>
              </a:p>
            </p:txBody>
          </p:sp>
        </mc:Choice>
        <mc:Fallback>
          <p:sp>
            <p:nvSpPr>
              <p:cNvPr id="63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771" y="4917538"/>
                <a:ext cx="2095767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Imagem 6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94" y="4427273"/>
            <a:ext cx="476250" cy="666750"/>
          </a:xfrm>
          <a:prstGeom prst="rect">
            <a:avLst/>
          </a:prstGeom>
        </p:spPr>
      </p:pic>
      <p:pic>
        <p:nvPicPr>
          <p:cNvPr id="2" name="AU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6" y="948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2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" grpId="0" animBg="1"/>
      <p:bldP spid="22" grpId="0"/>
      <p:bldP spid="27" grpId="0"/>
      <p:bldP spid="28" grpId="0" animBg="1"/>
      <p:bldP spid="36" grpId="0"/>
      <p:bldP spid="37" grpId="0"/>
      <p:bldP spid="38" grpId="0"/>
      <p:bldP spid="48" grpId="0"/>
      <p:bldP spid="53" grpId="0" animBg="1"/>
      <p:bldP spid="6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1652</Words>
  <Application>Microsoft Office PowerPoint</Application>
  <PresentationFormat>Personalizados</PresentationFormat>
  <Paragraphs>221</Paragraphs>
  <Slides>17</Slides>
  <Notes>13</Notes>
  <HiddenSlides>2</HiddenSlides>
  <MMClips>12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5" baseType="lpstr">
      <vt:lpstr>Arial</vt:lpstr>
      <vt:lpstr>Lucida Sans</vt:lpstr>
      <vt:lpstr>Kalinga</vt:lpstr>
      <vt:lpstr>Calibri</vt:lpstr>
      <vt:lpstr>Times New Roman</vt:lpstr>
      <vt:lpstr>Calibri Light</vt:lpstr>
      <vt:lpstr>Cambria Math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/>
  <cp:revision>120</cp:revision>
  <cp:lastPrinted>2016-01-19T09:49:20Z</cp:lastPrinted>
  <dcterms:created xsi:type="dcterms:W3CDTF">2016-01-04T23:10:31Z</dcterms:created>
  <dcterms:modified xsi:type="dcterms:W3CDTF">2017-02-20T12:06:03Z</dcterms:modified>
</cp:coreProperties>
</file>