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2"/>
  </p:handoutMasterIdLst>
  <p:sldIdLst>
    <p:sldId id="256" r:id="rId2"/>
    <p:sldId id="261" r:id="rId3"/>
    <p:sldId id="287" r:id="rId4"/>
    <p:sldId id="265" r:id="rId5"/>
    <p:sldId id="266" r:id="rId6"/>
    <p:sldId id="288" r:id="rId7"/>
    <p:sldId id="267" r:id="rId8"/>
    <p:sldId id="26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5" r:id="rId21"/>
    <p:sldId id="300" r:id="rId22"/>
    <p:sldId id="301" r:id="rId23"/>
    <p:sldId id="302" r:id="rId24"/>
    <p:sldId id="271" r:id="rId25"/>
    <p:sldId id="272" r:id="rId26"/>
    <p:sldId id="273" r:id="rId27"/>
    <p:sldId id="274" r:id="rId28"/>
    <p:sldId id="275" r:id="rId29"/>
    <p:sldId id="306" r:id="rId30"/>
    <p:sldId id="307" r:id="rId31"/>
    <p:sldId id="276" r:id="rId32"/>
    <p:sldId id="277" r:id="rId33"/>
    <p:sldId id="278" r:id="rId34"/>
    <p:sldId id="308" r:id="rId35"/>
    <p:sldId id="309" r:id="rId36"/>
    <p:sldId id="279" r:id="rId37"/>
    <p:sldId id="310" r:id="rId38"/>
    <p:sldId id="311" r:id="rId39"/>
    <p:sldId id="312" r:id="rId40"/>
    <p:sldId id="313" r:id="rId41"/>
    <p:sldId id="281" r:id="rId42"/>
    <p:sldId id="282" r:id="rId43"/>
    <p:sldId id="283" r:id="rId44"/>
    <p:sldId id="284" r:id="rId45"/>
    <p:sldId id="314" r:id="rId46"/>
    <p:sldId id="262" r:id="rId47"/>
    <p:sldId id="285" r:id="rId48"/>
    <p:sldId id="286" r:id="rId49"/>
    <p:sldId id="263" r:id="rId50"/>
    <p:sldId id="264" r:id="rId51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5023"/>
    <a:srgbClr val="F16238"/>
    <a:srgbClr val="F59577"/>
    <a:srgbClr val="F15024"/>
    <a:srgbClr val="07789B"/>
    <a:srgbClr val="FAA519"/>
    <a:srgbClr val="06B1B2"/>
    <a:srgbClr val="EA1D3D"/>
    <a:srgbClr val="D47627"/>
    <a:srgbClr val="4343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55" autoAdjust="0"/>
  </p:normalViewPr>
  <p:slideViewPr>
    <p:cSldViewPr>
      <p:cViewPr varScale="1">
        <p:scale>
          <a:sx n="88" d="100"/>
          <a:sy n="88" d="100"/>
        </p:scale>
        <p:origin x="-102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-327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72F927-8201-4A32-85D4-0471E8DD8262}" type="datetimeFigureOut">
              <a:rPr lang="pt-PT" smtClean="0"/>
              <a:t>17-04-2017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BD1445-66FD-478A-B80B-E5DACF5ABA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814782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57142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4287" y="1"/>
            <a:ext cx="9143996" cy="6857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4581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085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2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7" Type="http://schemas.openxmlformats.org/officeDocument/2006/relationships/image" Target="../media/image68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65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6347" y="4549229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pt-PT" sz="30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1.2 A </a:t>
            </a:r>
            <a:r>
              <a:rPr lang="pt-PT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química dos combustíveis fósseis</a:t>
            </a:r>
            <a:endParaRPr lang="pt-PT" sz="30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13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67544" y="1916832"/>
            <a:ext cx="25942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F05023"/>
                </a:solidFill>
              </a:rPr>
              <a:t>Alcanos e </a:t>
            </a:r>
            <a:r>
              <a:rPr lang="pt-PT" sz="2000" b="1" dirty="0" err="1" smtClean="0">
                <a:solidFill>
                  <a:srgbClr val="F05023"/>
                </a:solidFill>
              </a:rPr>
              <a:t>cicloalcanos</a:t>
            </a:r>
            <a:r>
              <a:rPr lang="pt-PT" sz="2000" b="1" dirty="0" smtClean="0">
                <a:solidFill>
                  <a:srgbClr val="F05023"/>
                </a:solidFill>
              </a:rPr>
              <a:t> </a:t>
            </a:r>
            <a:endParaRPr lang="pt-PT" sz="2000" b="1" dirty="0">
              <a:solidFill>
                <a:srgbClr val="F05023"/>
              </a:solidFill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1403648" y="672085"/>
            <a:ext cx="5386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 química dos combustíveis fósseis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775780" y="2564904"/>
            <a:ext cx="782866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5738" indent="-185738">
              <a:lnSpc>
                <a:spcPct val="150000"/>
              </a:lnSpc>
            </a:pPr>
            <a:r>
              <a:rPr lang="pt-PT" b="1" dirty="0">
                <a:solidFill>
                  <a:srgbClr val="F05023"/>
                </a:solidFill>
              </a:rPr>
              <a:t>4. </a:t>
            </a:r>
            <a:r>
              <a:rPr lang="pt-PT" dirty="0"/>
              <a:t>Se existem dois ou mais grupos alquilo iguais </a:t>
            </a:r>
            <a:r>
              <a:rPr lang="pt-PT" dirty="0" smtClean="0"/>
              <a:t>acrescenta‑se um dos prefixos </a:t>
            </a:r>
            <a:r>
              <a:rPr lang="pt-PT" dirty="0"/>
              <a:t>multiplicativos – </a:t>
            </a:r>
            <a:r>
              <a:rPr lang="pt-PT" b="1" dirty="0" err="1"/>
              <a:t>di</a:t>
            </a:r>
            <a:r>
              <a:rPr lang="pt-PT" b="1" dirty="0"/>
              <a:t>, </a:t>
            </a:r>
            <a:r>
              <a:rPr lang="pt-PT" b="1" dirty="0" err="1"/>
              <a:t>tri</a:t>
            </a:r>
            <a:r>
              <a:rPr lang="pt-PT" b="1" dirty="0"/>
              <a:t>, tetra</a:t>
            </a:r>
            <a:r>
              <a:rPr lang="pt-PT" dirty="0"/>
              <a:t>, etc…, – ao nome do grupo </a:t>
            </a:r>
            <a:r>
              <a:rPr lang="pt-PT" dirty="0" smtClean="0"/>
              <a:t>alquilo. As suas posições devem </a:t>
            </a:r>
            <a:r>
              <a:rPr lang="pt-PT" dirty="0"/>
              <a:t>ser </a:t>
            </a:r>
            <a:r>
              <a:rPr lang="pt-PT" dirty="0" smtClean="0"/>
              <a:t>indicadas </a:t>
            </a:r>
            <a:r>
              <a:rPr lang="pt-PT" dirty="0"/>
              <a:t>por ordem crescente, </a:t>
            </a:r>
            <a:r>
              <a:rPr lang="pt-PT" dirty="0" smtClean="0"/>
              <a:t>antes do </a:t>
            </a:r>
            <a:r>
              <a:rPr lang="pt-PT" dirty="0"/>
              <a:t>respetivo prefixo e separadas entre si por vírgulas.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4942791"/>
            <a:ext cx="2445492" cy="896491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0114" y="4439997"/>
            <a:ext cx="3137719" cy="1509283"/>
          </a:xfrm>
          <a:prstGeom prst="rect">
            <a:avLst/>
          </a:prstGeom>
        </p:spPr>
      </p:pic>
      <p:sp>
        <p:nvSpPr>
          <p:cNvPr id="17" name="CaixaDeTexto 16"/>
          <p:cNvSpPr txBox="1"/>
          <p:nvPr/>
        </p:nvSpPr>
        <p:spPr>
          <a:xfrm>
            <a:off x="1403648" y="4728335"/>
            <a:ext cx="302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dirty="0" smtClean="0">
                <a:solidFill>
                  <a:srgbClr val="F16238"/>
                </a:solidFill>
              </a:rPr>
              <a:t>4               3            2             1</a:t>
            </a:r>
            <a:endParaRPr lang="pt-PT" sz="1400" dirty="0">
              <a:solidFill>
                <a:srgbClr val="F16238"/>
              </a:solidFill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4788024" y="4769689"/>
            <a:ext cx="36668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dirty="0" smtClean="0">
                <a:solidFill>
                  <a:srgbClr val="F16238"/>
                </a:solidFill>
              </a:rPr>
              <a:t>5              4               3            2           1</a:t>
            </a:r>
            <a:endParaRPr lang="pt-PT" sz="1400" dirty="0">
              <a:solidFill>
                <a:srgbClr val="F16238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661546" y="6021288"/>
            <a:ext cx="19296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/>
              <a:t>2,3‑Dimetilbutano</a:t>
            </a:r>
          </a:p>
        </p:txBody>
      </p:sp>
      <p:sp>
        <p:nvSpPr>
          <p:cNvPr id="9" name="Retângulo 8"/>
          <p:cNvSpPr/>
          <p:nvPr/>
        </p:nvSpPr>
        <p:spPr>
          <a:xfrm>
            <a:off x="5508104" y="6021288"/>
            <a:ext cx="20429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/>
              <a:t>2,2‑Dimetilpentano</a:t>
            </a:r>
          </a:p>
        </p:txBody>
      </p:sp>
    </p:spTree>
    <p:extLst>
      <p:ext uri="{BB962C8B-B14F-4D97-AF65-F5344CB8AC3E}">
        <p14:creationId xmlns:p14="http://schemas.microsoft.com/office/powerpoint/2010/main" val="646996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" grpId="0"/>
      <p:bldP spid="19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67544" y="1916832"/>
            <a:ext cx="25942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F05023"/>
                </a:solidFill>
              </a:rPr>
              <a:t>Alcanos e </a:t>
            </a:r>
            <a:r>
              <a:rPr lang="pt-PT" sz="2000" b="1" dirty="0" err="1" smtClean="0">
                <a:solidFill>
                  <a:srgbClr val="F05023"/>
                </a:solidFill>
              </a:rPr>
              <a:t>cicloalcanos</a:t>
            </a:r>
            <a:r>
              <a:rPr lang="pt-PT" sz="2000" b="1" dirty="0" smtClean="0">
                <a:solidFill>
                  <a:srgbClr val="F05023"/>
                </a:solidFill>
              </a:rPr>
              <a:t> </a:t>
            </a:r>
            <a:endParaRPr lang="pt-PT" sz="2000" b="1" dirty="0">
              <a:solidFill>
                <a:srgbClr val="F05023"/>
              </a:solidFill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1403648" y="672085"/>
            <a:ext cx="5386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 química dos combustíveis fósseis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647056" y="2533983"/>
            <a:ext cx="8496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271463">
              <a:lnSpc>
                <a:spcPct val="150000"/>
              </a:lnSpc>
            </a:pPr>
            <a:r>
              <a:rPr lang="pt-PT" b="1" dirty="0">
                <a:solidFill>
                  <a:srgbClr val="F16238"/>
                </a:solidFill>
              </a:rPr>
              <a:t>5. </a:t>
            </a:r>
            <a:r>
              <a:rPr lang="pt-PT" dirty="0"/>
              <a:t>Os diferentes grupos alquilo ligados à cadeia principal devem </a:t>
            </a:r>
            <a:r>
              <a:rPr lang="pt-PT" dirty="0" smtClean="0"/>
              <a:t>ser indicados </a:t>
            </a:r>
            <a:r>
              <a:rPr lang="pt-PT" dirty="0"/>
              <a:t>por ordem alfabética.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7219" y="3501008"/>
            <a:ext cx="4295700" cy="785540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2484660" y="3238237"/>
            <a:ext cx="4463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dirty="0" smtClean="0">
                <a:solidFill>
                  <a:srgbClr val="F16238"/>
                </a:solidFill>
              </a:rPr>
              <a:t>8           7           6            5            4           3           2           1</a:t>
            </a:r>
            <a:endParaRPr lang="pt-PT" sz="1400" dirty="0">
              <a:solidFill>
                <a:srgbClr val="F16238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6516216" y="3962673"/>
            <a:ext cx="20833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/>
              <a:t>5‑Etil‑3‑metiloctano</a:t>
            </a:r>
          </a:p>
        </p:txBody>
      </p:sp>
      <p:sp>
        <p:nvSpPr>
          <p:cNvPr id="8" name="Retângulo 7"/>
          <p:cNvSpPr/>
          <p:nvPr/>
        </p:nvSpPr>
        <p:spPr>
          <a:xfrm>
            <a:off x="647056" y="4348831"/>
            <a:ext cx="8383140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271463">
              <a:lnSpc>
                <a:spcPct val="150000"/>
              </a:lnSpc>
            </a:pPr>
            <a:r>
              <a:rPr lang="pt-PT" b="1" dirty="0">
                <a:solidFill>
                  <a:srgbClr val="F16238"/>
                </a:solidFill>
              </a:rPr>
              <a:t>6. </a:t>
            </a:r>
            <a:r>
              <a:rPr lang="pt-PT" dirty="0"/>
              <a:t>Caso o grupo alquilo também seja ramificado, o nome desse </a:t>
            </a:r>
            <a:r>
              <a:rPr lang="pt-PT" dirty="0" smtClean="0"/>
              <a:t>grupo segue </a:t>
            </a:r>
            <a:r>
              <a:rPr lang="pt-PT" dirty="0"/>
              <a:t>as regras de nomenclatura anteriores, surgindo entre parêntesis.</a:t>
            </a: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0035" y="5504684"/>
            <a:ext cx="4290986" cy="1204244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2750035" y="5291284"/>
            <a:ext cx="4463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dirty="0" smtClean="0">
                <a:solidFill>
                  <a:srgbClr val="F16238"/>
                </a:solidFill>
              </a:rPr>
              <a:t>8           7           6            5            4           3           2           1</a:t>
            </a:r>
            <a:endParaRPr lang="pt-PT" sz="1400" dirty="0">
              <a:solidFill>
                <a:srgbClr val="F16238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6516216" y="6205337"/>
            <a:ext cx="22322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/>
              <a:t>4</a:t>
            </a:r>
            <a:r>
              <a:rPr lang="pt-PT" b="1" dirty="0" smtClean="0"/>
              <a:t>‑(</a:t>
            </a:r>
            <a:r>
              <a:rPr lang="pt-PT" b="1" dirty="0" err="1" smtClean="0"/>
              <a:t>Metiletil</a:t>
            </a:r>
            <a:r>
              <a:rPr lang="pt-PT" b="1" dirty="0" smtClean="0"/>
              <a:t>)octano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2229514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67544" y="1916832"/>
            <a:ext cx="25942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F05023"/>
                </a:solidFill>
              </a:rPr>
              <a:t>Alcanos e </a:t>
            </a:r>
            <a:r>
              <a:rPr lang="pt-PT" sz="2000" b="1" dirty="0" err="1" smtClean="0">
                <a:solidFill>
                  <a:srgbClr val="F05023"/>
                </a:solidFill>
              </a:rPr>
              <a:t>cicloalcanos</a:t>
            </a:r>
            <a:r>
              <a:rPr lang="pt-PT" sz="2000" b="1" dirty="0" smtClean="0">
                <a:solidFill>
                  <a:srgbClr val="F05023"/>
                </a:solidFill>
              </a:rPr>
              <a:t> </a:t>
            </a:r>
            <a:endParaRPr lang="pt-PT" sz="2000" b="1" dirty="0">
              <a:solidFill>
                <a:srgbClr val="F05023"/>
              </a:solidFill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1403648" y="672085"/>
            <a:ext cx="5386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 química dos combustíveis fósseis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683568" y="2564904"/>
            <a:ext cx="8260716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/>
              <a:t>Os </a:t>
            </a:r>
            <a:r>
              <a:rPr lang="pt-PT" dirty="0" err="1"/>
              <a:t>cicloalcanos</a:t>
            </a:r>
            <a:r>
              <a:rPr lang="pt-PT" dirty="0"/>
              <a:t> têm menos dois átomos de hidrogénio que os </a:t>
            </a:r>
            <a:r>
              <a:rPr lang="pt-PT" dirty="0" smtClean="0"/>
              <a:t>alcanos correspondentes </a:t>
            </a:r>
            <a:r>
              <a:rPr lang="pt-PT" dirty="0"/>
              <a:t>de cadeia aberta.</a:t>
            </a:r>
          </a:p>
        </p:txBody>
      </p:sp>
      <p:sp>
        <p:nvSpPr>
          <p:cNvPr id="5" name="Retângulo 4"/>
          <p:cNvSpPr/>
          <p:nvPr/>
        </p:nvSpPr>
        <p:spPr>
          <a:xfrm>
            <a:off x="683568" y="3524958"/>
            <a:ext cx="869276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/>
              <a:t>A </a:t>
            </a:r>
            <a:r>
              <a:rPr lang="pt-PT" b="1" dirty="0"/>
              <a:t>fórmula geral </a:t>
            </a:r>
            <a:r>
              <a:rPr lang="pt-PT" dirty="0"/>
              <a:t>dos </a:t>
            </a:r>
            <a:r>
              <a:rPr lang="pt-PT" b="1" dirty="0" err="1">
                <a:solidFill>
                  <a:srgbClr val="F05023"/>
                </a:solidFill>
              </a:rPr>
              <a:t>cicloalcanos</a:t>
            </a:r>
            <a:r>
              <a:rPr lang="pt-PT" dirty="0"/>
              <a:t> </a:t>
            </a:r>
            <a:r>
              <a:rPr lang="pt-PT" dirty="0">
                <a:solidFill>
                  <a:srgbClr val="F05023"/>
                </a:solidFill>
              </a:rPr>
              <a:t>é </a:t>
            </a:r>
            <a:r>
              <a:rPr lang="pt-PT" b="1" dirty="0" smtClean="0">
                <a:solidFill>
                  <a:srgbClr val="F05023"/>
                </a:solidFill>
              </a:rPr>
              <a:t>C</a:t>
            </a:r>
            <a:r>
              <a:rPr lang="pt-PT" b="1" i="1" baseline="-25000" dirty="0" smtClean="0">
                <a:solidFill>
                  <a:srgbClr val="F05023"/>
                </a:solidFill>
              </a:rPr>
              <a:t>n</a:t>
            </a:r>
            <a:r>
              <a:rPr lang="pt-PT" b="1" dirty="0" smtClean="0">
                <a:solidFill>
                  <a:srgbClr val="F05023"/>
                </a:solidFill>
              </a:rPr>
              <a:t>H</a:t>
            </a:r>
            <a:r>
              <a:rPr lang="pt-PT" b="1" baseline="-25000" dirty="0" smtClean="0">
                <a:solidFill>
                  <a:srgbClr val="F05023"/>
                </a:solidFill>
              </a:rPr>
              <a:t>2</a:t>
            </a:r>
            <a:r>
              <a:rPr lang="pt-PT" b="1" i="1" baseline="-25000" dirty="0" smtClean="0">
                <a:solidFill>
                  <a:srgbClr val="F05023"/>
                </a:solidFill>
              </a:rPr>
              <a:t>n</a:t>
            </a:r>
            <a:r>
              <a:rPr lang="pt-PT" dirty="0" smtClean="0"/>
              <a:t>, sendo </a:t>
            </a:r>
            <a:r>
              <a:rPr lang="pt-PT" i="1" dirty="0"/>
              <a:t>n</a:t>
            </a:r>
            <a:r>
              <a:rPr lang="pt-PT" dirty="0"/>
              <a:t> um número inteiro maior ou igual a 3.</a:t>
            </a:r>
          </a:p>
        </p:txBody>
      </p:sp>
      <p:sp>
        <p:nvSpPr>
          <p:cNvPr id="6" name="Retângulo 5"/>
          <p:cNvSpPr/>
          <p:nvPr/>
        </p:nvSpPr>
        <p:spPr>
          <a:xfrm>
            <a:off x="683568" y="4260874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/>
              <a:t>Para os </a:t>
            </a:r>
            <a:r>
              <a:rPr lang="pt-PT" dirty="0" err="1"/>
              <a:t>cicloalcanos</a:t>
            </a:r>
            <a:r>
              <a:rPr lang="pt-PT" dirty="0"/>
              <a:t>, hidrocarbonetos de cadeia fechada, as regras </a:t>
            </a:r>
            <a:r>
              <a:rPr lang="pt-PT" dirty="0" smtClean="0"/>
              <a:t>de nomenclatura </a:t>
            </a:r>
            <a:r>
              <a:rPr lang="pt-PT" dirty="0"/>
              <a:t>são:</a:t>
            </a:r>
          </a:p>
        </p:txBody>
      </p:sp>
      <p:sp>
        <p:nvSpPr>
          <p:cNvPr id="7" name="Retângulo 6"/>
          <p:cNvSpPr/>
          <p:nvPr/>
        </p:nvSpPr>
        <p:spPr>
          <a:xfrm>
            <a:off x="683568" y="4876292"/>
            <a:ext cx="84604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271463"/>
            <a:r>
              <a:rPr lang="pt-PT" b="1" dirty="0">
                <a:solidFill>
                  <a:srgbClr val="F16238"/>
                </a:solidFill>
              </a:rPr>
              <a:t>1. </a:t>
            </a:r>
            <a:r>
              <a:rPr lang="pt-PT" dirty="0"/>
              <a:t>O nome do</a:t>
            </a:r>
            <a:r>
              <a:rPr lang="pt-PT" b="1" dirty="0"/>
              <a:t> </a:t>
            </a:r>
            <a:r>
              <a:rPr lang="pt-PT" b="1" dirty="0" err="1"/>
              <a:t>cicloalcano</a:t>
            </a:r>
            <a:r>
              <a:rPr lang="pt-PT" b="1" dirty="0"/>
              <a:t> </a:t>
            </a:r>
            <a:r>
              <a:rPr lang="pt-PT" dirty="0"/>
              <a:t>é igual ao do alcano de cadeia aberta com </a:t>
            </a:r>
            <a:r>
              <a:rPr lang="pt-PT" dirty="0" smtClean="0"/>
              <a:t>o mesmo </a:t>
            </a:r>
            <a:r>
              <a:rPr lang="pt-PT" dirty="0"/>
              <a:t>número de átomos de carbono, antecedido da palavra «</a:t>
            </a:r>
            <a:r>
              <a:rPr lang="pt-PT" b="1" dirty="0"/>
              <a:t>ciclo</a:t>
            </a:r>
            <a:r>
              <a:rPr lang="pt-PT" dirty="0"/>
              <a:t>».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1800" y="5470947"/>
            <a:ext cx="1494234" cy="1269372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4560" y="5567471"/>
            <a:ext cx="1152525" cy="1076325"/>
          </a:xfrm>
          <a:prstGeom prst="rect">
            <a:avLst/>
          </a:prstGeom>
        </p:spPr>
      </p:pic>
      <p:sp>
        <p:nvSpPr>
          <p:cNvPr id="11" name="Retângulo 10"/>
          <p:cNvSpPr/>
          <p:nvPr/>
        </p:nvSpPr>
        <p:spPr>
          <a:xfrm>
            <a:off x="6948264" y="5920967"/>
            <a:ext cx="1437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 err="1"/>
              <a:t>Ciclopentano</a:t>
            </a:r>
            <a:endParaRPr lang="pt-PT" b="1" dirty="0"/>
          </a:p>
        </p:txBody>
      </p:sp>
      <p:sp>
        <p:nvSpPr>
          <p:cNvPr id="10" name="Rectângulo 9"/>
          <p:cNvSpPr/>
          <p:nvPr/>
        </p:nvSpPr>
        <p:spPr>
          <a:xfrm>
            <a:off x="4326580" y="5921358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 smtClean="0"/>
              <a:t>ou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898257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11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67544" y="1916832"/>
            <a:ext cx="25942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F05023"/>
                </a:solidFill>
              </a:rPr>
              <a:t>Alcanos e </a:t>
            </a:r>
            <a:r>
              <a:rPr lang="pt-PT" sz="2000" b="1" dirty="0" err="1" smtClean="0">
                <a:solidFill>
                  <a:srgbClr val="F05023"/>
                </a:solidFill>
              </a:rPr>
              <a:t>cicloalcanos</a:t>
            </a:r>
            <a:r>
              <a:rPr lang="pt-PT" sz="2000" b="1" dirty="0" smtClean="0">
                <a:solidFill>
                  <a:srgbClr val="F05023"/>
                </a:solidFill>
              </a:rPr>
              <a:t> </a:t>
            </a:r>
            <a:endParaRPr lang="pt-PT" sz="2000" b="1" dirty="0">
              <a:solidFill>
                <a:srgbClr val="F05023"/>
              </a:solidFill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1403648" y="672085"/>
            <a:ext cx="5386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 química dos combustíveis fósseis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467544" y="2564904"/>
            <a:ext cx="8676456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271463">
              <a:lnSpc>
                <a:spcPct val="150000"/>
              </a:lnSpc>
            </a:pPr>
            <a:r>
              <a:rPr lang="pt-PT" b="1" dirty="0">
                <a:solidFill>
                  <a:srgbClr val="F16238"/>
                </a:solidFill>
              </a:rPr>
              <a:t>2. </a:t>
            </a:r>
            <a:r>
              <a:rPr lang="pt-PT" dirty="0"/>
              <a:t>Os átomos de carbono também são numerados </a:t>
            </a:r>
            <a:r>
              <a:rPr lang="pt-PT" dirty="0" smtClean="0"/>
              <a:t>sequencialmente. Quando </a:t>
            </a:r>
            <a:r>
              <a:rPr lang="pt-PT" dirty="0"/>
              <a:t>só um átomo de hidrogénio é substituído por um grupo </a:t>
            </a:r>
            <a:r>
              <a:rPr lang="pt-PT" dirty="0" smtClean="0"/>
              <a:t>alquilo, não </a:t>
            </a:r>
            <a:r>
              <a:rPr lang="pt-PT" dirty="0"/>
              <a:t>há necessidade de indicar a sua </a:t>
            </a:r>
            <a:r>
              <a:rPr lang="pt-PT" dirty="0" smtClean="0"/>
              <a:t>posição </a:t>
            </a:r>
            <a:r>
              <a:rPr lang="pt-PT" dirty="0"/>
              <a:t>e o grupo é </a:t>
            </a:r>
            <a:r>
              <a:rPr lang="pt-PT" dirty="0" smtClean="0"/>
              <a:t>designado antes </a:t>
            </a:r>
            <a:r>
              <a:rPr lang="pt-PT" dirty="0"/>
              <a:t>do nome da cadeia principal.</a:t>
            </a:r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228" y="4005064"/>
            <a:ext cx="2333625" cy="1638300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088" y="4176514"/>
            <a:ext cx="2028825" cy="1295400"/>
          </a:xfrm>
          <a:prstGeom prst="rect">
            <a:avLst/>
          </a:prstGeom>
        </p:spPr>
      </p:pic>
      <p:sp>
        <p:nvSpPr>
          <p:cNvPr id="14" name="Retângulo 13"/>
          <p:cNvSpPr/>
          <p:nvPr/>
        </p:nvSpPr>
        <p:spPr>
          <a:xfrm>
            <a:off x="3467660" y="6021288"/>
            <a:ext cx="19195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 err="1"/>
              <a:t>Metilciclopentano</a:t>
            </a:r>
            <a:endParaRPr lang="pt-PT" b="1" dirty="0"/>
          </a:p>
        </p:txBody>
      </p:sp>
      <p:sp>
        <p:nvSpPr>
          <p:cNvPr id="8" name="Rectângulo 7"/>
          <p:cNvSpPr/>
          <p:nvPr/>
        </p:nvSpPr>
        <p:spPr>
          <a:xfrm>
            <a:off x="4355976" y="4639548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 smtClean="0"/>
              <a:t>ou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99858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67544" y="1916832"/>
            <a:ext cx="25942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F05023"/>
                </a:solidFill>
              </a:rPr>
              <a:t>Alcanos e cicloalcanos </a:t>
            </a:r>
            <a:endParaRPr lang="pt-PT" sz="2000" b="1" dirty="0">
              <a:solidFill>
                <a:srgbClr val="F05023"/>
              </a:solidFill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1403648" y="672085"/>
            <a:ext cx="5386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 química dos combustíveis fósseis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736" y="4221088"/>
            <a:ext cx="2074399" cy="1709670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9671" y="4221087"/>
            <a:ext cx="1930027" cy="1884436"/>
          </a:xfrm>
          <a:prstGeom prst="rect">
            <a:avLst/>
          </a:prstGeom>
        </p:spPr>
      </p:pic>
      <p:sp>
        <p:nvSpPr>
          <p:cNvPr id="13" name="Retângulo 12"/>
          <p:cNvSpPr/>
          <p:nvPr/>
        </p:nvSpPr>
        <p:spPr>
          <a:xfrm>
            <a:off x="287041" y="2391852"/>
            <a:ext cx="885695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271463">
              <a:lnSpc>
                <a:spcPct val="150000"/>
              </a:lnSpc>
            </a:pPr>
            <a:r>
              <a:rPr lang="pt-PT" b="1" dirty="0" smtClean="0">
                <a:solidFill>
                  <a:srgbClr val="F16238"/>
                </a:solidFill>
              </a:rPr>
              <a:t>3. </a:t>
            </a:r>
            <a:r>
              <a:rPr lang="pt-PT" dirty="0" smtClean="0"/>
              <a:t>Quando </a:t>
            </a:r>
            <a:r>
              <a:rPr lang="pt-PT" dirty="0"/>
              <a:t>há mais de um grupo alquilo implantado na cadeia </a:t>
            </a:r>
            <a:r>
              <a:rPr lang="pt-PT" dirty="0" smtClean="0"/>
              <a:t>carbonada, a </a:t>
            </a:r>
            <a:r>
              <a:rPr lang="pt-PT" dirty="0"/>
              <a:t>sua posição é indicada pelos números dos átomos de </a:t>
            </a:r>
            <a:r>
              <a:rPr lang="pt-PT" dirty="0" smtClean="0"/>
              <a:t>carbono da </a:t>
            </a:r>
            <a:r>
              <a:rPr lang="pt-PT" dirty="0"/>
              <a:t>cadeia cíclica a que se encontram ligados, sendo estes </a:t>
            </a:r>
            <a:r>
              <a:rPr lang="pt-PT" dirty="0" smtClean="0"/>
              <a:t>numerados de </a:t>
            </a:r>
            <a:r>
              <a:rPr lang="pt-PT" dirty="0"/>
              <a:t>modo que a soma desses números seja a menor possível. </a:t>
            </a:r>
            <a:r>
              <a:rPr lang="pt-PT" dirty="0" smtClean="0"/>
              <a:t>Os nomes </a:t>
            </a:r>
            <a:r>
              <a:rPr lang="pt-PT" dirty="0"/>
              <a:t>dos grupos alquilo são indicados, uma vez mais, por </a:t>
            </a:r>
            <a:r>
              <a:rPr lang="pt-PT" dirty="0" smtClean="0"/>
              <a:t>ordem alfabética</a:t>
            </a:r>
            <a:r>
              <a:rPr lang="pt-PT" dirty="0"/>
              <a:t>.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3425102" y="6135809"/>
            <a:ext cx="26218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/>
              <a:t>1‑Etil‑3‑metilciclo‑hexano</a:t>
            </a:r>
          </a:p>
        </p:txBody>
      </p:sp>
      <p:sp>
        <p:nvSpPr>
          <p:cNvPr id="8" name="Rectângulo 7"/>
          <p:cNvSpPr/>
          <p:nvPr/>
        </p:nvSpPr>
        <p:spPr>
          <a:xfrm>
            <a:off x="4357839" y="4826160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 smtClean="0"/>
              <a:t>ou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799630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67544" y="1916832"/>
            <a:ext cx="20008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F05023"/>
                </a:solidFill>
              </a:rPr>
              <a:t>Alcenos e alcinos</a:t>
            </a:r>
            <a:endParaRPr lang="pt-PT" sz="2000" b="1" dirty="0">
              <a:solidFill>
                <a:srgbClr val="F05023"/>
              </a:solidFill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1403648" y="672085"/>
            <a:ext cx="5386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 química dos combustíveis fósseis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899592" y="2625736"/>
            <a:ext cx="8244408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/>
              <a:t>Os </a:t>
            </a:r>
            <a:r>
              <a:rPr lang="pt-PT" b="1" dirty="0">
                <a:solidFill>
                  <a:srgbClr val="F05023"/>
                </a:solidFill>
              </a:rPr>
              <a:t>alcenos</a:t>
            </a:r>
            <a:r>
              <a:rPr lang="pt-PT" b="1" dirty="0"/>
              <a:t> </a:t>
            </a:r>
            <a:r>
              <a:rPr lang="pt-PT" dirty="0"/>
              <a:t>são hidrocarbonetos insaturados que contêm pelo </a:t>
            </a:r>
            <a:r>
              <a:rPr lang="pt-PT" dirty="0" smtClean="0"/>
              <a:t>menos uma </a:t>
            </a:r>
            <a:r>
              <a:rPr lang="pt-PT" b="1" dirty="0"/>
              <a:t>ligação dupla </a:t>
            </a:r>
            <a:r>
              <a:rPr lang="pt-PT" dirty="0"/>
              <a:t>C = C. A fórmula geral dos alcenos que só contêm </a:t>
            </a:r>
            <a:r>
              <a:rPr lang="pt-PT" dirty="0" smtClean="0"/>
              <a:t>uma ligação </a:t>
            </a:r>
            <a:r>
              <a:rPr lang="pt-PT" dirty="0"/>
              <a:t>dupla por molécula é</a:t>
            </a:r>
            <a:r>
              <a:rPr lang="pt-PT" b="1" dirty="0"/>
              <a:t> </a:t>
            </a:r>
            <a:r>
              <a:rPr lang="pt-PT" b="1" dirty="0">
                <a:solidFill>
                  <a:srgbClr val="F05023"/>
                </a:solidFill>
              </a:rPr>
              <a:t>C</a:t>
            </a:r>
            <a:r>
              <a:rPr lang="pt-PT" b="1" i="1" baseline="-25000" dirty="0">
                <a:solidFill>
                  <a:srgbClr val="F05023"/>
                </a:solidFill>
              </a:rPr>
              <a:t>n</a:t>
            </a:r>
            <a:r>
              <a:rPr lang="pt-PT" b="1" dirty="0">
                <a:solidFill>
                  <a:srgbClr val="F05023"/>
                </a:solidFill>
              </a:rPr>
              <a:t>H</a:t>
            </a:r>
            <a:r>
              <a:rPr lang="pt-PT" b="1" baseline="-25000" dirty="0">
                <a:solidFill>
                  <a:srgbClr val="F05023"/>
                </a:solidFill>
              </a:rPr>
              <a:t>2</a:t>
            </a:r>
            <a:r>
              <a:rPr lang="pt-PT" b="1" i="1" baseline="-25000" dirty="0">
                <a:solidFill>
                  <a:srgbClr val="F05023"/>
                </a:solidFill>
              </a:rPr>
              <a:t>n</a:t>
            </a:r>
            <a:r>
              <a:rPr lang="pt-PT" dirty="0"/>
              <a:t>, sendo </a:t>
            </a:r>
            <a:r>
              <a:rPr lang="pt-PT" i="1" dirty="0"/>
              <a:t>n</a:t>
            </a:r>
            <a:r>
              <a:rPr lang="pt-PT" dirty="0"/>
              <a:t> um número inteiro maior </a:t>
            </a:r>
            <a:r>
              <a:rPr lang="pt-PT" dirty="0" smtClean="0"/>
              <a:t>ou igual </a:t>
            </a:r>
            <a:r>
              <a:rPr lang="pt-PT" dirty="0"/>
              <a:t>a 2.</a:t>
            </a:r>
          </a:p>
        </p:txBody>
      </p:sp>
      <p:sp>
        <p:nvSpPr>
          <p:cNvPr id="5" name="Retângulo 4"/>
          <p:cNvSpPr/>
          <p:nvPr/>
        </p:nvSpPr>
        <p:spPr>
          <a:xfrm>
            <a:off x="899592" y="4509120"/>
            <a:ext cx="7989465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/>
              <a:t>Os</a:t>
            </a:r>
            <a:r>
              <a:rPr lang="pt-PT" b="1" dirty="0"/>
              <a:t> </a:t>
            </a:r>
            <a:r>
              <a:rPr lang="pt-PT" b="1" dirty="0">
                <a:solidFill>
                  <a:srgbClr val="F05023"/>
                </a:solidFill>
              </a:rPr>
              <a:t>alcinos</a:t>
            </a:r>
            <a:r>
              <a:rPr lang="pt-PT" b="1" dirty="0"/>
              <a:t> </a:t>
            </a:r>
            <a:r>
              <a:rPr lang="pt-PT" dirty="0"/>
              <a:t>são hidrocarbonetos insaturados que contêm pelo </a:t>
            </a:r>
            <a:r>
              <a:rPr lang="pt-PT" dirty="0" smtClean="0"/>
              <a:t>menos uma </a:t>
            </a:r>
            <a:r>
              <a:rPr lang="pt-PT" b="1" dirty="0"/>
              <a:t>ligação tripla</a:t>
            </a:r>
            <a:r>
              <a:rPr lang="pt-PT" dirty="0"/>
              <a:t> C ≡ C. A fórmula geral dos alcinos que só contêm </a:t>
            </a:r>
            <a:r>
              <a:rPr lang="pt-PT" dirty="0" smtClean="0"/>
              <a:t>uma ligação </a:t>
            </a:r>
            <a:r>
              <a:rPr lang="pt-PT" dirty="0"/>
              <a:t>tripla por molécula é </a:t>
            </a:r>
            <a:r>
              <a:rPr lang="pt-PT" b="1" dirty="0">
                <a:solidFill>
                  <a:srgbClr val="F05023"/>
                </a:solidFill>
              </a:rPr>
              <a:t>C</a:t>
            </a:r>
            <a:r>
              <a:rPr lang="pt-PT" b="1" i="1" baseline="-25000" dirty="0">
                <a:solidFill>
                  <a:srgbClr val="F05023"/>
                </a:solidFill>
              </a:rPr>
              <a:t>n</a:t>
            </a:r>
            <a:r>
              <a:rPr lang="pt-PT" b="1" dirty="0">
                <a:solidFill>
                  <a:srgbClr val="F05023"/>
                </a:solidFill>
              </a:rPr>
              <a:t>H</a:t>
            </a:r>
            <a:r>
              <a:rPr lang="pt-PT" b="1" baseline="-25000" dirty="0">
                <a:solidFill>
                  <a:srgbClr val="F05023"/>
                </a:solidFill>
              </a:rPr>
              <a:t>2</a:t>
            </a:r>
            <a:r>
              <a:rPr lang="pt-PT" b="1" i="1" baseline="-25000" dirty="0">
                <a:solidFill>
                  <a:srgbClr val="F05023"/>
                </a:solidFill>
              </a:rPr>
              <a:t>n</a:t>
            </a:r>
            <a:r>
              <a:rPr lang="pt-PT" b="1" baseline="-25000" dirty="0">
                <a:solidFill>
                  <a:srgbClr val="F05023"/>
                </a:solidFill>
              </a:rPr>
              <a:t>−2</a:t>
            </a:r>
            <a:r>
              <a:rPr lang="pt-PT" dirty="0"/>
              <a:t>, sendo </a:t>
            </a:r>
            <a:r>
              <a:rPr lang="pt-PT" i="1" dirty="0"/>
              <a:t>n</a:t>
            </a:r>
            <a:r>
              <a:rPr lang="pt-PT" dirty="0"/>
              <a:t> um número inteiro maior </a:t>
            </a:r>
            <a:r>
              <a:rPr lang="pt-PT" dirty="0" smtClean="0"/>
              <a:t>ou igual </a:t>
            </a:r>
            <a:r>
              <a:rPr lang="pt-PT" dirty="0"/>
              <a:t>a 2.</a:t>
            </a:r>
          </a:p>
        </p:txBody>
      </p:sp>
    </p:spTree>
    <p:extLst>
      <p:ext uri="{BB962C8B-B14F-4D97-AF65-F5344CB8AC3E}">
        <p14:creationId xmlns:p14="http://schemas.microsoft.com/office/powerpoint/2010/main" val="593961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67544" y="1916832"/>
            <a:ext cx="20008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F05023"/>
                </a:solidFill>
              </a:rPr>
              <a:t>Alcenos e alcinos</a:t>
            </a:r>
            <a:endParaRPr lang="pt-PT" sz="2000" b="1" dirty="0">
              <a:solidFill>
                <a:srgbClr val="F05023"/>
              </a:solidFill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1403648" y="672085"/>
            <a:ext cx="5386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 química dos combustíveis fósseis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67544" y="2530637"/>
            <a:ext cx="8676456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/>
              <a:t>As regras de nomenclatura dos alcenos e alcinos são muito </a:t>
            </a:r>
            <a:r>
              <a:rPr lang="pt-PT" dirty="0" smtClean="0"/>
              <a:t>parecidas com </a:t>
            </a:r>
            <a:r>
              <a:rPr lang="pt-PT" dirty="0"/>
              <a:t>as dos alcanos, apresentando, no entanto, algumas particularidades.</a:t>
            </a:r>
          </a:p>
        </p:txBody>
      </p:sp>
      <p:sp>
        <p:nvSpPr>
          <p:cNvPr id="5" name="Retângulo 4"/>
          <p:cNvSpPr/>
          <p:nvPr/>
        </p:nvSpPr>
        <p:spPr>
          <a:xfrm>
            <a:off x="445814" y="3624701"/>
            <a:ext cx="86981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271463">
              <a:lnSpc>
                <a:spcPct val="150000"/>
              </a:lnSpc>
            </a:pPr>
            <a:r>
              <a:rPr lang="pt-PT" b="1" dirty="0">
                <a:solidFill>
                  <a:srgbClr val="F16238"/>
                </a:solidFill>
              </a:rPr>
              <a:t>1. </a:t>
            </a:r>
            <a:r>
              <a:rPr lang="pt-PT" dirty="0"/>
              <a:t>Nos hidrocarbonetos insaturados </a:t>
            </a:r>
            <a:r>
              <a:rPr lang="pt-PT" dirty="0" smtClean="0"/>
              <a:t>substitui‑se a </a:t>
            </a:r>
            <a:r>
              <a:rPr lang="pt-PT" dirty="0"/>
              <a:t>terminação dos alcanos</a:t>
            </a:r>
            <a:r>
              <a:rPr lang="pt-PT" dirty="0" smtClean="0"/>
              <a:t>, </a:t>
            </a:r>
            <a:r>
              <a:rPr lang="pt-PT" b="1" dirty="0" smtClean="0">
                <a:solidFill>
                  <a:srgbClr val="F05023"/>
                </a:solidFill>
              </a:rPr>
              <a:t>‑ano</a:t>
            </a:r>
            <a:r>
              <a:rPr lang="pt-PT" dirty="0" smtClean="0"/>
              <a:t>, por </a:t>
            </a:r>
            <a:r>
              <a:rPr lang="pt-PT" b="1" dirty="0">
                <a:solidFill>
                  <a:srgbClr val="F05023"/>
                </a:solidFill>
              </a:rPr>
              <a:t>‑</a:t>
            </a:r>
            <a:r>
              <a:rPr lang="pt-PT" b="1" dirty="0" err="1" smtClean="0">
                <a:solidFill>
                  <a:srgbClr val="F05023"/>
                </a:solidFill>
              </a:rPr>
              <a:t>eno</a:t>
            </a:r>
            <a:r>
              <a:rPr lang="pt-PT" dirty="0" smtClean="0"/>
              <a:t>, se </a:t>
            </a:r>
            <a:r>
              <a:rPr lang="pt-PT" dirty="0"/>
              <a:t>a ligação for dupla, ou por </a:t>
            </a:r>
            <a:r>
              <a:rPr lang="pt-PT" b="1" dirty="0">
                <a:solidFill>
                  <a:srgbClr val="F05023"/>
                </a:solidFill>
              </a:rPr>
              <a:t>‑</a:t>
            </a:r>
            <a:r>
              <a:rPr lang="pt-PT" b="1" dirty="0" err="1" smtClean="0">
                <a:solidFill>
                  <a:srgbClr val="F05023"/>
                </a:solidFill>
              </a:rPr>
              <a:t>ino</a:t>
            </a:r>
            <a:r>
              <a:rPr lang="pt-PT" dirty="0" smtClean="0"/>
              <a:t>, se </a:t>
            </a:r>
            <a:r>
              <a:rPr lang="pt-PT" dirty="0"/>
              <a:t>a </a:t>
            </a:r>
            <a:r>
              <a:rPr lang="pt-PT" dirty="0" smtClean="0"/>
              <a:t>ligação for </a:t>
            </a:r>
            <a:r>
              <a:rPr lang="pt-PT" dirty="0"/>
              <a:t>tripla.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1004" y="4706734"/>
            <a:ext cx="1823622" cy="1622593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56" y="5273923"/>
            <a:ext cx="2448248" cy="488214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2988965" y="6329327"/>
            <a:ext cx="727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/>
              <a:t>Eteno</a:t>
            </a:r>
          </a:p>
        </p:txBody>
      </p:sp>
      <p:sp>
        <p:nvSpPr>
          <p:cNvPr id="10" name="Retângulo 9"/>
          <p:cNvSpPr/>
          <p:nvPr/>
        </p:nvSpPr>
        <p:spPr>
          <a:xfrm>
            <a:off x="5966338" y="5772100"/>
            <a:ext cx="6765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/>
              <a:t>Etino</a:t>
            </a:r>
          </a:p>
        </p:txBody>
      </p:sp>
    </p:spTree>
    <p:extLst>
      <p:ext uri="{BB962C8B-B14F-4D97-AF65-F5344CB8AC3E}">
        <p14:creationId xmlns:p14="http://schemas.microsoft.com/office/powerpoint/2010/main" val="647530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67544" y="1916832"/>
            <a:ext cx="20008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F05023"/>
                </a:solidFill>
              </a:rPr>
              <a:t>Alcenos e alcinos</a:t>
            </a:r>
            <a:endParaRPr lang="pt-PT" sz="2000" b="1" dirty="0">
              <a:solidFill>
                <a:srgbClr val="F05023"/>
              </a:solidFill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1403648" y="672085"/>
            <a:ext cx="5386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 química dos combustíveis fósseis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73274" y="2672963"/>
            <a:ext cx="841920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271463">
              <a:lnSpc>
                <a:spcPct val="150000"/>
              </a:lnSpc>
            </a:pPr>
            <a:r>
              <a:rPr lang="pt-PT" b="1" dirty="0">
                <a:solidFill>
                  <a:srgbClr val="F16238"/>
                </a:solidFill>
              </a:rPr>
              <a:t>2. </a:t>
            </a:r>
            <a:r>
              <a:rPr lang="pt-PT" dirty="0"/>
              <a:t>Os átomos de carbono são numerados sequencialmente, </a:t>
            </a:r>
            <a:r>
              <a:rPr lang="pt-PT" dirty="0" smtClean="0"/>
              <a:t>começando essa </a:t>
            </a:r>
            <a:r>
              <a:rPr lang="pt-PT" dirty="0"/>
              <a:t>numeração pela extremidade mais próxima da ligação </a:t>
            </a:r>
            <a:r>
              <a:rPr lang="pt-PT" dirty="0" smtClean="0"/>
              <a:t>dupla ou </a:t>
            </a:r>
            <a:r>
              <a:rPr lang="pt-PT" dirty="0"/>
              <a:t>tripla. A posição do primeiro átomo da ligação dupla (ou da </a:t>
            </a:r>
            <a:r>
              <a:rPr lang="pt-PT" dirty="0" smtClean="0"/>
              <a:t>tripla) é </a:t>
            </a:r>
            <a:r>
              <a:rPr lang="pt-PT" dirty="0"/>
              <a:t>colocada imediatamente antes da terminação -</a:t>
            </a:r>
            <a:r>
              <a:rPr lang="pt-PT" dirty="0" err="1"/>
              <a:t>eno</a:t>
            </a:r>
            <a:r>
              <a:rPr lang="pt-PT" dirty="0"/>
              <a:t> ou ‑</a:t>
            </a:r>
            <a:r>
              <a:rPr lang="pt-PT" dirty="0" err="1" smtClean="0"/>
              <a:t>ino</a:t>
            </a:r>
            <a:r>
              <a:rPr lang="pt-PT" dirty="0" smtClean="0"/>
              <a:t> e separada do </a:t>
            </a:r>
            <a:r>
              <a:rPr lang="pt-PT" dirty="0"/>
              <a:t>nome respetivo da cadeia principal por um hífen.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5099593"/>
            <a:ext cx="2645799" cy="377971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4097" y="5101559"/>
            <a:ext cx="3152280" cy="385531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013397" y="4869160"/>
            <a:ext cx="302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dirty="0" smtClean="0">
                <a:solidFill>
                  <a:srgbClr val="F16238"/>
                </a:solidFill>
              </a:rPr>
              <a:t>4                3               2               1</a:t>
            </a:r>
            <a:endParaRPr lang="pt-PT" sz="1400" dirty="0">
              <a:solidFill>
                <a:srgbClr val="F16238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791747" y="4897736"/>
            <a:ext cx="36668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dirty="0" smtClean="0">
                <a:solidFill>
                  <a:srgbClr val="F16238"/>
                </a:solidFill>
              </a:rPr>
              <a:t>5                 4               3            2           1</a:t>
            </a:r>
            <a:endParaRPr lang="pt-PT" sz="1400" dirty="0">
              <a:solidFill>
                <a:srgbClr val="F16238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1803692" y="5795972"/>
            <a:ext cx="1138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/>
              <a:t>But‑1‑eno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5789081" y="5795972"/>
            <a:ext cx="11823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/>
              <a:t>Pent‑2‑ino</a:t>
            </a:r>
          </a:p>
        </p:txBody>
      </p:sp>
    </p:spTree>
    <p:extLst>
      <p:ext uri="{BB962C8B-B14F-4D97-AF65-F5344CB8AC3E}">
        <p14:creationId xmlns:p14="http://schemas.microsoft.com/office/powerpoint/2010/main" val="2396791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10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67544" y="1916832"/>
            <a:ext cx="20008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F05023"/>
                </a:solidFill>
              </a:rPr>
              <a:t>Alcenos e alcinos</a:t>
            </a:r>
            <a:endParaRPr lang="pt-PT" sz="2000" b="1" dirty="0">
              <a:solidFill>
                <a:srgbClr val="F05023"/>
              </a:solidFill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1403648" y="672085"/>
            <a:ext cx="5386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 química dos combustíveis fósseis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85279" y="2604879"/>
            <a:ext cx="8658721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5738" indent="-185738">
              <a:lnSpc>
                <a:spcPct val="150000"/>
              </a:lnSpc>
            </a:pPr>
            <a:r>
              <a:rPr lang="pt-PT" b="1" dirty="0">
                <a:solidFill>
                  <a:srgbClr val="F16238"/>
                </a:solidFill>
              </a:rPr>
              <a:t>3. </a:t>
            </a:r>
            <a:r>
              <a:rPr lang="pt-PT" dirty="0"/>
              <a:t>Se o hidrocarboneto apresentar ramificações, a cadeia principal </a:t>
            </a:r>
            <a:r>
              <a:rPr lang="pt-PT" dirty="0" smtClean="0"/>
              <a:t>deverá conter </a:t>
            </a:r>
            <a:r>
              <a:rPr lang="pt-PT" dirty="0"/>
              <a:t>a(s) ligação(</a:t>
            </a:r>
            <a:r>
              <a:rPr lang="pt-PT" dirty="0" err="1"/>
              <a:t>ões</a:t>
            </a:r>
            <a:r>
              <a:rPr lang="pt-PT" dirty="0"/>
              <a:t>) múltipla(s).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4055109"/>
            <a:ext cx="3048441" cy="991363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7606" y="4055109"/>
            <a:ext cx="3884905" cy="1518025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1403648" y="5805264"/>
            <a:ext cx="18277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/>
              <a:t>2‑Metilbut‑1‑eno</a:t>
            </a:r>
          </a:p>
        </p:txBody>
      </p:sp>
      <p:sp>
        <p:nvSpPr>
          <p:cNvPr id="9" name="Retângulo 8"/>
          <p:cNvSpPr/>
          <p:nvPr/>
        </p:nvSpPr>
        <p:spPr>
          <a:xfrm>
            <a:off x="5963549" y="5805264"/>
            <a:ext cx="1674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/>
              <a:t>3‑Etilpent‑1‑ino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860773" y="3822398"/>
            <a:ext cx="302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dirty="0" smtClean="0">
                <a:solidFill>
                  <a:srgbClr val="F16238"/>
                </a:solidFill>
              </a:rPr>
              <a:t>4                   3                    2              1</a:t>
            </a:r>
            <a:endParaRPr lang="pt-PT" sz="1400" dirty="0">
              <a:solidFill>
                <a:srgbClr val="F16238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6516216" y="3841303"/>
            <a:ext cx="36668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dirty="0">
                <a:solidFill>
                  <a:srgbClr val="F16238"/>
                </a:solidFill>
              </a:rPr>
              <a:t>3</a:t>
            </a:r>
            <a:r>
              <a:rPr lang="pt-PT" sz="1400" dirty="0" smtClean="0">
                <a:solidFill>
                  <a:srgbClr val="F16238"/>
                </a:solidFill>
              </a:rPr>
              <a:t>               </a:t>
            </a:r>
            <a:r>
              <a:rPr lang="pt-PT" sz="1400" dirty="0">
                <a:solidFill>
                  <a:srgbClr val="F16238"/>
                </a:solidFill>
              </a:rPr>
              <a:t>4</a:t>
            </a:r>
            <a:r>
              <a:rPr lang="pt-PT" sz="1400" dirty="0" smtClean="0">
                <a:solidFill>
                  <a:srgbClr val="F16238"/>
                </a:solidFill>
              </a:rPr>
              <a:t>                    </a:t>
            </a:r>
            <a:r>
              <a:rPr lang="pt-PT" sz="1400" dirty="0">
                <a:solidFill>
                  <a:srgbClr val="F16238"/>
                </a:solidFill>
              </a:rPr>
              <a:t>5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6262788" y="5203802"/>
            <a:ext cx="354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 smtClean="0">
                <a:solidFill>
                  <a:srgbClr val="F16238"/>
                </a:solidFill>
              </a:rPr>
              <a:t>1 </a:t>
            </a:r>
            <a:endParaRPr lang="pt-PT" dirty="0"/>
          </a:p>
        </p:txBody>
      </p:sp>
      <p:sp>
        <p:nvSpPr>
          <p:cNvPr id="13" name="Retângulo 12"/>
          <p:cNvSpPr/>
          <p:nvPr/>
        </p:nvSpPr>
        <p:spPr>
          <a:xfrm>
            <a:off x="6262788" y="4610393"/>
            <a:ext cx="354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>
                <a:solidFill>
                  <a:srgbClr val="F16238"/>
                </a:solidFill>
              </a:rPr>
              <a:t>2</a:t>
            </a:r>
            <a:r>
              <a:rPr lang="pt-PT" dirty="0" smtClean="0">
                <a:solidFill>
                  <a:srgbClr val="F16238"/>
                </a:solidFill>
              </a:rPr>
              <a:t> 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54759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67544" y="1916832"/>
            <a:ext cx="20008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F05023"/>
                </a:solidFill>
              </a:rPr>
              <a:t>Alcenos e alcinos</a:t>
            </a:r>
            <a:endParaRPr lang="pt-PT" sz="2000" b="1" dirty="0">
              <a:solidFill>
                <a:srgbClr val="F05023"/>
              </a:solidFill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1403648" y="672085"/>
            <a:ext cx="5386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 química dos combustíveis fósseis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683568" y="2564904"/>
            <a:ext cx="8280920" cy="2126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5738" indent="-185738">
              <a:lnSpc>
                <a:spcPct val="150000"/>
              </a:lnSpc>
            </a:pPr>
            <a:r>
              <a:rPr lang="pt-PT" b="1" dirty="0">
                <a:solidFill>
                  <a:srgbClr val="F16238"/>
                </a:solidFill>
              </a:rPr>
              <a:t>4. </a:t>
            </a:r>
            <a:r>
              <a:rPr lang="pt-PT" dirty="0"/>
              <a:t>Se houver mais do que uma ligação múltipla na cadeia carbonada, </a:t>
            </a:r>
            <a:r>
              <a:rPr lang="pt-PT" dirty="0" smtClean="0"/>
              <a:t>as suas </a:t>
            </a:r>
            <a:r>
              <a:rPr lang="pt-PT" dirty="0"/>
              <a:t>posições são indicadas pelos números respetivos, </a:t>
            </a:r>
            <a:r>
              <a:rPr lang="pt-PT" dirty="0" smtClean="0"/>
              <a:t>separados por </a:t>
            </a:r>
            <a:r>
              <a:rPr lang="pt-PT" dirty="0"/>
              <a:t>vírgulas. O nome do hidrocarboneto deverá indicar se se </a:t>
            </a:r>
            <a:r>
              <a:rPr lang="pt-PT" dirty="0" smtClean="0"/>
              <a:t>trata de </a:t>
            </a:r>
            <a:r>
              <a:rPr lang="pt-PT" dirty="0"/>
              <a:t>um </a:t>
            </a:r>
            <a:r>
              <a:rPr lang="pt-PT" dirty="0" err="1"/>
              <a:t>dieno</a:t>
            </a:r>
            <a:r>
              <a:rPr lang="pt-PT" dirty="0"/>
              <a:t> (alceno com duas ligações duplas), de um </a:t>
            </a:r>
            <a:r>
              <a:rPr lang="pt-PT" dirty="0" err="1"/>
              <a:t>diino</a:t>
            </a:r>
            <a:r>
              <a:rPr lang="pt-PT" dirty="0"/>
              <a:t> (</a:t>
            </a:r>
            <a:r>
              <a:rPr lang="pt-PT" dirty="0" smtClean="0"/>
              <a:t>alcino com </a:t>
            </a:r>
            <a:r>
              <a:rPr lang="pt-PT" dirty="0"/>
              <a:t>duas ligações triplas), de um </a:t>
            </a:r>
            <a:r>
              <a:rPr lang="pt-PT" dirty="0" err="1"/>
              <a:t>trieno</a:t>
            </a:r>
            <a:r>
              <a:rPr lang="pt-PT" dirty="0"/>
              <a:t> (três ligações duplas) ou </a:t>
            </a:r>
            <a:r>
              <a:rPr lang="pt-PT" dirty="0" smtClean="0"/>
              <a:t>de um </a:t>
            </a:r>
            <a:r>
              <a:rPr lang="pt-PT" dirty="0" err="1"/>
              <a:t>triino</a:t>
            </a:r>
            <a:r>
              <a:rPr lang="pt-PT" dirty="0"/>
              <a:t> (três ligações triplas).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5190482"/>
            <a:ext cx="2834939" cy="939182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1960" y="5190482"/>
            <a:ext cx="4678519" cy="460895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187624" y="4956871"/>
            <a:ext cx="302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dirty="0" smtClean="0">
                <a:solidFill>
                  <a:srgbClr val="F16238"/>
                </a:solidFill>
              </a:rPr>
              <a:t>4             3                2              1</a:t>
            </a:r>
            <a:endParaRPr lang="pt-PT" sz="1400" dirty="0">
              <a:solidFill>
                <a:srgbClr val="F16238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495998" y="4963719"/>
            <a:ext cx="4463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dirty="0" smtClean="0">
                <a:solidFill>
                  <a:srgbClr val="F16238"/>
                </a:solidFill>
              </a:rPr>
              <a:t>1            2              3            4            5             6                  7</a:t>
            </a:r>
            <a:endParaRPr lang="pt-PT" sz="1400" dirty="0">
              <a:solidFill>
                <a:srgbClr val="F16238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1331672" y="6301219"/>
            <a:ext cx="20882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/>
              <a:t>2‑Etilbuta‑1,3‑dieno</a:t>
            </a:r>
          </a:p>
        </p:txBody>
      </p:sp>
      <p:sp>
        <p:nvSpPr>
          <p:cNvPr id="10" name="Retângulo 9"/>
          <p:cNvSpPr/>
          <p:nvPr/>
        </p:nvSpPr>
        <p:spPr>
          <a:xfrm>
            <a:off x="5712656" y="5931887"/>
            <a:ext cx="16771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/>
              <a:t>Hepta‑2,4‑diino</a:t>
            </a:r>
          </a:p>
        </p:txBody>
      </p:sp>
    </p:spTree>
    <p:extLst>
      <p:ext uri="{BB962C8B-B14F-4D97-AF65-F5344CB8AC3E}">
        <p14:creationId xmlns:p14="http://schemas.microsoft.com/office/powerpoint/2010/main" val="3858263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67544" y="1916832"/>
            <a:ext cx="20224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F05023"/>
                </a:solidFill>
              </a:rPr>
              <a:t>Hidrocarbonetos </a:t>
            </a:r>
            <a:endParaRPr lang="pt-PT" sz="2000" b="1" dirty="0">
              <a:solidFill>
                <a:srgbClr val="F05023"/>
              </a:solidFill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1403648" y="672085"/>
            <a:ext cx="5386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 química dos combustíveis fósseis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827584" y="2408565"/>
            <a:ext cx="8064896" cy="1295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/>
              <a:t>A grande diversidade de compostos de carbono, também </a:t>
            </a:r>
            <a:r>
              <a:rPr lang="pt-PT" dirty="0" smtClean="0"/>
              <a:t>designados por </a:t>
            </a:r>
            <a:r>
              <a:rPr lang="pt-PT" dirty="0"/>
              <a:t>compostos orgânicos, </a:t>
            </a:r>
            <a:r>
              <a:rPr lang="pt-PT" dirty="0" smtClean="0"/>
              <a:t>deve‑se às </a:t>
            </a:r>
            <a:r>
              <a:rPr lang="pt-PT" dirty="0"/>
              <a:t>características especiais do </a:t>
            </a:r>
            <a:r>
              <a:rPr lang="pt-PT" dirty="0" smtClean="0"/>
              <a:t>átomo de </a:t>
            </a:r>
            <a:r>
              <a:rPr lang="pt-PT" dirty="0"/>
              <a:t>carbono, que, por apresentar quatro eletrões de valência, pode </a:t>
            </a:r>
            <a:r>
              <a:rPr lang="pt-PT" dirty="0" smtClean="0"/>
              <a:t>estabelecer quatro </a:t>
            </a:r>
            <a:r>
              <a:rPr lang="pt-PT" dirty="0"/>
              <a:t>ligações.</a:t>
            </a: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1160" y="4143767"/>
            <a:ext cx="2037581" cy="2126171"/>
          </a:xfrm>
          <a:prstGeom prst="rect">
            <a:avLst/>
          </a:prstGeom>
        </p:spPr>
      </p:pic>
      <p:sp>
        <p:nvSpPr>
          <p:cNvPr id="10" name="Rectangle 10"/>
          <p:cNvSpPr/>
          <p:nvPr/>
        </p:nvSpPr>
        <p:spPr>
          <a:xfrm>
            <a:off x="3355815" y="6238536"/>
            <a:ext cx="2448273" cy="333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pt-PT" sz="1400" dirty="0" smtClean="0">
                <a:solidFill>
                  <a:srgbClr val="313131"/>
                </a:solidFill>
              </a:rPr>
              <a:t>Metano</a:t>
            </a:r>
          </a:p>
        </p:txBody>
      </p:sp>
    </p:spTree>
    <p:extLst>
      <p:ext uri="{BB962C8B-B14F-4D97-AF65-F5344CB8AC3E}">
        <p14:creationId xmlns:p14="http://schemas.microsoft.com/office/powerpoint/2010/main" val="3327936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67544" y="1916832"/>
            <a:ext cx="20008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F05023"/>
                </a:solidFill>
              </a:rPr>
              <a:t>Alcenos e alcinos</a:t>
            </a:r>
            <a:endParaRPr lang="pt-PT" sz="2000" b="1" dirty="0">
              <a:solidFill>
                <a:srgbClr val="F05023"/>
              </a:solidFill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1403648" y="672085"/>
            <a:ext cx="5386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 química dos combustíveis fósseis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683568" y="2636912"/>
            <a:ext cx="8280920" cy="1295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/>
              <a:t>Nos hidrocarbonetos insaturados em que existam ligações duplas </a:t>
            </a:r>
            <a:r>
              <a:rPr lang="pt-PT" dirty="0" smtClean="0"/>
              <a:t>e triplas </a:t>
            </a:r>
            <a:r>
              <a:rPr lang="pt-PT" dirty="0"/>
              <a:t>na mesma cadeia carbonada, a numeração dos átomos de </a:t>
            </a:r>
            <a:r>
              <a:rPr lang="pt-PT" dirty="0" smtClean="0"/>
              <a:t>carbono começa </a:t>
            </a:r>
            <a:r>
              <a:rPr lang="pt-PT" dirty="0"/>
              <a:t>pelo átomo que está mais próximo da ligação dupla.</a:t>
            </a:r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5551" y="4622348"/>
            <a:ext cx="4648200" cy="542925"/>
          </a:xfrm>
          <a:prstGeom prst="rect">
            <a:avLst/>
          </a:prstGeom>
        </p:spPr>
      </p:pic>
      <p:sp>
        <p:nvSpPr>
          <p:cNvPr id="13" name="CaixaDeTexto 12"/>
          <p:cNvSpPr txBox="1"/>
          <p:nvPr/>
        </p:nvSpPr>
        <p:spPr>
          <a:xfrm>
            <a:off x="2162966" y="4408853"/>
            <a:ext cx="65854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dirty="0" smtClean="0">
                <a:solidFill>
                  <a:srgbClr val="F16238"/>
                </a:solidFill>
              </a:rPr>
              <a:t>1                    2                    3                 4                    5               6 </a:t>
            </a:r>
            <a:endParaRPr lang="pt-PT" sz="1400" dirty="0">
              <a:solidFill>
                <a:srgbClr val="F16238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3684529" y="5579948"/>
            <a:ext cx="16061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/>
              <a:t>Hex‑2‑en‑5‑ino</a:t>
            </a:r>
          </a:p>
        </p:txBody>
      </p:sp>
    </p:spTree>
    <p:extLst>
      <p:ext uri="{BB962C8B-B14F-4D97-AF65-F5344CB8AC3E}">
        <p14:creationId xmlns:p14="http://schemas.microsoft.com/office/powerpoint/2010/main" val="140439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67544" y="1916832"/>
            <a:ext cx="32051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F05023"/>
                </a:solidFill>
              </a:rPr>
              <a:t>Hidrocarbonetos aromáticos</a:t>
            </a:r>
            <a:endParaRPr lang="pt-PT" sz="2000" b="1" dirty="0">
              <a:solidFill>
                <a:srgbClr val="F05023"/>
              </a:solidFill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1403648" y="672085"/>
            <a:ext cx="5386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 química dos combustíveis fósseis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755576" y="2492896"/>
            <a:ext cx="8388424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/>
              <a:t>Os hidrocarbonetos aromáticos são assim chamados devido ao </a:t>
            </a:r>
            <a:r>
              <a:rPr lang="pt-PT" dirty="0" smtClean="0"/>
              <a:t>odor, por </a:t>
            </a:r>
            <a:r>
              <a:rPr lang="pt-PT" dirty="0"/>
              <a:t>vezes agradável, que possuem.</a:t>
            </a:r>
          </a:p>
        </p:txBody>
      </p:sp>
      <p:sp>
        <p:nvSpPr>
          <p:cNvPr id="5" name="Retângulo 4"/>
          <p:cNvSpPr/>
          <p:nvPr/>
        </p:nvSpPr>
        <p:spPr>
          <a:xfrm>
            <a:off x="755576" y="370686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/>
              <a:t>O </a:t>
            </a:r>
            <a:r>
              <a:rPr lang="pt-PT" b="1" dirty="0">
                <a:solidFill>
                  <a:srgbClr val="F05023"/>
                </a:solidFill>
              </a:rPr>
              <a:t>benzeno</a:t>
            </a:r>
            <a:r>
              <a:rPr lang="pt-PT" dirty="0"/>
              <a:t>, </a:t>
            </a:r>
            <a:r>
              <a:rPr lang="pt-PT" b="1" dirty="0"/>
              <a:t>C</a:t>
            </a:r>
            <a:r>
              <a:rPr lang="pt-PT" b="1" baseline="-25000" dirty="0"/>
              <a:t>6</a:t>
            </a:r>
            <a:r>
              <a:rPr lang="pt-PT" b="1" dirty="0"/>
              <a:t>H</a:t>
            </a:r>
            <a:r>
              <a:rPr lang="pt-PT" b="1" baseline="-25000" dirty="0"/>
              <a:t>6</a:t>
            </a:r>
            <a:r>
              <a:rPr lang="pt-PT" dirty="0"/>
              <a:t>, é o mais simples dos hidrocarbonetos </a:t>
            </a:r>
            <a:r>
              <a:rPr lang="pt-PT" dirty="0" smtClean="0"/>
              <a:t>aromáticos e </a:t>
            </a:r>
            <a:r>
              <a:rPr lang="pt-PT" dirty="0"/>
              <a:t>foi descoberto em 1825 por Michael </a:t>
            </a:r>
            <a:r>
              <a:rPr lang="pt-PT" dirty="0" smtClean="0"/>
              <a:t>Faraday.</a:t>
            </a:r>
            <a:endParaRPr lang="pt-PT" dirty="0"/>
          </a:p>
        </p:txBody>
      </p:sp>
      <p:sp>
        <p:nvSpPr>
          <p:cNvPr id="6" name="Retângulo 5"/>
          <p:cNvSpPr/>
          <p:nvPr/>
        </p:nvSpPr>
        <p:spPr>
          <a:xfrm>
            <a:off x="755576" y="4920836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/>
              <a:t>A fórmula simplificada </a:t>
            </a:r>
            <a:r>
              <a:rPr lang="pt-PT" dirty="0" smtClean="0"/>
              <a:t>de representação </a:t>
            </a:r>
            <a:r>
              <a:rPr lang="pt-PT" dirty="0"/>
              <a:t>do </a:t>
            </a:r>
            <a:r>
              <a:rPr lang="pt-PT" dirty="0" smtClean="0"/>
              <a:t>benzeno é: </a:t>
            </a:r>
            <a:endParaRPr lang="pt-PT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8264" y="4739153"/>
            <a:ext cx="1466149" cy="1578069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6914351" y="6323608"/>
            <a:ext cx="1536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/>
              <a:t>Benzeno, C</a:t>
            </a:r>
            <a:r>
              <a:rPr lang="pt-PT" b="1" baseline="-25000" dirty="0"/>
              <a:t>6</a:t>
            </a:r>
            <a:r>
              <a:rPr lang="pt-PT" b="1" dirty="0"/>
              <a:t>H</a:t>
            </a:r>
            <a:r>
              <a:rPr lang="pt-PT" b="1" baseline="-250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946577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67544" y="1916832"/>
            <a:ext cx="32051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F05023"/>
                </a:solidFill>
              </a:rPr>
              <a:t>Hidrocarbonetos aromáticos</a:t>
            </a:r>
            <a:endParaRPr lang="pt-PT" sz="2000" b="1" dirty="0">
              <a:solidFill>
                <a:srgbClr val="F05023"/>
              </a:solidFill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1403648" y="672085"/>
            <a:ext cx="5386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 química dos combustíveis fósseis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755576" y="2420888"/>
            <a:ext cx="8388424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/>
              <a:t>Todos os hidrocarbonetos aromáticos possuem um ou mais anéis </a:t>
            </a:r>
            <a:r>
              <a:rPr lang="pt-PT" dirty="0" smtClean="0"/>
              <a:t>benzénicos (ou </a:t>
            </a:r>
            <a:r>
              <a:rPr lang="pt-PT" dirty="0"/>
              <a:t>aromáticos) nas suas cadeias carbonadas.</a:t>
            </a:r>
          </a:p>
        </p:txBody>
      </p:sp>
      <p:sp>
        <p:nvSpPr>
          <p:cNvPr id="5" name="Retângulo 4"/>
          <p:cNvSpPr/>
          <p:nvPr/>
        </p:nvSpPr>
        <p:spPr>
          <a:xfrm>
            <a:off x="755576" y="3609706"/>
            <a:ext cx="8388424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/>
              <a:t>Quando existem grupos alquilo ligados às moléculas do </a:t>
            </a:r>
            <a:r>
              <a:rPr lang="pt-PT" dirty="0" smtClean="0"/>
              <a:t>benzeno, obtêm‑se os </a:t>
            </a:r>
            <a:r>
              <a:rPr lang="pt-PT" b="1" dirty="0" err="1"/>
              <a:t>alquilobenzenos</a:t>
            </a:r>
            <a:r>
              <a:rPr lang="pt-PT" b="1" dirty="0"/>
              <a:t>.</a:t>
            </a:r>
          </a:p>
        </p:txBody>
      </p:sp>
      <p:sp>
        <p:nvSpPr>
          <p:cNvPr id="6" name="Retângulo 5"/>
          <p:cNvSpPr/>
          <p:nvPr/>
        </p:nvSpPr>
        <p:spPr>
          <a:xfrm>
            <a:off x="756170" y="4798524"/>
            <a:ext cx="6336109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/>
              <a:t>O mais simples dos </a:t>
            </a:r>
            <a:r>
              <a:rPr lang="pt-PT" dirty="0" err="1"/>
              <a:t>alquilobenzenos</a:t>
            </a:r>
            <a:r>
              <a:rPr lang="pt-PT" dirty="0"/>
              <a:t> é o </a:t>
            </a:r>
            <a:r>
              <a:rPr lang="pt-PT" b="1" dirty="0" err="1"/>
              <a:t>metilbenzeno</a:t>
            </a:r>
            <a:r>
              <a:rPr lang="pt-PT" dirty="0"/>
              <a:t>, </a:t>
            </a:r>
            <a:r>
              <a:rPr lang="pt-PT" dirty="0" smtClean="0"/>
              <a:t>vulgarmente conhecido </a:t>
            </a:r>
            <a:r>
              <a:rPr lang="pt-PT" dirty="0"/>
              <a:t>por </a:t>
            </a:r>
            <a:r>
              <a:rPr lang="pt-PT" b="1" dirty="0"/>
              <a:t>tolueno</a:t>
            </a:r>
            <a:r>
              <a:rPr lang="pt-PT" dirty="0"/>
              <a:t>, que deriva do benzeno pela substituição de </a:t>
            </a:r>
            <a:r>
              <a:rPr lang="pt-PT" dirty="0" smtClean="0"/>
              <a:t>um átomo </a:t>
            </a:r>
            <a:r>
              <a:rPr lang="pt-PT" dirty="0"/>
              <a:t>de hidrogénio por um radical </a:t>
            </a:r>
            <a:r>
              <a:rPr lang="pt-PT" dirty="0" smtClean="0"/>
              <a:t>metilo.</a:t>
            </a:r>
            <a:endParaRPr lang="pt-PT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8933" y="4704017"/>
            <a:ext cx="2109571" cy="1527841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6587018" y="6176821"/>
            <a:ext cx="25569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PT" b="1" dirty="0" err="1"/>
              <a:t>Metilbenzeno</a:t>
            </a:r>
            <a:r>
              <a:rPr lang="pt-PT" b="1" dirty="0"/>
              <a:t> (tolueno), </a:t>
            </a:r>
            <a:endParaRPr lang="pt-PT" b="1" dirty="0" smtClean="0"/>
          </a:p>
          <a:p>
            <a:pPr algn="ctr"/>
            <a:r>
              <a:rPr lang="pt-PT" b="1" dirty="0" smtClean="0"/>
              <a:t>C</a:t>
            </a:r>
            <a:r>
              <a:rPr lang="pt-PT" b="1" baseline="-25000" dirty="0" smtClean="0"/>
              <a:t>6</a:t>
            </a:r>
            <a:r>
              <a:rPr lang="pt-PT" b="1" dirty="0" smtClean="0"/>
              <a:t>H</a:t>
            </a:r>
            <a:r>
              <a:rPr lang="pt-PT" b="1" baseline="-25000" dirty="0" smtClean="0"/>
              <a:t>5</a:t>
            </a:r>
            <a:r>
              <a:rPr lang="pt-PT" b="1" dirty="0" smtClean="0"/>
              <a:t>CH</a:t>
            </a:r>
            <a:r>
              <a:rPr lang="pt-PT" b="1" baseline="-25000" dirty="0" smtClean="0"/>
              <a:t>3</a:t>
            </a:r>
            <a:endParaRPr lang="pt-PT" b="1" baseline="-25000" dirty="0"/>
          </a:p>
        </p:txBody>
      </p:sp>
    </p:spTree>
    <p:extLst>
      <p:ext uri="{BB962C8B-B14F-4D97-AF65-F5344CB8AC3E}">
        <p14:creationId xmlns:p14="http://schemas.microsoft.com/office/powerpoint/2010/main" val="4162427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67544" y="1916832"/>
            <a:ext cx="32051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F05023"/>
                </a:solidFill>
              </a:rPr>
              <a:t>Hidrocarbonetos aromáticos</a:t>
            </a:r>
            <a:endParaRPr lang="pt-PT" sz="2000" b="1" dirty="0">
              <a:solidFill>
                <a:srgbClr val="F05023"/>
              </a:solidFill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1403648" y="672085"/>
            <a:ext cx="5386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 química dos combustíveis fósseis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755576" y="2792858"/>
            <a:ext cx="8208912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/>
              <a:t>Existem ainda hidrocarbonetos aromáticos </a:t>
            </a:r>
            <a:r>
              <a:rPr lang="pt-PT" dirty="0" err="1"/>
              <a:t>polianelares</a:t>
            </a:r>
            <a:r>
              <a:rPr lang="pt-PT" dirty="0"/>
              <a:t> </a:t>
            </a:r>
            <a:r>
              <a:rPr lang="pt-PT" dirty="0" smtClean="0"/>
              <a:t>caracterizados por </a:t>
            </a:r>
            <a:r>
              <a:rPr lang="pt-PT" dirty="0"/>
              <a:t>possuírem dois ou mais anéis benzénicos com dois átomos de </a:t>
            </a:r>
            <a:r>
              <a:rPr lang="pt-PT" dirty="0" smtClean="0"/>
              <a:t>carbono comuns</a:t>
            </a:r>
            <a:r>
              <a:rPr lang="pt-PT" dirty="0"/>
              <a:t>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4033691"/>
            <a:ext cx="2343150" cy="1476375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8" y="4033691"/>
            <a:ext cx="3562350" cy="1514475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700367" y="5685864"/>
            <a:ext cx="17584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/>
              <a:t>Naftaleno, C</a:t>
            </a:r>
            <a:r>
              <a:rPr lang="pt-PT" b="1" baseline="-25000" dirty="0"/>
              <a:t>10</a:t>
            </a:r>
            <a:r>
              <a:rPr lang="pt-PT" b="1" dirty="0"/>
              <a:t>H</a:t>
            </a:r>
            <a:r>
              <a:rPr lang="pt-PT" b="1" baseline="-25000" dirty="0"/>
              <a:t>8</a:t>
            </a:r>
          </a:p>
        </p:txBody>
      </p:sp>
      <p:sp>
        <p:nvSpPr>
          <p:cNvPr id="8" name="Retângulo 7"/>
          <p:cNvSpPr/>
          <p:nvPr/>
        </p:nvSpPr>
        <p:spPr>
          <a:xfrm>
            <a:off x="5502398" y="5723964"/>
            <a:ext cx="18652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/>
              <a:t>Antraceno, C</a:t>
            </a:r>
            <a:r>
              <a:rPr lang="pt-PT" b="1" baseline="-25000" dirty="0"/>
              <a:t>14</a:t>
            </a:r>
            <a:r>
              <a:rPr lang="pt-PT" b="1" dirty="0"/>
              <a:t>H</a:t>
            </a:r>
            <a:r>
              <a:rPr lang="pt-PT" b="1" baseline="-25000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103823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67544" y="1916832"/>
            <a:ext cx="28379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F05023"/>
                </a:solidFill>
              </a:rPr>
              <a:t>Híbridos de ressonância  </a:t>
            </a:r>
            <a:endParaRPr lang="pt-PT" sz="2000" b="1" dirty="0">
              <a:solidFill>
                <a:srgbClr val="F05023"/>
              </a:solidFill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1403648" y="672085"/>
            <a:ext cx="5386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 química dos combustíveis fósseis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683568" y="2322898"/>
            <a:ext cx="8064896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/>
              <a:t>Até agora </a:t>
            </a:r>
            <a:r>
              <a:rPr lang="pt-PT" dirty="0" smtClean="0"/>
              <a:t>admitiu‑se que </a:t>
            </a:r>
            <a:r>
              <a:rPr lang="pt-PT" dirty="0"/>
              <a:t>os eletrões da ligação estavam </a:t>
            </a:r>
            <a:r>
              <a:rPr lang="pt-PT" dirty="0" smtClean="0"/>
              <a:t>localizados entre </a:t>
            </a:r>
            <a:r>
              <a:rPr lang="pt-PT" dirty="0"/>
              <a:t>dois átomos. Em certos casos, porém, esta hipótese não se ajusta </a:t>
            </a:r>
            <a:r>
              <a:rPr lang="pt-PT" dirty="0" smtClean="0"/>
              <a:t>às observações experimentais.</a:t>
            </a:r>
            <a:endParaRPr lang="pt-PT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7856" y="4005064"/>
            <a:ext cx="2257863" cy="1522745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914" y="4153656"/>
            <a:ext cx="2092837" cy="1410227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710456" y="3774023"/>
            <a:ext cx="64853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/>
              <a:t>A fórmula de estrutura para a molécula do </a:t>
            </a:r>
            <a:r>
              <a:rPr lang="pt-PT" b="1" dirty="0"/>
              <a:t>ozono, O</a:t>
            </a:r>
            <a:r>
              <a:rPr lang="pt-PT" b="1" baseline="-25000" dirty="0"/>
              <a:t>3</a:t>
            </a:r>
            <a:r>
              <a:rPr lang="pt-PT" dirty="0"/>
              <a:t>, é:</a:t>
            </a:r>
          </a:p>
        </p:txBody>
      </p:sp>
      <p:sp>
        <p:nvSpPr>
          <p:cNvPr id="8" name="Retângulo 7"/>
          <p:cNvSpPr/>
          <p:nvPr/>
        </p:nvSpPr>
        <p:spPr>
          <a:xfrm>
            <a:off x="683568" y="5373492"/>
            <a:ext cx="8064896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/>
              <a:t>Uma e outra fórmula de estrutura dão a entender que uma das </a:t>
            </a:r>
            <a:r>
              <a:rPr lang="pt-PT" dirty="0" smtClean="0"/>
              <a:t>ligações O - O </a:t>
            </a:r>
            <a:r>
              <a:rPr lang="pt-PT" dirty="0"/>
              <a:t>é mais forte do que a </a:t>
            </a:r>
            <a:r>
              <a:rPr lang="pt-PT" dirty="0" smtClean="0"/>
              <a:t>outra mas os </a:t>
            </a:r>
            <a:r>
              <a:rPr lang="pt-PT" dirty="0"/>
              <a:t>dados </a:t>
            </a:r>
            <a:r>
              <a:rPr lang="pt-PT" dirty="0" smtClean="0"/>
              <a:t>experimentais mostram </a:t>
            </a:r>
            <a:r>
              <a:rPr lang="pt-PT" dirty="0"/>
              <a:t>que essas ligações são </a:t>
            </a:r>
            <a:r>
              <a:rPr lang="pt-PT" dirty="0" smtClean="0"/>
              <a:t>idênticas.</a:t>
            </a:r>
            <a:endParaRPr lang="pt-PT" dirty="0"/>
          </a:p>
        </p:txBody>
      </p:sp>
      <p:sp>
        <p:nvSpPr>
          <p:cNvPr id="9" name="Rectângulo 8"/>
          <p:cNvSpPr/>
          <p:nvPr/>
        </p:nvSpPr>
        <p:spPr>
          <a:xfrm>
            <a:off x="4263421" y="4674103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 smtClean="0"/>
              <a:t>ou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21429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67544" y="1916832"/>
            <a:ext cx="28379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F05023"/>
                </a:solidFill>
              </a:rPr>
              <a:t>Híbridos de ressonância  </a:t>
            </a:r>
            <a:endParaRPr lang="pt-PT" sz="2000" b="1" dirty="0">
              <a:solidFill>
                <a:srgbClr val="F05023"/>
              </a:solidFill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1403648" y="672085"/>
            <a:ext cx="5386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 química dos combustíveis fósseis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755575" y="3571625"/>
            <a:ext cx="82403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 smtClean="0"/>
              <a:t>O </a:t>
            </a:r>
            <a:r>
              <a:rPr lang="pt-PT" dirty="0"/>
              <a:t>comprimento </a:t>
            </a:r>
            <a:r>
              <a:rPr lang="pt-PT" dirty="0" smtClean="0"/>
              <a:t>da ligação O ‑ O é </a:t>
            </a:r>
            <a:r>
              <a:rPr lang="pt-PT" dirty="0"/>
              <a:t>igual a 128 </a:t>
            </a:r>
            <a:r>
              <a:rPr lang="pt-PT" dirty="0" err="1"/>
              <a:t>pm</a:t>
            </a:r>
            <a:r>
              <a:rPr lang="pt-PT" dirty="0"/>
              <a:t> para as duas ligações, ou </a:t>
            </a:r>
            <a:r>
              <a:rPr lang="pt-PT" dirty="0" smtClean="0"/>
              <a:t>seja, nenhuma </a:t>
            </a:r>
            <a:r>
              <a:rPr lang="pt-PT" dirty="0"/>
              <a:t>das fórmulas de estrutura apresentadas é correta.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3133" y="2389533"/>
            <a:ext cx="1650090" cy="1112852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040" y="2440028"/>
            <a:ext cx="1529486" cy="1030621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755574" y="4785595"/>
            <a:ext cx="82403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 smtClean="0"/>
              <a:t>A </a:t>
            </a:r>
            <a:r>
              <a:rPr lang="pt-PT" dirty="0"/>
              <a:t>ligação O ‑ O </a:t>
            </a:r>
            <a:r>
              <a:rPr lang="pt-PT" dirty="0" smtClean="0"/>
              <a:t>não </a:t>
            </a:r>
            <a:r>
              <a:rPr lang="pt-PT" dirty="0"/>
              <a:t>é nem uma ligação </a:t>
            </a:r>
            <a:r>
              <a:rPr lang="pt-PT" dirty="0" smtClean="0"/>
              <a:t>simples nem </a:t>
            </a:r>
            <a:r>
              <a:rPr lang="pt-PT" dirty="0"/>
              <a:t>uma ligação dupla: tem caráter intermédio entre a ligação </a:t>
            </a:r>
            <a:r>
              <a:rPr lang="pt-PT" dirty="0" smtClean="0"/>
              <a:t>simples e </a:t>
            </a:r>
            <a:r>
              <a:rPr lang="pt-PT" dirty="0"/>
              <a:t>a dupla.</a:t>
            </a:r>
          </a:p>
        </p:txBody>
      </p:sp>
      <p:sp>
        <p:nvSpPr>
          <p:cNvPr id="8" name="Retângulo 7"/>
          <p:cNvSpPr/>
          <p:nvPr/>
        </p:nvSpPr>
        <p:spPr>
          <a:xfrm>
            <a:off x="755574" y="6011996"/>
            <a:ext cx="83884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/>
              <a:t>Cada uma </a:t>
            </a:r>
            <a:r>
              <a:rPr lang="pt-PT" dirty="0" smtClean="0"/>
              <a:t>das </a:t>
            </a:r>
            <a:r>
              <a:rPr lang="pt-PT" dirty="0"/>
              <a:t>representações é denominada </a:t>
            </a:r>
            <a:r>
              <a:rPr lang="pt-PT" b="1" dirty="0">
                <a:solidFill>
                  <a:srgbClr val="F05023"/>
                </a:solidFill>
              </a:rPr>
              <a:t>fórmula de </a:t>
            </a:r>
            <a:r>
              <a:rPr lang="pt-PT" b="1" dirty="0" smtClean="0">
                <a:solidFill>
                  <a:srgbClr val="F05023"/>
                </a:solidFill>
              </a:rPr>
              <a:t>ressonância</a:t>
            </a:r>
            <a:r>
              <a:rPr lang="pt-PT" b="1" dirty="0" smtClean="0"/>
              <a:t> </a:t>
            </a:r>
            <a:r>
              <a:rPr lang="pt-PT" dirty="0" smtClean="0"/>
              <a:t>da </a:t>
            </a:r>
            <a:r>
              <a:rPr lang="pt-PT" dirty="0"/>
              <a:t>molécula.</a:t>
            </a:r>
          </a:p>
        </p:txBody>
      </p:sp>
      <p:sp>
        <p:nvSpPr>
          <p:cNvPr id="9" name="Rectângulo 8"/>
          <p:cNvSpPr/>
          <p:nvPr/>
        </p:nvSpPr>
        <p:spPr>
          <a:xfrm>
            <a:off x="4521465" y="2770672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 smtClean="0"/>
              <a:t>ou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256499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67544" y="1916832"/>
            <a:ext cx="28379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F05023"/>
                </a:solidFill>
              </a:rPr>
              <a:t>Híbridos de ressonância  </a:t>
            </a:r>
            <a:endParaRPr lang="pt-PT" sz="2000" b="1" dirty="0">
              <a:solidFill>
                <a:srgbClr val="F05023"/>
              </a:solidFill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1403648" y="672085"/>
            <a:ext cx="5386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 química dos combustíveis fósseis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843087" y="2843644"/>
            <a:ext cx="8280920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/>
              <a:t>A fórmula de estrutura do ozono pode ser representada por duas </a:t>
            </a:r>
            <a:r>
              <a:rPr lang="pt-PT" dirty="0" smtClean="0"/>
              <a:t>fórmulas de </a:t>
            </a:r>
            <a:r>
              <a:rPr lang="pt-PT" dirty="0"/>
              <a:t>ressonância unidas pelo sinal ↔.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843087" y="4121319"/>
            <a:ext cx="8130579" cy="891857"/>
            <a:chOff x="843087" y="4121319"/>
            <a:chExt cx="8130579" cy="891857"/>
          </a:xfrm>
        </p:grpSpPr>
        <p:pic>
          <p:nvPicPr>
            <p:cNvPr id="5" name="Imagem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43087" y="4153425"/>
              <a:ext cx="3560293" cy="827643"/>
            </a:xfrm>
            <a:prstGeom prst="rect">
              <a:avLst/>
            </a:prstGeom>
          </p:spPr>
        </p:pic>
        <p:pic>
          <p:nvPicPr>
            <p:cNvPr id="6" name="Imagem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292080" y="4121319"/>
              <a:ext cx="3681586" cy="891857"/>
            </a:xfrm>
            <a:prstGeom prst="rect">
              <a:avLst/>
            </a:prstGeom>
          </p:spPr>
        </p:pic>
        <p:sp>
          <p:nvSpPr>
            <p:cNvPr id="7" name="CaixaDeTexto 6"/>
            <p:cNvSpPr txBox="1"/>
            <p:nvPr/>
          </p:nvSpPr>
          <p:spPr>
            <a:xfrm>
              <a:off x="4647209" y="4382580"/>
              <a:ext cx="6726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dirty="0" smtClean="0"/>
                <a:t>ou</a:t>
              </a:r>
              <a:endParaRPr lang="pt-PT" dirty="0"/>
            </a:p>
          </p:txBody>
        </p:sp>
      </p:grpSp>
      <p:sp>
        <p:nvSpPr>
          <p:cNvPr id="8" name="Retângulo 7"/>
          <p:cNvSpPr/>
          <p:nvPr/>
        </p:nvSpPr>
        <p:spPr>
          <a:xfrm>
            <a:off x="873944" y="5579948"/>
            <a:ext cx="80997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/>
              <a:t>Ao conjunto dessas fórmulas </a:t>
            </a:r>
            <a:r>
              <a:rPr lang="pt-PT" dirty="0" smtClean="0"/>
              <a:t>chama‑se </a:t>
            </a:r>
            <a:r>
              <a:rPr lang="pt-PT" b="1" dirty="0" smtClean="0">
                <a:solidFill>
                  <a:srgbClr val="F05023"/>
                </a:solidFill>
              </a:rPr>
              <a:t>híbrido </a:t>
            </a:r>
            <a:r>
              <a:rPr lang="pt-PT" b="1" dirty="0">
                <a:solidFill>
                  <a:srgbClr val="F05023"/>
                </a:solidFill>
              </a:rPr>
              <a:t>de ressonância</a:t>
            </a:r>
            <a:r>
              <a:rPr lang="pt-P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1532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67544" y="1916832"/>
            <a:ext cx="21977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F05023"/>
                </a:solidFill>
              </a:rPr>
              <a:t>Dióxido de enxofre</a:t>
            </a:r>
            <a:endParaRPr lang="pt-PT" sz="2000" b="1" dirty="0">
              <a:solidFill>
                <a:srgbClr val="F05023"/>
              </a:solidFill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1403648" y="672085"/>
            <a:ext cx="5386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 química dos combustíveis fósseis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611560" y="2530637"/>
            <a:ext cx="8208912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/>
              <a:t>Analisemos agora a fórmula de estrutura do dióxido de enxofre, SO</a:t>
            </a:r>
            <a:r>
              <a:rPr lang="pt-PT" baseline="-25000" dirty="0"/>
              <a:t>2</a:t>
            </a:r>
            <a:r>
              <a:rPr lang="pt-PT" dirty="0" smtClean="0"/>
              <a:t>.</a:t>
            </a:r>
            <a:endParaRPr lang="pt-PT" dirty="0"/>
          </a:p>
        </p:txBody>
      </p:sp>
      <p:sp>
        <p:nvSpPr>
          <p:cNvPr id="5" name="Retângulo 4"/>
          <p:cNvSpPr/>
          <p:nvPr/>
        </p:nvSpPr>
        <p:spPr>
          <a:xfrm>
            <a:off x="611560" y="3355797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/>
              <a:t>Podemos escrever as duas fórmulas que obedecem à regra do octeto.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2603" y="4051699"/>
            <a:ext cx="4406826" cy="1033485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611560" y="5284935"/>
            <a:ext cx="8208912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/>
              <a:t>Embora a escrita dos híbridos de ressonância possa levar à </a:t>
            </a:r>
            <a:r>
              <a:rPr lang="pt-PT" dirty="0" smtClean="0"/>
              <a:t>interpretação da </a:t>
            </a:r>
            <a:r>
              <a:rPr lang="pt-PT" dirty="0"/>
              <a:t>existência de ligações duplas, na realidade tal não acontece.</a:t>
            </a:r>
          </a:p>
        </p:txBody>
      </p:sp>
    </p:spTree>
    <p:extLst>
      <p:ext uri="{BB962C8B-B14F-4D97-AF65-F5344CB8AC3E}">
        <p14:creationId xmlns:p14="http://schemas.microsoft.com/office/powerpoint/2010/main" val="2221832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67544" y="1916832"/>
            <a:ext cx="11000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F05023"/>
                </a:solidFill>
              </a:rPr>
              <a:t>Benzeno</a:t>
            </a:r>
            <a:endParaRPr lang="pt-PT" sz="2000" b="1" dirty="0">
              <a:solidFill>
                <a:srgbClr val="F05023"/>
              </a:solidFill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1403648" y="672085"/>
            <a:ext cx="5386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 química dos combustíveis fósseis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611560" y="2276872"/>
            <a:ext cx="8496944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/>
              <a:t>As informações experimentais </a:t>
            </a:r>
            <a:r>
              <a:rPr lang="pt-PT" dirty="0" smtClean="0"/>
              <a:t>relativas à </a:t>
            </a:r>
            <a:r>
              <a:rPr lang="pt-PT" dirty="0"/>
              <a:t>molécula de benzeno, </a:t>
            </a:r>
            <a:r>
              <a:rPr lang="pt-PT" dirty="0" smtClean="0"/>
              <a:t>indicam‑nos que </a:t>
            </a:r>
            <a:r>
              <a:rPr lang="pt-PT" dirty="0"/>
              <a:t>a forma da molécula </a:t>
            </a:r>
            <a:r>
              <a:rPr lang="pt-PT" dirty="0" smtClean="0"/>
              <a:t>é um </a:t>
            </a:r>
            <a:r>
              <a:rPr lang="pt-PT" dirty="0"/>
              <a:t>hexágono regular, o que significa que os lados desse hexágono </a:t>
            </a:r>
            <a:r>
              <a:rPr lang="pt-PT" dirty="0" smtClean="0"/>
              <a:t>são todos </a:t>
            </a:r>
            <a:r>
              <a:rPr lang="pt-PT" dirty="0"/>
              <a:t>iguais. Logo, todos os comprimentos da ligação </a:t>
            </a:r>
            <a:r>
              <a:rPr lang="pt-PT" dirty="0" smtClean="0"/>
              <a:t>C ‑ C são </a:t>
            </a:r>
            <a:r>
              <a:rPr lang="pt-PT" dirty="0"/>
              <a:t>idênticos.</a:t>
            </a:r>
          </a:p>
        </p:txBody>
      </p:sp>
      <p:sp>
        <p:nvSpPr>
          <p:cNvPr id="5" name="Retângulo 4"/>
          <p:cNvSpPr/>
          <p:nvPr/>
        </p:nvSpPr>
        <p:spPr>
          <a:xfrm>
            <a:off x="611560" y="3788764"/>
            <a:ext cx="8496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/>
              <a:t>As configurações eletrónicas dos átomos de carbono e hidrogénio </a:t>
            </a:r>
            <a:r>
              <a:rPr lang="pt-PT" dirty="0" smtClean="0"/>
              <a:t>são, respetivamente</a:t>
            </a:r>
            <a:r>
              <a:rPr lang="pt-PT" dirty="0"/>
              <a:t>: </a:t>
            </a:r>
            <a:r>
              <a:rPr lang="pt-PT" baseline="-25000" dirty="0"/>
              <a:t>6</a:t>
            </a:r>
            <a:r>
              <a:rPr lang="pt-PT" dirty="0"/>
              <a:t>C: 1</a:t>
            </a:r>
            <a:r>
              <a:rPr lang="pt-PT" i="1" dirty="0"/>
              <a:t>s</a:t>
            </a:r>
            <a:r>
              <a:rPr lang="pt-PT" baseline="30000" dirty="0"/>
              <a:t>2</a:t>
            </a:r>
            <a:r>
              <a:rPr lang="pt-PT" dirty="0"/>
              <a:t> 2</a:t>
            </a:r>
            <a:r>
              <a:rPr lang="pt-PT" i="1" dirty="0"/>
              <a:t>s</a:t>
            </a:r>
            <a:r>
              <a:rPr lang="pt-PT" baseline="30000" dirty="0"/>
              <a:t>2</a:t>
            </a:r>
            <a:r>
              <a:rPr lang="pt-PT" dirty="0"/>
              <a:t> 2</a:t>
            </a:r>
            <a:r>
              <a:rPr lang="pt-PT" i="1" dirty="0"/>
              <a:t>p</a:t>
            </a:r>
            <a:r>
              <a:rPr lang="pt-PT" baseline="30000" dirty="0"/>
              <a:t>2</a:t>
            </a:r>
            <a:r>
              <a:rPr lang="pt-PT" dirty="0"/>
              <a:t> e </a:t>
            </a:r>
            <a:r>
              <a:rPr lang="pt-PT" baseline="-25000" dirty="0"/>
              <a:t>1</a:t>
            </a:r>
            <a:r>
              <a:rPr lang="pt-PT" dirty="0"/>
              <a:t>H: 1</a:t>
            </a:r>
            <a:r>
              <a:rPr lang="pt-PT" i="1" dirty="0"/>
              <a:t>s</a:t>
            </a:r>
            <a:r>
              <a:rPr lang="pt-PT" baseline="30000" dirty="0"/>
              <a:t>1</a:t>
            </a:r>
            <a:r>
              <a:rPr lang="pt-PT" dirty="0"/>
              <a:t>.</a:t>
            </a:r>
          </a:p>
        </p:txBody>
      </p:sp>
      <p:sp>
        <p:nvSpPr>
          <p:cNvPr id="6" name="Retângulo 5"/>
          <p:cNvSpPr/>
          <p:nvPr/>
        </p:nvSpPr>
        <p:spPr>
          <a:xfrm>
            <a:off x="1567589" y="4606305"/>
            <a:ext cx="55246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pt-PT" dirty="0">
                <a:solidFill>
                  <a:srgbClr val="F16238"/>
                </a:solidFill>
              </a:rPr>
              <a:t>•</a:t>
            </a:r>
            <a:r>
              <a:rPr lang="pt-PT" dirty="0"/>
              <a:t> </a:t>
            </a:r>
            <a:r>
              <a:rPr lang="pt-PT" dirty="0" smtClean="0"/>
              <a:t>Nº </a:t>
            </a:r>
            <a:r>
              <a:rPr lang="pt-PT" dirty="0"/>
              <a:t>de eletrões de valência = (6 × 4) + (6 × 1) = 30</a:t>
            </a:r>
          </a:p>
          <a:p>
            <a:pPr>
              <a:lnSpc>
                <a:spcPct val="200000"/>
              </a:lnSpc>
            </a:pPr>
            <a:r>
              <a:rPr lang="pt-PT" dirty="0">
                <a:solidFill>
                  <a:srgbClr val="F16238"/>
                </a:solidFill>
              </a:rPr>
              <a:t>•</a:t>
            </a:r>
            <a:r>
              <a:rPr lang="pt-PT" dirty="0"/>
              <a:t> </a:t>
            </a:r>
            <a:r>
              <a:rPr lang="pt-PT" dirty="0" smtClean="0"/>
              <a:t>N</a:t>
            </a:r>
            <a:r>
              <a:rPr lang="pt-PT" dirty="0"/>
              <a:t>º</a:t>
            </a:r>
            <a:r>
              <a:rPr lang="pt-PT" dirty="0" smtClean="0"/>
              <a:t> </a:t>
            </a:r>
            <a:r>
              <a:rPr lang="pt-PT" dirty="0"/>
              <a:t>de pares de eletrões de valência = 30 : 2 = 15</a:t>
            </a:r>
          </a:p>
        </p:txBody>
      </p:sp>
      <p:sp>
        <p:nvSpPr>
          <p:cNvPr id="7" name="Retângulo 6"/>
          <p:cNvSpPr/>
          <p:nvPr/>
        </p:nvSpPr>
        <p:spPr>
          <a:xfrm>
            <a:off x="611560" y="5740553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/>
              <a:t>As seis ligações </a:t>
            </a:r>
            <a:r>
              <a:rPr lang="pt-PT" dirty="0" smtClean="0"/>
              <a:t>C – H </a:t>
            </a:r>
            <a:r>
              <a:rPr lang="pt-PT" dirty="0"/>
              <a:t>usam, em geral, seis pares de eletrões. </a:t>
            </a:r>
            <a:r>
              <a:rPr lang="pt-PT" dirty="0" smtClean="0"/>
              <a:t>Restam nove </a:t>
            </a:r>
            <a:r>
              <a:rPr lang="pt-PT" dirty="0"/>
              <a:t>pares de eletrões para as ligações </a:t>
            </a:r>
            <a:r>
              <a:rPr lang="pt-PT" dirty="0" smtClean="0"/>
              <a:t>C – C</a:t>
            </a:r>
            <a:r>
              <a:rPr lang="pt-P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9352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67544" y="1916832"/>
            <a:ext cx="11000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F05023"/>
                </a:solidFill>
              </a:rPr>
              <a:t>Benzeno</a:t>
            </a:r>
            <a:endParaRPr lang="pt-PT" sz="2000" b="1" dirty="0">
              <a:solidFill>
                <a:srgbClr val="F05023"/>
              </a:solidFill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1403648" y="672085"/>
            <a:ext cx="5386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 química dos combustíveis fósseis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683568" y="2316942"/>
            <a:ext cx="8460432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/>
              <a:t>Colocando estes eletrões nestas ligações, e em obediência à regra </a:t>
            </a:r>
            <a:r>
              <a:rPr lang="pt-PT" dirty="0" smtClean="0"/>
              <a:t>do octeto</a:t>
            </a:r>
            <a:r>
              <a:rPr lang="pt-PT" dirty="0"/>
              <a:t>, </a:t>
            </a:r>
            <a:r>
              <a:rPr lang="pt-PT" dirty="0" smtClean="0"/>
              <a:t>obtêm‑se as </a:t>
            </a:r>
            <a:r>
              <a:rPr lang="pt-PT" dirty="0"/>
              <a:t>seguintes fórmulas de ressonância para o </a:t>
            </a:r>
            <a:r>
              <a:rPr lang="pt-PT" dirty="0" smtClean="0"/>
              <a:t>benzeno, designadas </a:t>
            </a:r>
            <a:r>
              <a:rPr lang="pt-PT" dirty="0"/>
              <a:t>estruturas de Kekulé: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3522586"/>
            <a:ext cx="4687044" cy="1777390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683568" y="5445224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/>
              <a:t>Como há duas fórmulas possíveis que obedecem à regra do </a:t>
            </a:r>
            <a:r>
              <a:rPr lang="pt-PT" dirty="0" smtClean="0"/>
              <a:t>octeto, temos </a:t>
            </a:r>
            <a:r>
              <a:rPr lang="pt-PT" dirty="0"/>
              <a:t>um </a:t>
            </a:r>
            <a:r>
              <a:rPr lang="pt-PT" b="1" dirty="0">
                <a:solidFill>
                  <a:srgbClr val="F05023"/>
                </a:solidFill>
              </a:rPr>
              <a:t>híbrido de ressonância</a:t>
            </a:r>
            <a:r>
              <a:rPr lang="pt-PT" dirty="0"/>
              <a:t> representado por duas fórmulas </a:t>
            </a:r>
            <a:r>
              <a:rPr lang="pt-PT" dirty="0" smtClean="0"/>
              <a:t>canónicas conjugadas</a:t>
            </a:r>
            <a:r>
              <a:rPr lang="pt-P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26037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67544" y="1916832"/>
            <a:ext cx="20224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F05023"/>
                </a:solidFill>
              </a:rPr>
              <a:t>Hidrocarbonetos </a:t>
            </a:r>
            <a:endParaRPr lang="pt-PT" sz="2000" b="1" dirty="0">
              <a:solidFill>
                <a:srgbClr val="F05023"/>
              </a:solidFill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1403648" y="672085"/>
            <a:ext cx="5386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 química dos combustíveis fósseis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67544" y="2420888"/>
            <a:ext cx="8677052" cy="3670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/>
              <a:t>As fórmulas de representação dos compostos de carbono mais </a:t>
            </a:r>
            <a:r>
              <a:rPr lang="pt-PT" dirty="0" smtClean="0"/>
              <a:t>utilizadas são:</a:t>
            </a:r>
          </a:p>
          <a:p>
            <a:pPr>
              <a:lnSpc>
                <a:spcPct val="150000"/>
              </a:lnSpc>
            </a:pPr>
            <a:endParaRPr lang="pt-PT" sz="1100" dirty="0"/>
          </a:p>
          <a:p>
            <a:pPr marL="1171575" indent="-628650">
              <a:lnSpc>
                <a:spcPct val="150000"/>
              </a:lnSpc>
            </a:pPr>
            <a:r>
              <a:rPr lang="pt-PT" dirty="0" smtClean="0">
                <a:solidFill>
                  <a:srgbClr val="FF0000"/>
                </a:solidFill>
              </a:rPr>
              <a:t>• </a:t>
            </a:r>
            <a:r>
              <a:rPr lang="pt-PT" b="1" dirty="0"/>
              <a:t>fórmulas de estrutura: </a:t>
            </a:r>
            <a:r>
              <a:rPr lang="pt-PT" dirty="0"/>
              <a:t>mostram como os átomos se ligam dentro </a:t>
            </a:r>
            <a:r>
              <a:rPr lang="pt-PT" dirty="0" smtClean="0"/>
              <a:t>da molécula;</a:t>
            </a:r>
          </a:p>
          <a:p>
            <a:pPr marL="1171575" indent="-628650">
              <a:lnSpc>
                <a:spcPct val="150000"/>
              </a:lnSpc>
            </a:pPr>
            <a:endParaRPr lang="pt-PT" dirty="0" smtClean="0"/>
          </a:p>
          <a:p>
            <a:pPr marL="1171575" indent="-628650">
              <a:lnSpc>
                <a:spcPct val="150000"/>
              </a:lnSpc>
            </a:pPr>
            <a:endParaRPr lang="pt-PT" dirty="0" smtClean="0"/>
          </a:p>
          <a:p>
            <a:pPr marL="1171575" indent="-628650">
              <a:lnSpc>
                <a:spcPct val="150000"/>
              </a:lnSpc>
            </a:pPr>
            <a:endParaRPr lang="pt-PT" dirty="0"/>
          </a:p>
          <a:p>
            <a:pPr marL="1171575" indent="-628650">
              <a:lnSpc>
                <a:spcPct val="150000"/>
              </a:lnSpc>
            </a:pPr>
            <a:r>
              <a:rPr lang="pt-PT" dirty="0">
                <a:solidFill>
                  <a:srgbClr val="FF0000"/>
                </a:solidFill>
              </a:rPr>
              <a:t>• </a:t>
            </a:r>
            <a:r>
              <a:rPr lang="pt-PT" b="1" dirty="0"/>
              <a:t>fórmulas racionais: </a:t>
            </a:r>
            <a:r>
              <a:rPr lang="pt-PT" dirty="0"/>
              <a:t>põem em evidência o grupo funcional (</a:t>
            </a:r>
            <a:r>
              <a:rPr lang="pt-PT" dirty="0" smtClean="0"/>
              <a:t>conjunto de </a:t>
            </a:r>
            <a:r>
              <a:rPr lang="pt-PT" dirty="0"/>
              <a:t>átomos que, ligados sempre do mesmo modo na cadeia </a:t>
            </a:r>
            <a:r>
              <a:rPr lang="pt-PT" dirty="0" smtClean="0"/>
              <a:t>carbonada, permite </a:t>
            </a:r>
            <a:r>
              <a:rPr lang="pt-PT" dirty="0"/>
              <a:t>definir o seu comportamento químico).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63888" y="3578991"/>
            <a:ext cx="2158926" cy="1354030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4026" y="6003425"/>
            <a:ext cx="2219325" cy="66675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0112" y="6032000"/>
            <a:ext cx="1466850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839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67544" y="1916832"/>
            <a:ext cx="11000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/>
              <a:t>Benzeno</a:t>
            </a:r>
            <a:endParaRPr lang="pt-PT" sz="2000" b="1" dirty="0"/>
          </a:p>
        </p:txBody>
      </p:sp>
      <p:sp>
        <p:nvSpPr>
          <p:cNvPr id="4" name="TextBox 1"/>
          <p:cNvSpPr txBox="1"/>
          <p:nvPr/>
        </p:nvSpPr>
        <p:spPr>
          <a:xfrm>
            <a:off x="1403648" y="672085"/>
            <a:ext cx="5386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 química dos combustíveis fósseis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827584" y="2819293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/>
              <a:t>Como a molécula tem nove pares de eletrões distribuídos por seis </a:t>
            </a:r>
            <a:r>
              <a:rPr lang="pt-PT" dirty="0" smtClean="0"/>
              <a:t>ligações carbono‑carbono, cada </a:t>
            </a:r>
            <a:r>
              <a:rPr lang="pt-PT" dirty="0"/>
              <a:t>ligação terá, em média, 1,5 pares de </a:t>
            </a:r>
            <a:r>
              <a:rPr lang="pt-PT" dirty="0" smtClean="0"/>
              <a:t>eletrões ligantes</a:t>
            </a:r>
            <a:r>
              <a:rPr lang="pt-PT" dirty="0"/>
              <a:t>.</a:t>
            </a:r>
          </a:p>
        </p:txBody>
      </p:sp>
      <p:sp>
        <p:nvSpPr>
          <p:cNvPr id="5" name="Retângulo 4"/>
          <p:cNvSpPr/>
          <p:nvPr/>
        </p:nvSpPr>
        <p:spPr>
          <a:xfrm>
            <a:off x="827584" y="4052114"/>
            <a:ext cx="7848872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/>
              <a:t>O mesmo sucede nas moléculas de ozono, O</a:t>
            </a:r>
            <a:r>
              <a:rPr lang="pt-PT" baseline="-25000" dirty="0"/>
              <a:t>3</a:t>
            </a:r>
            <a:r>
              <a:rPr lang="pt-PT" dirty="0"/>
              <a:t>, e de dióxido </a:t>
            </a:r>
            <a:r>
              <a:rPr lang="pt-PT" dirty="0" smtClean="0"/>
              <a:t>de enxofre</a:t>
            </a:r>
            <a:r>
              <a:rPr lang="pt-PT" dirty="0"/>
              <a:t>, SO</a:t>
            </a:r>
            <a:r>
              <a:rPr lang="pt-PT" baseline="-25000" dirty="0"/>
              <a:t>2</a:t>
            </a:r>
            <a:r>
              <a:rPr lang="pt-PT" dirty="0"/>
              <a:t>. Diz-se que estas moléculas têm ordem de ligação igual a 1,5.</a:t>
            </a:r>
          </a:p>
        </p:txBody>
      </p:sp>
      <p:sp>
        <p:nvSpPr>
          <p:cNvPr id="6" name="Retângulo 5"/>
          <p:cNvSpPr/>
          <p:nvPr/>
        </p:nvSpPr>
        <p:spPr>
          <a:xfrm>
            <a:off x="827584" y="524197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/>
              <a:t>A ordem de ligação </a:t>
            </a:r>
            <a:r>
              <a:rPr lang="pt-PT" dirty="0" smtClean="0"/>
              <a:t>corresponde ao </a:t>
            </a:r>
            <a:r>
              <a:rPr lang="pt-PT" dirty="0"/>
              <a:t>número de pares de </a:t>
            </a:r>
            <a:r>
              <a:rPr lang="pt-PT" dirty="0" smtClean="0"/>
              <a:t>eletrões partilhados </a:t>
            </a:r>
            <a:r>
              <a:rPr lang="pt-PT" dirty="0"/>
              <a:t>ou ligantes.</a:t>
            </a:r>
          </a:p>
        </p:txBody>
      </p:sp>
    </p:spTree>
    <p:extLst>
      <p:ext uri="{BB962C8B-B14F-4D97-AF65-F5344CB8AC3E}">
        <p14:creationId xmlns:p14="http://schemas.microsoft.com/office/powerpoint/2010/main" val="244312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67544" y="1916832"/>
            <a:ext cx="62002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F05023"/>
                </a:solidFill>
              </a:rPr>
              <a:t>Outras famílias de compostos </a:t>
            </a:r>
            <a:r>
              <a:rPr lang="pt-PT" sz="2000" b="1" dirty="0">
                <a:solidFill>
                  <a:srgbClr val="F05023"/>
                </a:solidFill>
              </a:rPr>
              <a:t>orgânicos: Álcoois e </a:t>
            </a:r>
            <a:r>
              <a:rPr lang="pt-PT" sz="2000" b="1" dirty="0" smtClean="0">
                <a:solidFill>
                  <a:srgbClr val="F05023"/>
                </a:solidFill>
              </a:rPr>
              <a:t>éteres</a:t>
            </a:r>
            <a:endParaRPr lang="pt-PT" sz="2000" b="1" dirty="0">
              <a:solidFill>
                <a:srgbClr val="F05023"/>
              </a:solidFill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1403648" y="672085"/>
            <a:ext cx="5386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 química dos combustíveis fósseis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755576" y="2492896"/>
            <a:ext cx="83884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 smtClean="0"/>
              <a:t>Podemos </a:t>
            </a:r>
            <a:r>
              <a:rPr lang="pt-PT" dirty="0"/>
              <a:t>considerar estes dois tipos de substâncias como </a:t>
            </a:r>
            <a:r>
              <a:rPr lang="pt-PT" dirty="0" smtClean="0"/>
              <a:t>derivados orgânicos </a:t>
            </a:r>
            <a:r>
              <a:rPr lang="pt-PT" dirty="0"/>
              <a:t>da molécula da água, substituindo um ou os dois átomos </a:t>
            </a:r>
            <a:r>
              <a:rPr lang="pt-PT" dirty="0" smtClean="0"/>
              <a:t>de hidrogénio </a:t>
            </a:r>
            <a:r>
              <a:rPr lang="pt-PT" dirty="0"/>
              <a:t>por grupos alquilo.</a:t>
            </a:r>
          </a:p>
        </p:txBody>
      </p:sp>
      <p:sp>
        <p:nvSpPr>
          <p:cNvPr id="6" name="Retângulo 5"/>
          <p:cNvSpPr/>
          <p:nvPr/>
        </p:nvSpPr>
        <p:spPr>
          <a:xfrm>
            <a:off x="755576" y="3501008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/>
              <a:t>No primeiro caso </a:t>
            </a:r>
            <a:r>
              <a:rPr lang="pt-PT" dirty="0" smtClean="0"/>
              <a:t>obtém‑se um </a:t>
            </a:r>
            <a:r>
              <a:rPr lang="pt-PT" b="1" dirty="0">
                <a:solidFill>
                  <a:srgbClr val="F05023"/>
                </a:solidFill>
              </a:rPr>
              <a:t>álcool</a:t>
            </a:r>
            <a:r>
              <a:rPr lang="pt-PT" dirty="0"/>
              <a:t>, cuja fórmula geral podemos </a:t>
            </a:r>
            <a:r>
              <a:rPr lang="pt-PT" dirty="0" smtClean="0"/>
              <a:t>representar por </a:t>
            </a:r>
            <a:r>
              <a:rPr lang="pt-PT" b="1" i="1" dirty="0">
                <a:solidFill>
                  <a:srgbClr val="F05023"/>
                </a:solidFill>
              </a:rPr>
              <a:t>R</a:t>
            </a:r>
            <a:r>
              <a:rPr lang="pt-PT" b="1" dirty="0">
                <a:solidFill>
                  <a:srgbClr val="F05023"/>
                </a:solidFill>
              </a:rPr>
              <a:t>–OH</a:t>
            </a:r>
            <a:r>
              <a:rPr lang="pt-PT" dirty="0"/>
              <a:t>; no segundo caso </a:t>
            </a:r>
            <a:r>
              <a:rPr lang="pt-PT" dirty="0" smtClean="0"/>
              <a:t>obtém‑se um </a:t>
            </a:r>
            <a:r>
              <a:rPr lang="pt-PT" b="1" dirty="0">
                <a:solidFill>
                  <a:srgbClr val="F05023"/>
                </a:solidFill>
              </a:rPr>
              <a:t>éter</a:t>
            </a:r>
            <a:r>
              <a:rPr lang="pt-PT" dirty="0"/>
              <a:t>, de fórmula </a:t>
            </a:r>
            <a:r>
              <a:rPr lang="pt-PT" dirty="0" smtClean="0"/>
              <a:t>geral </a:t>
            </a:r>
            <a:r>
              <a:rPr lang="pt-PT" b="1" i="1" dirty="0" smtClean="0">
                <a:solidFill>
                  <a:srgbClr val="F05023"/>
                </a:solidFill>
              </a:rPr>
              <a:t>R</a:t>
            </a:r>
            <a:r>
              <a:rPr lang="pt-PT" b="1" dirty="0" smtClean="0">
                <a:solidFill>
                  <a:srgbClr val="F05023"/>
                </a:solidFill>
              </a:rPr>
              <a:t>–O–</a:t>
            </a:r>
            <a:r>
              <a:rPr lang="pt-PT" b="1" i="1" dirty="0" smtClean="0">
                <a:solidFill>
                  <a:srgbClr val="F05023"/>
                </a:solidFill>
              </a:rPr>
              <a:t>R</a:t>
            </a:r>
            <a:r>
              <a:rPr lang="pt-PT" b="1" i="1" dirty="0">
                <a:solidFill>
                  <a:srgbClr val="F05023"/>
                </a:solidFill>
              </a:rPr>
              <a:t>’</a:t>
            </a:r>
            <a:r>
              <a:rPr lang="pt-PT" i="1" dirty="0"/>
              <a:t>.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4557331"/>
            <a:ext cx="5457825" cy="666750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1691680" y="5224081"/>
            <a:ext cx="14401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b="1" dirty="0"/>
              <a:t>Água</a:t>
            </a:r>
          </a:p>
          <a:p>
            <a:pPr algn="ctr"/>
            <a:r>
              <a:rPr lang="pt-PT" b="1" dirty="0"/>
              <a:t>H – O – H</a:t>
            </a:r>
          </a:p>
        </p:txBody>
      </p:sp>
      <p:sp>
        <p:nvSpPr>
          <p:cNvPr id="10" name="Retângulo 9"/>
          <p:cNvSpPr/>
          <p:nvPr/>
        </p:nvSpPr>
        <p:spPr>
          <a:xfrm>
            <a:off x="3938233" y="5224384"/>
            <a:ext cx="13967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b="1" dirty="0"/>
              <a:t>Álcool</a:t>
            </a:r>
          </a:p>
          <a:p>
            <a:pPr algn="ctr"/>
            <a:r>
              <a:rPr lang="pt-PT" b="1" i="1" dirty="0"/>
              <a:t>R</a:t>
            </a:r>
            <a:r>
              <a:rPr lang="pt-PT" b="1" dirty="0"/>
              <a:t> – O – H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6234509" y="5224081"/>
            <a:ext cx="11521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b="1" dirty="0"/>
              <a:t>Éter</a:t>
            </a:r>
          </a:p>
          <a:p>
            <a:pPr algn="ctr"/>
            <a:r>
              <a:rPr lang="pt-PT" b="1" i="1" dirty="0"/>
              <a:t>R</a:t>
            </a:r>
            <a:r>
              <a:rPr lang="pt-PT" b="1" dirty="0"/>
              <a:t> – O – </a:t>
            </a:r>
            <a:r>
              <a:rPr lang="pt-PT" b="1" i="1" dirty="0"/>
              <a:t>R</a:t>
            </a:r>
            <a:r>
              <a:rPr lang="pt-PT" b="1" dirty="0"/>
              <a:t>’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2538028" y="606678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PT" b="1" dirty="0"/>
              <a:t>Função álcool: </a:t>
            </a:r>
            <a:r>
              <a:rPr lang="pt-PT" dirty="0"/>
              <a:t>grupo funcional </a:t>
            </a:r>
            <a:r>
              <a:rPr lang="pt-PT" b="1" dirty="0"/>
              <a:t>–OH</a:t>
            </a:r>
          </a:p>
          <a:p>
            <a:pPr algn="ctr"/>
            <a:r>
              <a:rPr lang="pt-PT" b="1" dirty="0"/>
              <a:t>Função éter: </a:t>
            </a:r>
            <a:r>
              <a:rPr lang="pt-PT" dirty="0"/>
              <a:t>grupo funcional </a:t>
            </a:r>
            <a:r>
              <a:rPr lang="pt-PT" b="1" dirty="0"/>
              <a:t>–O–</a:t>
            </a:r>
          </a:p>
        </p:txBody>
      </p:sp>
    </p:spTree>
    <p:extLst>
      <p:ext uri="{BB962C8B-B14F-4D97-AF65-F5344CB8AC3E}">
        <p14:creationId xmlns:p14="http://schemas.microsoft.com/office/powerpoint/2010/main" val="1496996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0" grpId="0"/>
      <p:bldP spid="11" grpId="0"/>
      <p:bldP spid="1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/>
          <p:nvPr/>
        </p:nvSpPr>
        <p:spPr>
          <a:xfrm>
            <a:off x="1403648" y="672085"/>
            <a:ext cx="5386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 química dos combustíveis fósseis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683568" y="2584737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/>
              <a:t>A nomenclatura dos álcoois segue as regras já referidas para os hidrocarbonetos.</a:t>
            </a:r>
          </a:p>
        </p:txBody>
      </p:sp>
      <p:sp>
        <p:nvSpPr>
          <p:cNvPr id="5" name="Retângulo 4"/>
          <p:cNvSpPr/>
          <p:nvPr/>
        </p:nvSpPr>
        <p:spPr>
          <a:xfrm>
            <a:off x="467544" y="1916832"/>
            <a:ext cx="62002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F05023"/>
                </a:solidFill>
              </a:rPr>
              <a:t>Outras famílias de compostos </a:t>
            </a:r>
            <a:r>
              <a:rPr lang="pt-PT" sz="2000" b="1" dirty="0">
                <a:solidFill>
                  <a:srgbClr val="F05023"/>
                </a:solidFill>
              </a:rPr>
              <a:t>orgânicos: Álcoois e </a:t>
            </a:r>
            <a:r>
              <a:rPr lang="pt-PT" sz="2000" b="1" dirty="0" smtClean="0">
                <a:solidFill>
                  <a:srgbClr val="F05023"/>
                </a:solidFill>
              </a:rPr>
              <a:t>éteres</a:t>
            </a:r>
            <a:endParaRPr lang="pt-PT" sz="2000" b="1" dirty="0">
              <a:solidFill>
                <a:srgbClr val="F05023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683568" y="3156499"/>
            <a:ext cx="84604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/>
              <a:t>Caso se trate de um álcool só com um grupo hidroxilo na </a:t>
            </a:r>
            <a:r>
              <a:rPr lang="pt-PT" dirty="0" smtClean="0"/>
              <a:t>cadeia carbonada</a:t>
            </a:r>
            <a:r>
              <a:rPr lang="pt-PT" dirty="0"/>
              <a:t>, o nome é dado pelo número de átomos de carbono da </a:t>
            </a:r>
            <a:r>
              <a:rPr lang="pt-PT" dirty="0" smtClean="0"/>
              <a:t>cadeia principal </a:t>
            </a:r>
            <a:r>
              <a:rPr lang="pt-PT" dirty="0"/>
              <a:t>– a maior que contém o grupo hidroxilo – acrescido da </a:t>
            </a:r>
            <a:r>
              <a:rPr lang="pt-PT" dirty="0" smtClean="0"/>
              <a:t>terminação </a:t>
            </a:r>
            <a:r>
              <a:rPr lang="pt-PT" b="1" dirty="0" smtClean="0">
                <a:solidFill>
                  <a:srgbClr val="F05023"/>
                </a:solidFill>
              </a:rPr>
              <a:t>‑</a:t>
            </a:r>
            <a:r>
              <a:rPr lang="pt-PT" b="1" dirty="0" err="1" smtClean="0">
                <a:solidFill>
                  <a:srgbClr val="F05023"/>
                </a:solidFill>
              </a:rPr>
              <a:t>ol</a:t>
            </a:r>
            <a:r>
              <a:rPr lang="pt-PT" dirty="0" smtClean="0"/>
              <a:t>, indicando‑se o </a:t>
            </a:r>
            <a:r>
              <a:rPr lang="pt-PT" dirty="0"/>
              <a:t>átomo de carbono a que está ligado o grupo funcional.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5286" y="5135660"/>
            <a:ext cx="2059359" cy="1094849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8104" y="5135660"/>
            <a:ext cx="1929020" cy="1094849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2180587" y="6313638"/>
            <a:ext cx="13087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/>
              <a:t>Propan‑1‑ol</a:t>
            </a:r>
          </a:p>
        </p:txBody>
      </p:sp>
      <p:sp>
        <p:nvSpPr>
          <p:cNvPr id="10" name="Retângulo 9"/>
          <p:cNvSpPr/>
          <p:nvPr/>
        </p:nvSpPr>
        <p:spPr>
          <a:xfrm>
            <a:off x="5818236" y="6313638"/>
            <a:ext cx="13087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/>
              <a:t>Propan‑2‑ol</a:t>
            </a:r>
          </a:p>
        </p:txBody>
      </p:sp>
    </p:spTree>
    <p:extLst>
      <p:ext uri="{BB962C8B-B14F-4D97-AF65-F5344CB8AC3E}">
        <p14:creationId xmlns:p14="http://schemas.microsoft.com/office/powerpoint/2010/main" val="2112625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9" grpId="0"/>
      <p:bldP spid="1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/>
          <p:nvPr/>
        </p:nvSpPr>
        <p:spPr>
          <a:xfrm>
            <a:off x="1403648" y="672085"/>
            <a:ext cx="5386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 química dos combustíveis fósseis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467544" y="1916832"/>
            <a:ext cx="62002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F05023"/>
                </a:solidFill>
              </a:rPr>
              <a:t>Outras famílias de compostos </a:t>
            </a:r>
            <a:r>
              <a:rPr lang="pt-PT" sz="2000" b="1" dirty="0">
                <a:solidFill>
                  <a:srgbClr val="F05023"/>
                </a:solidFill>
              </a:rPr>
              <a:t>orgânicos: Álcoois e </a:t>
            </a:r>
            <a:r>
              <a:rPr lang="pt-PT" sz="2000" b="1" dirty="0" smtClean="0">
                <a:solidFill>
                  <a:srgbClr val="F05023"/>
                </a:solidFill>
              </a:rPr>
              <a:t>éteres</a:t>
            </a:r>
            <a:endParaRPr lang="pt-PT" sz="2000" b="1" dirty="0">
              <a:solidFill>
                <a:srgbClr val="F05023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827584" y="2924944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/>
              <a:t>Caso se trate de um poliálcool, o nome termina em </a:t>
            </a:r>
            <a:r>
              <a:rPr lang="pt-PT" b="1" dirty="0">
                <a:solidFill>
                  <a:srgbClr val="F05023"/>
                </a:solidFill>
              </a:rPr>
              <a:t>‑</a:t>
            </a:r>
            <a:r>
              <a:rPr lang="pt-PT" b="1" dirty="0" err="1">
                <a:solidFill>
                  <a:srgbClr val="F05023"/>
                </a:solidFill>
              </a:rPr>
              <a:t>diol</a:t>
            </a:r>
            <a:r>
              <a:rPr lang="pt-PT" dirty="0" smtClean="0"/>
              <a:t>, </a:t>
            </a:r>
            <a:r>
              <a:rPr lang="pt-PT" b="1" dirty="0" smtClean="0">
                <a:solidFill>
                  <a:srgbClr val="F05023"/>
                </a:solidFill>
              </a:rPr>
              <a:t>‑</a:t>
            </a:r>
            <a:r>
              <a:rPr lang="pt-PT" b="1" dirty="0" err="1" smtClean="0">
                <a:solidFill>
                  <a:srgbClr val="F05023"/>
                </a:solidFill>
              </a:rPr>
              <a:t>triol</a:t>
            </a:r>
            <a:r>
              <a:rPr lang="pt-PT" dirty="0" smtClean="0"/>
              <a:t>, etc</a:t>
            </a:r>
            <a:r>
              <a:rPr lang="pt-PT" dirty="0"/>
              <a:t>., </a:t>
            </a:r>
            <a:r>
              <a:rPr lang="pt-PT" dirty="0" smtClean="0"/>
              <a:t>consoante o </a:t>
            </a:r>
            <a:r>
              <a:rPr lang="pt-PT" dirty="0"/>
              <a:t>número de grupos hidroxilo ligados à cadeia carbonada.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0823" y="4138914"/>
            <a:ext cx="2160240" cy="1152128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3619515" y="5659977"/>
            <a:ext cx="20028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/>
              <a:t>Propano‑1,2,3‑triol</a:t>
            </a:r>
          </a:p>
        </p:txBody>
      </p:sp>
    </p:spTree>
    <p:extLst>
      <p:ext uri="{BB962C8B-B14F-4D97-AF65-F5344CB8AC3E}">
        <p14:creationId xmlns:p14="http://schemas.microsoft.com/office/powerpoint/2010/main" val="4042912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/>
          <p:nvPr/>
        </p:nvSpPr>
        <p:spPr>
          <a:xfrm>
            <a:off x="1403648" y="672085"/>
            <a:ext cx="5386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 química dos combustíveis fósseis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467544" y="1916832"/>
            <a:ext cx="62002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F05023"/>
                </a:solidFill>
              </a:rPr>
              <a:t>Outras famílias de compostos </a:t>
            </a:r>
            <a:r>
              <a:rPr lang="pt-PT" sz="2000" b="1" dirty="0">
                <a:solidFill>
                  <a:srgbClr val="F05023"/>
                </a:solidFill>
              </a:rPr>
              <a:t>orgânicos: Álcoois e </a:t>
            </a:r>
            <a:r>
              <a:rPr lang="pt-PT" sz="2000" b="1" dirty="0" smtClean="0">
                <a:solidFill>
                  <a:srgbClr val="F05023"/>
                </a:solidFill>
              </a:rPr>
              <a:t>éteres</a:t>
            </a:r>
            <a:endParaRPr lang="pt-PT" sz="2000" b="1" dirty="0">
              <a:solidFill>
                <a:srgbClr val="F05023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557808" y="2608336"/>
            <a:ext cx="8586192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/>
              <a:t>Quando o grupo –OH está ligado a um anel aromático </a:t>
            </a:r>
            <a:r>
              <a:rPr lang="pt-PT" dirty="0" smtClean="0"/>
              <a:t>obtêm‑se compostos </a:t>
            </a:r>
            <a:r>
              <a:rPr lang="pt-PT" dirty="0"/>
              <a:t>denominados, genericamente, por fenóis, que se podem </a:t>
            </a:r>
            <a:r>
              <a:rPr lang="pt-PT" dirty="0" smtClean="0"/>
              <a:t>representar por </a:t>
            </a:r>
            <a:r>
              <a:rPr lang="pt-PT" b="1" i="1" dirty="0">
                <a:solidFill>
                  <a:srgbClr val="F05023"/>
                </a:solidFill>
              </a:rPr>
              <a:t>Ar</a:t>
            </a:r>
            <a:r>
              <a:rPr lang="pt-PT" b="1" dirty="0">
                <a:solidFill>
                  <a:srgbClr val="F05023"/>
                </a:solidFill>
              </a:rPr>
              <a:t>–OH</a:t>
            </a:r>
            <a:r>
              <a:rPr lang="pt-PT" dirty="0"/>
              <a:t> (</a:t>
            </a:r>
            <a:r>
              <a:rPr lang="pt-PT" i="1" dirty="0"/>
              <a:t>Ar</a:t>
            </a:r>
            <a:r>
              <a:rPr lang="pt-PT" dirty="0"/>
              <a:t> representa o grupo aromático).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5285" y="4195598"/>
            <a:ext cx="1657350" cy="1000125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>
          <a:xfrm>
            <a:off x="2051720" y="5661248"/>
            <a:ext cx="52844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b="1" dirty="0" err="1"/>
              <a:t>Hidroxibenzeno</a:t>
            </a:r>
            <a:r>
              <a:rPr lang="pt-PT" b="1" dirty="0"/>
              <a:t> (vulgarmente conhecido como fenol)</a:t>
            </a:r>
          </a:p>
        </p:txBody>
      </p:sp>
    </p:spTree>
    <p:extLst>
      <p:ext uri="{BB962C8B-B14F-4D97-AF65-F5344CB8AC3E}">
        <p14:creationId xmlns:p14="http://schemas.microsoft.com/office/powerpoint/2010/main" val="3242558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/>
          <p:nvPr/>
        </p:nvSpPr>
        <p:spPr>
          <a:xfrm>
            <a:off x="1403648" y="672085"/>
            <a:ext cx="5386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 química dos combustíveis fósseis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467544" y="1916832"/>
            <a:ext cx="62002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F05023"/>
                </a:solidFill>
              </a:rPr>
              <a:t>Outras famílias de compostos </a:t>
            </a:r>
            <a:r>
              <a:rPr lang="pt-PT" sz="2000" b="1" dirty="0">
                <a:solidFill>
                  <a:srgbClr val="F05023"/>
                </a:solidFill>
              </a:rPr>
              <a:t>orgânicos: Álcoois e </a:t>
            </a:r>
            <a:r>
              <a:rPr lang="pt-PT" sz="2000" b="1" dirty="0" smtClean="0">
                <a:solidFill>
                  <a:srgbClr val="F05023"/>
                </a:solidFill>
              </a:rPr>
              <a:t>éteres</a:t>
            </a:r>
            <a:endParaRPr lang="pt-PT" sz="2000" b="1" dirty="0">
              <a:solidFill>
                <a:srgbClr val="F05023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827584" y="2564904"/>
            <a:ext cx="8064896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/>
              <a:t>O nome dos </a:t>
            </a:r>
            <a:r>
              <a:rPr lang="pt-PT" b="1" dirty="0"/>
              <a:t>éteres</a:t>
            </a:r>
            <a:r>
              <a:rPr lang="pt-PT" dirty="0"/>
              <a:t> pode ser formado pela palavra </a:t>
            </a:r>
            <a:r>
              <a:rPr lang="pt-PT" b="1" dirty="0">
                <a:solidFill>
                  <a:srgbClr val="F05023"/>
                </a:solidFill>
              </a:rPr>
              <a:t>éter</a:t>
            </a:r>
            <a:r>
              <a:rPr lang="pt-PT" dirty="0"/>
              <a:t> </a:t>
            </a:r>
            <a:r>
              <a:rPr lang="pt-PT" dirty="0" smtClean="0"/>
              <a:t>acompanhada do </a:t>
            </a:r>
            <a:r>
              <a:rPr lang="pt-PT" dirty="0"/>
              <a:t>nome dos </a:t>
            </a:r>
            <a:r>
              <a:rPr lang="pt-PT" b="1" dirty="0">
                <a:solidFill>
                  <a:srgbClr val="F05023"/>
                </a:solidFill>
              </a:rPr>
              <a:t>dois grupos alquilo</a:t>
            </a:r>
            <a:r>
              <a:rPr lang="pt-PT" b="1" dirty="0"/>
              <a:t> </a:t>
            </a:r>
            <a:r>
              <a:rPr lang="pt-PT" dirty="0"/>
              <a:t>ligados ao átomo de</a:t>
            </a:r>
            <a:r>
              <a:rPr lang="pt-PT" b="1" dirty="0"/>
              <a:t> oxigénio</a:t>
            </a:r>
            <a:r>
              <a:rPr lang="pt-PT" dirty="0"/>
              <a:t>, por </a:t>
            </a:r>
            <a:r>
              <a:rPr lang="pt-PT" dirty="0" smtClean="0"/>
              <a:t>ordem alfabética </a:t>
            </a:r>
            <a:r>
              <a:rPr lang="pt-PT" dirty="0"/>
              <a:t>e com o sufixo </a:t>
            </a:r>
            <a:r>
              <a:rPr lang="pt-PT" b="1" dirty="0">
                <a:solidFill>
                  <a:srgbClr val="F05023"/>
                </a:solidFill>
              </a:rPr>
              <a:t>-</a:t>
            </a:r>
            <a:r>
              <a:rPr lang="pt-PT" b="1" dirty="0" err="1">
                <a:solidFill>
                  <a:srgbClr val="F05023"/>
                </a:solidFill>
              </a:rPr>
              <a:t>ico</a:t>
            </a:r>
            <a:r>
              <a:rPr lang="pt-PT" dirty="0"/>
              <a:t>.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153" y="4293096"/>
            <a:ext cx="2552700" cy="1304925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56" y="4293096"/>
            <a:ext cx="2609850" cy="1257300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1987550" y="5845679"/>
            <a:ext cx="16953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/>
              <a:t>Éter </a:t>
            </a:r>
            <a:r>
              <a:rPr lang="pt-PT" b="1" dirty="0" err="1"/>
              <a:t>etilmetílico</a:t>
            </a:r>
            <a:endParaRPr lang="pt-PT" b="1" dirty="0"/>
          </a:p>
        </p:txBody>
      </p:sp>
      <p:sp>
        <p:nvSpPr>
          <p:cNvPr id="11" name="Retângulo 10"/>
          <p:cNvSpPr/>
          <p:nvPr/>
        </p:nvSpPr>
        <p:spPr>
          <a:xfrm>
            <a:off x="5652120" y="5846820"/>
            <a:ext cx="1809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/>
              <a:t>Éter </a:t>
            </a:r>
            <a:r>
              <a:rPr lang="pt-PT" b="1" dirty="0" err="1"/>
              <a:t>fenilmetílico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396547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67544" y="1916832"/>
            <a:ext cx="643753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F05023"/>
                </a:solidFill>
              </a:rPr>
              <a:t>Outras famílias de compostos orgânicos: aldeídos e cetonas</a:t>
            </a:r>
            <a:endParaRPr lang="pt-PT" sz="2000" b="1" dirty="0">
              <a:solidFill>
                <a:srgbClr val="F05023"/>
              </a:solidFill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1403648" y="672085"/>
            <a:ext cx="5386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 química dos combustíveis fósseis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683568" y="2669137"/>
            <a:ext cx="8280920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/>
              <a:t>Os aldeídos e as cetonas são compostos caracterizados por </a:t>
            </a:r>
            <a:r>
              <a:rPr lang="pt-PT" dirty="0" smtClean="0"/>
              <a:t>possuírem um </a:t>
            </a:r>
            <a:r>
              <a:rPr lang="pt-PT" dirty="0"/>
              <a:t>grupo carbonilo.</a:t>
            </a:r>
          </a:p>
        </p:txBody>
      </p:sp>
      <p:sp>
        <p:nvSpPr>
          <p:cNvPr id="5" name="Retângulo 4"/>
          <p:cNvSpPr/>
          <p:nvPr/>
        </p:nvSpPr>
        <p:spPr>
          <a:xfrm>
            <a:off x="683568" y="3901699"/>
            <a:ext cx="6189485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/>
              <a:t>No caso dos aldeídos, o grupo carbonilo </a:t>
            </a:r>
            <a:r>
              <a:rPr lang="pt-PT" dirty="0" smtClean="0"/>
              <a:t>encontra‑se na extremidade da </a:t>
            </a:r>
            <a:r>
              <a:rPr lang="pt-PT" dirty="0"/>
              <a:t>cadeia carbonada.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0059" y="3765620"/>
            <a:ext cx="1238250" cy="1152525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683567" y="5261620"/>
            <a:ext cx="6106492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/>
              <a:t>Nas cetonas, o grupo carbonilo </a:t>
            </a:r>
            <a:r>
              <a:rPr lang="pt-PT" dirty="0" smtClean="0"/>
              <a:t>encontra‑se ligado </a:t>
            </a:r>
            <a:r>
              <a:rPr lang="pt-PT" dirty="0"/>
              <a:t>a dois átomos </a:t>
            </a:r>
            <a:r>
              <a:rPr lang="pt-PT" dirty="0" smtClean="0"/>
              <a:t>de carbono </a:t>
            </a:r>
            <a:r>
              <a:rPr lang="pt-PT" dirty="0"/>
              <a:t>do interior da cadeia carbonada.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2212" y="5261620"/>
            <a:ext cx="1276350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573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67544" y="1916832"/>
            <a:ext cx="75166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F05023"/>
                </a:solidFill>
              </a:rPr>
              <a:t>Outras famílias de compostos orgânicos: ácidos carboxílicos e ésteres.</a:t>
            </a:r>
            <a:endParaRPr lang="pt-PT" sz="2000" b="1" dirty="0">
              <a:solidFill>
                <a:srgbClr val="F05023"/>
              </a:solidFill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1403648" y="672085"/>
            <a:ext cx="5386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 química dos combustíveis fósseis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67544" y="2690617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/>
              <a:t>Os </a:t>
            </a:r>
            <a:r>
              <a:rPr lang="pt-PT" b="1" dirty="0">
                <a:solidFill>
                  <a:srgbClr val="F05023"/>
                </a:solidFill>
              </a:rPr>
              <a:t>ácidos carboxílicos</a:t>
            </a:r>
            <a:r>
              <a:rPr lang="pt-PT" dirty="0"/>
              <a:t>, também chamados ácidos orgânicos, </a:t>
            </a:r>
            <a:r>
              <a:rPr lang="pt-PT" dirty="0" smtClean="0"/>
              <a:t>caracterizam‑se pela </a:t>
            </a:r>
            <a:r>
              <a:rPr lang="pt-PT" dirty="0"/>
              <a:t>presença do grupo carboxilo na estrutura molecular.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1779" y="3284984"/>
            <a:ext cx="1504950" cy="1181100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467544" y="4540197"/>
            <a:ext cx="8568952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/>
              <a:t>Os ésteres são compostos derivados dos ácidos carboxílicos, nos </a:t>
            </a:r>
            <a:r>
              <a:rPr lang="pt-PT" dirty="0" smtClean="0"/>
              <a:t>quais ocorre </a:t>
            </a:r>
            <a:r>
              <a:rPr lang="pt-PT" dirty="0"/>
              <a:t>a substituição do grupo –OH do ácido por um grupo –O</a:t>
            </a:r>
            <a:r>
              <a:rPr lang="pt-PT" i="1" dirty="0"/>
              <a:t>R</a:t>
            </a:r>
            <a:r>
              <a:rPr lang="pt-PT" dirty="0"/>
              <a:t>’, em </a:t>
            </a:r>
            <a:r>
              <a:rPr lang="pt-PT" dirty="0" smtClean="0"/>
              <a:t>que </a:t>
            </a:r>
            <a:r>
              <a:rPr lang="pt-PT" i="1" dirty="0" smtClean="0"/>
              <a:t>R</a:t>
            </a:r>
            <a:r>
              <a:rPr lang="pt-PT" dirty="0"/>
              <a:t>’ representa um grupo alquilo.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7499" y="5517232"/>
            <a:ext cx="158115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512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67544" y="1916832"/>
            <a:ext cx="63696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F05023"/>
                </a:solidFill>
              </a:rPr>
              <a:t>Outras famílias de compostos orgânicos: aminas e amidas.</a:t>
            </a:r>
            <a:endParaRPr lang="pt-PT" sz="2000" b="1" dirty="0">
              <a:solidFill>
                <a:srgbClr val="F05023"/>
              </a:solidFill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1403648" y="672085"/>
            <a:ext cx="5386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 química dos combustíveis fósseis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611560" y="2492896"/>
            <a:ext cx="828092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/>
              <a:t>As </a:t>
            </a:r>
            <a:r>
              <a:rPr lang="pt-PT" b="1" dirty="0">
                <a:solidFill>
                  <a:srgbClr val="F05023"/>
                </a:solidFill>
              </a:rPr>
              <a:t>aminas</a:t>
            </a:r>
            <a:r>
              <a:rPr lang="pt-PT" dirty="0"/>
              <a:t> são compostos orgânicos nitrogenados que se podem </a:t>
            </a:r>
            <a:r>
              <a:rPr lang="pt-PT" dirty="0" smtClean="0"/>
              <a:t>considerar derivados </a:t>
            </a:r>
            <a:r>
              <a:rPr lang="pt-PT" dirty="0"/>
              <a:t>do amoníaco, NH</a:t>
            </a:r>
            <a:r>
              <a:rPr lang="pt-PT" baseline="-25000" dirty="0"/>
              <a:t>3</a:t>
            </a:r>
            <a:r>
              <a:rPr lang="pt-PT" dirty="0"/>
              <a:t>, no qual um, dois ou três átomos </a:t>
            </a:r>
            <a:r>
              <a:rPr lang="pt-PT" dirty="0" smtClean="0"/>
              <a:t>de hidrogénio </a:t>
            </a:r>
            <a:r>
              <a:rPr lang="pt-PT" dirty="0"/>
              <a:t>são substituídos por grupos alquilo.</a:t>
            </a:r>
          </a:p>
        </p:txBody>
      </p:sp>
      <p:sp>
        <p:nvSpPr>
          <p:cNvPr id="5" name="Retângulo 4"/>
          <p:cNvSpPr/>
          <p:nvPr/>
        </p:nvSpPr>
        <p:spPr>
          <a:xfrm>
            <a:off x="611560" y="4007678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/>
              <a:t>Dependendo do </a:t>
            </a:r>
            <a:r>
              <a:rPr lang="pt-PT" dirty="0" smtClean="0"/>
              <a:t>número de </a:t>
            </a:r>
            <a:r>
              <a:rPr lang="pt-PT" dirty="0"/>
              <a:t>átomos de hidrogénio que são substituídos, as aminas </a:t>
            </a:r>
            <a:r>
              <a:rPr lang="pt-PT" dirty="0" smtClean="0"/>
              <a:t>denominam‑se </a:t>
            </a:r>
            <a:r>
              <a:rPr lang="pt-PT" b="1" dirty="0" smtClean="0">
                <a:solidFill>
                  <a:srgbClr val="F05023"/>
                </a:solidFill>
              </a:rPr>
              <a:t>primárias</a:t>
            </a:r>
            <a:r>
              <a:rPr lang="pt-PT" dirty="0"/>
              <a:t>, </a:t>
            </a:r>
            <a:r>
              <a:rPr lang="pt-PT" b="1" dirty="0">
                <a:solidFill>
                  <a:srgbClr val="F05023"/>
                </a:solidFill>
              </a:rPr>
              <a:t>secundárias</a:t>
            </a:r>
            <a:r>
              <a:rPr lang="pt-PT" dirty="0"/>
              <a:t> ou </a:t>
            </a:r>
            <a:r>
              <a:rPr lang="pt-PT" b="1" dirty="0">
                <a:solidFill>
                  <a:srgbClr val="F05023"/>
                </a:solidFill>
              </a:rPr>
              <a:t>terciárias</a:t>
            </a:r>
            <a:r>
              <a:rPr lang="pt-PT" dirty="0"/>
              <a:t>.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5064001"/>
            <a:ext cx="1162050" cy="942975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5936" y="5068927"/>
            <a:ext cx="1123950" cy="1000125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0124" y="5087977"/>
            <a:ext cx="1143000" cy="981075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1167782" y="6069052"/>
            <a:ext cx="16722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/>
              <a:t>Amina primária</a:t>
            </a:r>
          </a:p>
        </p:txBody>
      </p:sp>
      <p:sp>
        <p:nvSpPr>
          <p:cNvPr id="10" name="Retângulo 9"/>
          <p:cNvSpPr/>
          <p:nvPr/>
        </p:nvSpPr>
        <p:spPr>
          <a:xfrm>
            <a:off x="3763574" y="6069052"/>
            <a:ext cx="18966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/>
              <a:t>Amina secundária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6298161" y="6069052"/>
            <a:ext cx="1646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/>
              <a:t>Amina terciária</a:t>
            </a:r>
          </a:p>
        </p:txBody>
      </p:sp>
    </p:spTree>
    <p:extLst>
      <p:ext uri="{BB962C8B-B14F-4D97-AF65-F5344CB8AC3E}">
        <p14:creationId xmlns:p14="http://schemas.microsoft.com/office/powerpoint/2010/main" val="691336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9" grpId="0"/>
      <p:bldP spid="10" grpId="0"/>
      <p:bldP spid="11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/>
          <p:nvPr/>
        </p:nvSpPr>
        <p:spPr>
          <a:xfrm>
            <a:off x="1403648" y="672085"/>
            <a:ext cx="5386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 química dos combustíveis fósseis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467544" y="1916832"/>
            <a:ext cx="63696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F05023"/>
                </a:solidFill>
              </a:rPr>
              <a:t>Outras famílias de compostos orgânicos: aminas e amidas.</a:t>
            </a:r>
            <a:endParaRPr lang="pt-PT" sz="2000" b="1" dirty="0">
              <a:solidFill>
                <a:srgbClr val="F05023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827584" y="2564904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/>
              <a:t>As </a:t>
            </a:r>
            <a:r>
              <a:rPr lang="pt-PT" b="1" dirty="0">
                <a:solidFill>
                  <a:srgbClr val="F05023"/>
                </a:solidFill>
              </a:rPr>
              <a:t>amidas</a:t>
            </a:r>
            <a:r>
              <a:rPr lang="pt-PT" dirty="0"/>
              <a:t> são compostos nitrogenados derivados de ácidos carboxílicos.</a:t>
            </a:r>
          </a:p>
          <a:p>
            <a:pPr>
              <a:lnSpc>
                <a:spcPct val="150000"/>
              </a:lnSpc>
            </a:pPr>
            <a:r>
              <a:rPr lang="pt-PT" dirty="0" smtClean="0"/>
              <a:t>Obtêm‑se substituindo </a:t>
            </a:r>
            <a:r>
              <a:rPr lang="pt-PT" dirty="0"/>
              <a:t>o grupo –OH do ácido por um grupo </a:t>
            </a:r>
            <a:r>
              <a:rPr lang="pt-PT" b="1" dirty="0">
                <a:solidFill>
                  <a:srgbClr val="F05023"/>
                </a:solidFill>
              </a:rPr>
              <a:t>–NH</a:t>
            </a:r>
            <a:r>
              <a:rPr lang="pt-PT" b="1" baseline="-25000" dirty="0">
                <a:solidFill>
                  <a:srgbClr val="F05023"/>
                </a:solidFill>
              </a:rPr>
              <a:t>2</a:t>
            </a:r>
            <a:r>
              <a:rPr lang="pt-PT" dirty="0"/>
              <a:t>.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8219" y="3903161"/>
            <a:ext cx="1209675" cy="1066800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8953" y="3901176"/>
            <a:ext cx="1390650" cy="129540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0192" y="3860299"/>
            <a:ext cx="1447800" cy="1352550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1176165" y="5435932"/>
            <a:ext cx="16722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/>
              <a:t>Amida primária</a:t>
            </a:r>
          </a:p>
        </p:txBody>
      </p:sp>
      <p:sp>
        <p:nvSpPr>
          <p:cNvPr id="10" name="Retângulo 9"/>
          <p:cNvSpPr/>
          <p:nvPr/>
        </p:nvSpPr>
        <p:spPr>
          <a:xfrm>
            <a:off x="3611431" y="5435932"/>
            <a:ext cx="18966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/>
              <a:t>Amida secundária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6301903" y="5435932"/>
            <a:ext cx="1646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/>
              <a:t>Amida terciária</a:t>
            </a:r>
          </a:p>
        </p:txBody>
      </p:sp>
    </p:spTree>
    <p:extLst>
      <p:ext uri="{BB962C8B-B14F-4D97-AF65-F5344CB8AC3E}">
        <p14:creationId xmlns:p14="http://schemas.microsoft.com/office/powerpoint/2010/main" val="1640320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/>
          <p:nvPr/>
        </p:nvSpPr>
        <p:spPr>
          <a:xfrm>
            <a:off x="1403648" y="672085"/>
            <a:ext cx="5386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 química dos combustíveis fósseis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64201" y="1981399"/>
            <a:ext cx="1856364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4498186" y="2475059"/>
            <a:ext cx="0" cy="144000"/>
          </a:xfrm>
          <a:prstGeom prst="line">
            <a:avLst/>
          </a:prstGeom>
          <a:ln w="19050">
            <a:solidFill>
              <a:srgbClr val="07789B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2819493" y="2636912"/>
            <a:ext cx="3204000" cy="0"/>
          </a:xfrm>
          <a:prstGeom prst="line">
            <a:avLst/>
          </a:prstGeom>
          <a:ln w="19050">
            <a:solidFill>
              <a:srgbClr val="07789B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2"/>
          <p:cNvCxnSpPr/>
          <p:nvPr/>
        </p:nvCxnSpPr>
        <p:spPr>
          <a:xfrm>
            <a:off x="6038283" y="2636912"/>
            <a:ext cx="0" cy="252000"/>
          </a:xfrm>
          <a:prstGeom prst="line">
            <a:avLst/>
          </a:prstGeom>
          <a:ln w="19050">
            <a:solidFill>
              <a:srgbClr val="07789B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4"/>
          <p:cNvCxnSpPr/>
          <p:nvPr/>
        </p:nvCxnSpPr>
        <p:spPr>
          <a:xfrm>
            <a:off x="2819494" y="2636912"/>
            <a:ext cx="0" cy="252000"/>
          </a:xfrm>
          <a:prstGeom prst="line">
            <a:avLst/>
          </a:prstGeom>
          <a:ln w="19050">
            <a:solidFill>
              <a:srgbClr val="07789B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5"/>
          <p:cNvSpPr/>
          <p:nvPr/>
        </p:nvSpPr>
        <p:spPr>
          <a:xfrm>
            <a:off x="1963415" y="2888912"/>
            <a:ext cx="1800000" cy="493490"/>
          </a:xfrm>
          <a:prstGeom prst="rect">
            <a:avLst/>
          </a:prstGeom>
          <a:noFill/>
          <a:ln w="6350">
            <a:solidFill>
              <a:srgbClr val="F050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Alifáticos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13" name="Rectangle 18"/>
          <p:cNvSpPr/>
          <p:nvPr/>
        </p:nvSpPr>
        <p:spPr>
          <a:xfrm>
            <a:off x="3484453" y="1988840"/>
            <a:ext cx="2016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pt-PT" sz="2000" b="1" dirty="0" smtClean="0">
                <a:solidFill>
                  <a:schemeClr val="bg1"/>
                </a:solidFill>
              </a:rPr>
              <a:t>Hidrocarbonetos</a:t>
            </a:r>
            <a:endParaRPr lang="pt-PT" sz="2000" b="1" dirty="0">
              <a:solidFill>
                <a:schemeClr val="bg1"/>
              </a:solidFill>
            </a:endParaRPr>
          </a:p>
        </p:txBody>
      </p:sp>
      <p:sp>
        <p:nvSpPr>
          <p:cNvPr id="15" name="Rectangle 20"/>
          <p:cNvSpPr/>
          <p:nvPr/>
        </p:nvSpPr>
        <p:spPr>
          <a:xfrm>
            <a:off x="5120952" y="2888912"/>
            <a:ext cx="1800000" cy="493490"/>
          </a:xfrm>
          <a:prstGeom prst="rect">
            <a:avLst/>
          </a:prstGeom>
          <a:noFill/>
          <a:ln w="6350">
            <a:solidFill>
              <a:srgbClr val="F050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Aromáticos</a:t>
            </a:r>
            <a:endParaRPr lang="pt-PT" dirty="0">
              <a:solidFill>
                <a:schemeClr val="tx1"/>
              </a:solidFill>
            </a:endParaRPr>
          </a:p>
        </p:txBody>
      </p:sp>
      <p:cxnSp>
        <p:nvCxnSpPr>
          <p:cNvPr id="17" name="Straight Connector 7"/>
          <p:cNvCxnSpPr/>
          <p:nvPr/>
        </p:nvCxnSpPr>
        <p:spPr>
          <a:xfrm>
            <a:off x="2820892" y="3415382"/>
            <a:ext cx="0" cy="144000"/>
          </a:xfrm>
          <a:prstGeom prst="line">
            <a:avLst/>
          </a:prstGeom>
          <a:ln w="19050">
            <a:solidFill>
              <a:srgbClr val="07789B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8"/>
          <p:cNvCxnSpPr/>
          <p:nvPr/>
        </p:nvCxnSpPr>
        <p:spPr>
          <a:xfrm flipH="1">
            <a:off x="1777767" y="3577235"/>
            <a:ext cx="3780000" cy="0"/>
          </a:xfrm>
          <a:prstGeom prst="line">
            <a:avLst/>
          </a:prstGeom>
          <a:ln w="19050">
            <a:solidFill>
              <a:srgbClr val="07789B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2"/>
          <p:cNvCxnSpPr/>
          <p:nvPr/>
        </p:nvCxnSpPr>
        <p:spPr>
          <a:xfrm>
            <a:off x="5570199" y="3559382"/>
            <a:ext cx="0" cy="252000"/>
          </a:xfrm>
          <a:prstGeom prst="line">
            <a:avLst/>
          </a:prstGeom>
          <a:ln w="19050">
            <a:solidFill>
              <a:srgbClr val="07789B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4"/>
          <p:cNvCxnSpPr/>
          <p:nvPr/>
        </p:nvCxnSpPr>
        <p:spPr>
          <a:xfrm>
            <a:off x="1776910" y="3577235"/>
            <a:ext cx="0" cy="252000"/>
          </a:xfrm>
          <a:prstGeom prst="line">
            <a:avLst/>
          </a:prstGeom>
          <a:ln w="19050">
            <a:solidFill>
              <a:srgbClr val="07789B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15"/>
          <p:cNvSpPr/>
          <p:nvPr/>
        </p:nvSpPr>
        <p:spPr>
          <a:xfrm>
            <a:off x="876910" y="3829235"/>
            <a:ext cx="1800000" cy="493490"/>
          </a:xfrm>
          <a:prstGeom prst="rect">
            <a:avLst/>
          </a:prstGeom>
          <a:noFill/>
          <a:ln w="6350">
            <a:solidFill>
              <a:srgbClr val="F050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Saturados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22" name="Rectangle 20"/>
          <p:cNvSpPr/>
          <p:nvPr/>
        </p:nvSpPr>
        <p:spPr>
          <a:xfrm>
            <a:off x="4670199" y="3829235"/>
            <a:ext cx="1800000" cy="493490"/>
          </a:xfrm>
          <a:prstGeom prst="rect">
            <a:avLst/>
          </a:prstGeom>
          <a:noFill/>
          <a:ln w="6350">
            <a:solidFill>
              <a:srgbClr val="F050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Insaturados</a:t>
            </a:r>
            <a:endParaRPr lang="pt-PT" dirty="0">
              <a:solidFill>
                <a:schemeClr val="tx1"/>
              </a:solidFill>
            </a:endParaRPr>
          </a:p>
        </p:txBody>
      </p:sp>
      <p:cxnSp>
        <p:nvCxnSpPr>
          <p:cNvPr id="23" name="Straight Connector 7"/>
          <p:cNvCxnSpPr/>
          <p:nvPr/>
        </p:nvCxnSpPr>
        <p:spPr>
          <a:xfrm>
            <a:off x="5614713" y="4337851"/>
            <a:ext cx="0" cy="144000"/>
          </a:xfrm>
          <a:prstGeom prst="line">
            <a:avLst/>
          </a:prstGeom>
          <a:ln w="19050">
            <a:solidFill>
              <a:srgbClr val="07789B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8"/>
          <p:cNvCxnSpPr/>
          <p:nvPr/>
        </p:nvCxnSpPr>
        <p:spPr>
          <a:xfrm flipH="1">
            <a:off x="5289059" y="4499704"/>
            <a:ext cx="2412000" cy="0"/>
          </a:xfrm>
          <a:prstGeom prst="line">
            <a:avLst/>
          </a:prstGeom>
          <a:ln w="19050">
            <a:solidFill>
              <a:srgbClr val="07789B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12"/>
          <p:cNvCxnSpPr/>
          <p:nvPr/>
        </p:nvCxnSpPr>
        <p:spPr>
          <a:xfrm>
            <a:off x="7688267" y="4499704"/>
            <a:ext cx="0" cy="252000"/>
          </a:xfrm>
          <a:prstGeom prst="line">
            <a:avLst/>
          </a:prstGeom>
          <a:ln w="19050">
            <a:solidFill>
              <a:srgbClr val="07789B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14"/>
          <p:cNvCxnSpPr/>
          <p:nvPr/>
        </p:nvCxnSpPr>
        <p:spPr>
          <a:xfrm>
            <a:off x="5289059" y="4499704"/>
            <a:ext cx="0" cy="252000"/>
          </a:xfrm>
          <a:prstGeom prst="line">
            <a:avLst/>
          </a:prstGeom>
          <a:ln w="19050">
            <a:solidFill>
              <a:srgbClr val="07789B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15"/>
          <p:cNvSpPr/>
          <p:nvPr/>
        </p:nvSpPr>
        <p:spPr>
          <a:xfrm>
            <a:off x="4397595" y="4751704"/>
            <a:ext cx="1800000" cy="493490"/>
          </a:xfrm>
          <a:prstGeom prst="rect">
            <a:avLst/>
          </a:prstGeom>
          <a:noFill/>
          <a:ln w="6350">
            <a:solidFill>
              <a:srgbClr val="F050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Cadeia aberta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28" name="Rectangle 20"/>
          <p:cNvSpPr/>
          <p:nvPr/>
        </p:nvSpPr>
        <p:spPr>
          <a:xfrm>
            <a:off x="6770936" y="4751704"/>
            <a:ext cx="1800000" cy="493490"/>
          </a:xfrm>
          <a:prstGeom prst="rect">
            <a:avLst/>
          </a:prstGeom>
          <a:noFill/>
          <a:ln w="6350">
            <a:solidFill>
              <a:srgbClr val="F050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Cadeia fechada</a:t>
            </a:r>
            <a:endParaRPr lang="pt-PT" dirty="0">
              <a:solidFill>
                <a:schemeClr val="tx1"/>
              </a:solidFill>
            </a:endParaRPr>
          </a:p>
        </p:txBody>
      </p:sp>
      <p:cxnSp>
        <p:nvCxnSpPr>
          <p:cNvPr id="29" name="Straight Connector 7"/>
          <p:cNvCxnSpPr/>
          <p:nvPr/>
        </p:nvCxnSpPr>
        <p:spPr>
          <a:xfrm>
            <a:off x="7655835" y="5265574"/>
            <a:ext cx="0" cy="144000"/>
          </a:xfrm>
          <a:prstGeom prst="line">
            <a:avLst/>
          </a:prstGeom>
          <a:ln w="19050">
            <a:solidFill>
              <a:srgbClr val="07789B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8"/>
          <p:cNvCxnSpPr/>
          <p:nvPr/>
        </p:nvCxnSpPr>
        <p:spPr>
          <a:xfrm flipH="1">
            <a:off x="7020272" y="5427427"/>
            <a:ext cx="1368000" cy="0"/>
          </a:xfrm>
          <a:prstGeom prst="line">
            <a:avLst/>
          </a:prstGeom>
          <a:ln w="19050">
            <a:solidFill>
              <a:srgbClr val="07789B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12"/>
          <p:cNvCxnSpPr/>
          <p:nvPr/>
        </p:nvCxnSpPr>
        <p:spPr>
          <a:xfrm>
            <a:off x="8388424" y="5427427"/>
            <a:ext cx="0" cy="252000"/>
          </a:xfrm>
          <a:prstGeom prst="line">
            <a:avLst/>
          </a:prstGeom>
          <a:ln w="19050">
            <a:solidFill>
              <a:srgbClr val="07789B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14"/>
          <p:cNvCxnSpPr/>
          <p:nvPr/>
        </p:nvCxnSpPr>
        <p:spPr>
          <a:xfrm>
            <a:off x="7020272" y="5427427"/>
            <a:ext cx="0" cy="252000"/>
          </a:xfrm>
          <a:prstGeom prst="line">
            <a:avLst/>
          </a:prstGeom>
          <a:ln w="19050">
            <a:solidFill>
              <a:srgbClr val="07789B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15"/>
          <p:cNvSpPr/>
          <p:nvPr/>
        </p:nvSpPr>
        <p:spPr>
          <a:xfrm>
            <a:off x="6271727" y="5672134"/>
            <a:ext cx="1428142" cy="493490"/>
          </a:xfrm>
          <a:prstGeom prst="rect">
            <a:avLst/>
          </a:prstGeom>
          <a:noFill/>
          <a:ln w="6350">
            <a:solidFill>
              <a:srgbClr val="F050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Cicloalcenos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34" name="Rectangle 20"/>
          <p:cNvSpPr/>
          <p:nvPr/>
        </p:nvSpPr>
        <p:spPr>
          <a:xfrm>
            <a:off x="7740352" y="5672134"/>
            <a:ext cx="1354992" cy="493490"/>
          </a:xfrm>
          <a:prstGeom prst="rect">
            <a:avLst/>
          </a:prstGeom>
          <a:noFill/>
          <a:ln w="6350">
            <a:solidFill>
              <a:srgbClr val="F050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Cicloalcinos</a:t>
            </a:r>
            <a:endParaRPr lang="pt-PT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7"/>
          <p:cNvCxnSpPr/>
          <p:nvPr/>
        </p:nvCxnSpPr>
        <p:spPr>
          <a:xfrm>
            <a:off x="5285375" y="5254664"/>
            <a:ext cx="0" cy="144000"/>
          </a:xfrm>
          <a:prstGeom prst="line">
            <a:avLst/>
          </a:prstGeom>
          <a:ln w="19050">
            <a:solidFill>
              <a:srgbClr val="07789B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8"/>
          <p:cNvCxnSpPr/>
          <p:nvPr/>
        </p:nvCxnSpPr>
        <p:spPr>
          <a:xfrm flipH="1">
            <a:off x="4736501" y="5416517"/>
            <a:ext cx="1080000" cy="0"/>
          </a:xfrm>
          <a:prstGeom prst="line">
            <a:avLst/>
          </a:prstGeom>
          <a:ln w="19050">
            <a:solidFill>
              <a:srgbClr val="07789B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12"/>
          <p:cNvCxnSpPr/>
          <p:nvPr/>
        </p:nvCxnSpPr>
        <p:spPr>
          <a:xfrm>
            <a:off x="5815989" y="5416517"/>
            <a:ext cx="0" cy="252000"/>
          </a:xfrm>
          <a:prstGeom prst="line">
            <a:avLst/>
          </a:prstGeom>
          <a:ln w="19050">
            <a:solidFill>
              <a:srgbClr val="07789B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14"/>
          <p:cNvCxnSpPr/>
          <p:nvPr/>
        </p:nvCxnSpPr>
        <p:spPr>
          <a:xfrm>
            <a:off x="4729887" y="5416517"/>
            <a:ext cx="0" cy="252000"/>
          </a:xfrm>
          <a:prstGeom prst="line">
            <a:avLst/>
          </a:prstGeom>
          <a:ln w="19050">
            <a:solidFill>
              <a:srgbClr val="07789B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15"/>
          <p:cNvSpPr/>
          <p:nvPr/>
        </p:nvSpPr>
        <p:spPr>
          <a:xfrm>
            <a:off x="4211960" y="5668517"/>
            <a:ext cx="934930" cy="493490"/>
          </a:xfrm>
          <a:prstGeom prst="rect">
            <a:avLst/>
          </a:prstGeom>
          <a:noFill/>
          <a:ln w="6350">
            <a:solidFill>
              <a:srgbClr val="F050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Alcenos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40" name="Rectangle 20"/>
          <p:cNvSpPr/>
          <p:nvPr/>
        </p:nvSpPr>
        <p:spPr>
          <a:xfrm>
            <a:off x="5292080" y="5668517"/>
            <a:ext cx="896850" cy="493490"/>
          </a:xfrm>
          <a:prstGeom prst="rect">
            <a:avLst/>
          </a:prstGeom>
          <a:noFill/>
          <a:ln w="6350">
            <a:solidFill>
              <a:srgbClr val="F050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Alcinos</a:t>
            </a:r>
            <a:endParaRPr lang="pt-PT" dirty="0">
              <a:solidFill>
                <a:schemeClr val="tx1"/>
              </a:solidFill>
            </a:endParaRPr>
          </a:p>
        </p:txBody>
      </p:sp>
      <p:cxnSp>
        <p:nvCxnSpPr>
          <p:cNvPr id="41" name="Straight Connector 7"/>
          <p:cNvCxnSpPr/>
          <p:nvPr/>
        </p:nvCxnSpPr>
        <p:spPr>
          <a:xfrm>
            <a:off x="1753319" y="4329424"/>
            <a:ext cx="0" cy="144000"/>
          </a:xfrm>
          <a:prstGeom prst="line">
            <a:avLst/>
          </a:prstGeom>
          <a:ln w="19050">
            <a:solidFill>
              <a:srgbClr val="07789B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8"/>
          <p:cNvCxnSpPr/>
          <p:nvPr/>
        </p:nvCxnSpPr>
        <p:spPr>
          <a:xfrm flipH="1">
            <a:off x="900226" y="4491277"/>
            <a:ext cx="1872000" cy="0"/>
          </a:xfrm>
          <a:prstGeom prst="line">
            <a:avLst/>
          </a:prstGeom>
          <a:ln w="19050">
            <a:solidFill>
              <a:srgbClr val="07789B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12"/>
          <p:cNvCxnSpPr/>
          <p:nvPr/>
        </p:nvCxnSpPr>
        <p:spPr>
          <a:xfrm>
            <a:off x="2756221" y="4473424"/>
            <a:ext cx="0" cy="252000"/>
          </a:xfrm>
          <a:prstGeom prst="line">
            <a:avLst/>
          </a:prstGeom>
          <a:ln w="19050">
            <a:solidFill>
              <a:srgbClr val="07789B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14"/>
          <p:cNvCxnSpPr/>
          <p:nvPr/>
        </p:nvCxnSpPr>
        <p:spPr>
          <a:xfrm>
            <a:off x="900226" y="4491277"/>
            <a:ext cx="0" cy="252000"/>
          </a:xfrm>
          <a:prstGeom prst="line">
            <a:avLst/>
          </a:prstGeom>
          <a:ln w="19050">
            <a:solidFill>
              <a:srgbClr val="07789B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15"/>
          <p:cNvSpPr/>
          <p:nvPr/>
        </p:nvSpPr>
        <p:spPr>
          <a:xfrm>
            <a:off x="134341" y="4743277"/>
            <a:ext cx="1485138" cy="493490"/>
          </a:xfrm>
          <a:prstGeom prst="rect">
            <a:avLst/>
          </a:prstGeom>
          <a:noFill/>
          <a:ln w="6350">
            <a:solidFill>
              <a:srgbClr val="F050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Cadeia aberta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46" name="Rectangle 20"/>
          <p:cNvSpPr/>
          <p:nvPr/>
        </p:nvSpPr>
        <p:spPr>
          <a:xfrm>
            <a:off x="1919630" y="4743277"/>
            <a:ext cx="1698204" cy="493490"/>
          </a:xfrm>
          <a:prstGeom prst="rect">
            <a:avLst/>
          </a:prstGeom>
          <a:noFill/>
          <a:ln w="6350">
            <a:solidFill>
              <a:srgbClr val="F050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Cadeia fechada</a:t>
            </a:r>
            <a:endParaRPr lang="pt-PT" dirty="0">
              <a:solidFill>
                <a:schemeClr val="tx1"/>
              </a:solidFill>
            </a:endParaRPr>
          </a:p>
        </p:txBody>
      </p:sp>
      <p:cxnSp>
        <p:nvCxnSpPr>
          <p:cNvPr id="47" name="Straight Connector 12"/>
          <p:cNvCxnSpPr/>
          <p:nvPr/>
        </p:nvCxnSpPr>
        <p:spPr>
          <a:xfrm>
            <a:off x="2768732" y="5272664"/>
            <a:ext cx="0" cy="396000"/>
          </a:xfrm>
          <a:prstGeom prst="line">
            <a:avLst/>
          </a:prstGeom>
          <a:ln w="19050">
            <a:solidFill>
              <a:srgbClr val="07789B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12"/>
          <p:cNvCxnSpPr/>
          <p:nvPr/>
        </p:nvCxnSpPr>
        <p:spPr>
          <a:xfrm>
            <a:off x="900226" y="5265232"/>
            <a:ext cx="0" cy="396000"/>
          </a:xfrm>
          <a:prstGeom prst="line">
            <a:avLst/>
          </a:prstGeom>
          <a:ln w="19050">
            <a:solidFill>
              <a:srgbClr val="07789B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15"/>
          <p:cNvSpPr/>
          <p:nvPr/>
        </p:nvSpPr>
        <p:spPr>
          <a:xfrm>
            <a:off x="2159113" y="5680364"/>
            <a:ext cx="1329910" cy="493490"/>
          </a:xfrm>
          <a:prstGeom prst="rect">
            <a:avLst/>
          </a:prstGeom>
          <a:noFill/>
          <a:ln w="6350">
            <a:solidFill>
              <a:srgbClr val="F050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Cicloalcanos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50" name="Rectangle 20"/>
          <p:cNvSpPr/>
          <p:nvPr/>
        </p:nvSpPr>
        <p:spPr>
          <a:xfrm>
            <a:off x="470660" y="5679427"/>
            <a:ext cx="932988" cy="493490"/>
          </a:xfrm>
          <a:prstGeom prst="rect">
            <a:avLst/>
          </a:prstGeom>
          <a:noFill/>
          <a:ln w="6350">
            <a:solidFill>
              <a:srgbClr val="F050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Alcanos</a:t>
            </a:r>
            <a:endParaRPr lang="pt-P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244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21" grpId="0" animBg="1"/>
      <p:bldP spid="22" grpId="0" animBg="1"/>
      <p:bldP spid="27" grpId="0" animBg="1"/>
      <p:bldP spid="28" grpId="0" animBg="1"/>
      <p:bldP spid="33" grpId="0" animBg="1"/>
      <p:bldP spid="34" grpId="0" animBg="1"/>
      <p:bldP spid="39" grpId="0" animBg="1"/>
      <p:bldP spid="40" grpId="0" animBg="1"/>
      <p:bldP spid="45" grpId="0" animBg="1"/>
      <p:bldP spid="46" grpId="0" animBg="1"/>
      <p:bldP spid="49" grpId="0" animBg="1"/>
      <p:bldP spid="50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/>
          <p:nvPr/>
        </p:nvSpPr>
        <p:spPr>
          <a:xfrm>
            <a:off x="1403648" y="672085"/>
            <a:ext cx="5386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 química dos combustíveis fósseis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467544" y="1916832"/>
            <a:ext cx="64009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F05023"/>
                </a:solidFill>
              </a:rPr>
              <a:t>Outras famílias de compostos orgânicos: cloretos de ácido.</a:t>
            </a:r>
            <a:endParaRPr lang="pt-PT" sz="2000" b="1" dirty="0">
              <a:solidFill>
                <a:srgbClr val="F05023"/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007096" y="2636912"/>
            <a:ext cx="8136904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/>
              <a:t>Tal como os ésteres e as amidas, os </a:t>
            </a:r>
            <a:r>
              <a:rPr lang="pt-PT" b="1" dirty="0">
                <a:solidFill>
                  <a:srgbClr val="F05023"/>
                </a:solidFill>
              </a:rPr>
              <a:t>cloretos de ácido </a:t>
            </a:r>
            <a:r>
              <a:rPr lang="pt-PT" dirty="0"/>
              <a:t>são </a:t>
            </a:r>
            <a:r>
              <a:rPr lang="pt-PT" dirty="0" smtClean="0"/>
              <a:t>derivados de </a:t>
            </a:r>
            <a:r>
              <a:rPr lang="pt-PT" dirty="0"/>
              <a:t>ácidos carboxílicos. Estes derivados resultam da substituição do </a:t>
            </a:r>
            <a:r>
              <a:rPr lang="pt-PT" dirty="0" smtClean="0"/>
              <a:t>grupo –OH </a:t>
            </a:r>
            <a:r>
              <a:rPr lang="pt-PT" dirty="0"/>
              <a:t>do grupo carboxílico dos ácidos por </a:t>
            </a:r>
            <a:r>
              <a:rPr lang="pt-PT" b="1" dirty="0">
                <a:solidFill>
                  <a:srgbClr val="F05023"/>
                </a:solidFill>
              </a:rPr>
              <a:t>–</a:t>
            </a:r>
            <a:r>
              <a:rPr lang="pt-PT" b="1" dirty="0" smtClean="0">
                <a:solidFill>
                  <a:srgbClr val="F05023"/>
                </a:solidFill>
              </a:rPr>
              <a:t>C</a:t>
            </a:r>
            <a:r>
              <a:rPr lang="pt-PT" b="1" dirty="0" smtClean="0">
                <a:solidFill>
                  <a:srgbClr val="F0502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ℓ</a:t>
            </a:r>
            <a:r>
              <a:rPr lang="pt-PT" dirty="0" smtClean="0"/>
              <a:t>.</a:t>
            </a:r>
            <a:endParaRPr lang="pt-PT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4448" y="4252750"/>
            <a:ext cx="1181100" cy="1133475"/>
          </a:xfrm>
          <a:prstGeom prst="rect">
            <a:avLst/>
          </a:prstGeom>
        </p:spPr>
      </p:pic>
      <p:sp>
        <p:nvSpPr>
          <p:cNvPr id="13" name="Retângulo 12"/>
          <p:cNvSpPr/>
          <p:nvPr/>
        </p:nvSpPr>
        <p:spPr>
          <a:xfrm>
            <a:off x="3668035" y="5706195"/>
            <a:ext cx="17379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/>
              <a:t>Cloreto de ácido</a:t>
            </a:r>
          </a:p>
        </p:txBody>
      </p:sp>
    </p:spTree>
    <p:extLst>
      <p:ext uri="{BB962C8B-B14F-4D97-AF65-F5344CB8AC3E}">
        <p14:creationId xmlns:p14="http://schemas.microsoft.com/office/powerpoint/2010/main" val="411275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67544" y="1916832"/>
            <a:ext cx="11128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F05023"/>
                </a:solidFill>
              </a:rPr>
              <a:t>Isomeria</a:t>
            </a:r>
            <a:endParaRPr lang="pt-PT" sz="2000" b="1" dirty="0">
              <a:solidFill>
                <a:srgbClr val="F05023"/>
              </a:solidFill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1403648" y="672085"/>
            <a:ext cx="5386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 química dos combustíveis fósseis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755576" y="2530637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b="1" dirty="0">
                <a:solidFill>
                  <a:srgbClr val="F05023"/>
                </a:solidFill>
              </a:rPr>
              <a:t>Isómeros</a:t>
            </a:r>
            <a:r>
              <a:rPr lang="pt-PT" dirty="0"/>
              <a:t> são </a:t>
            </a:r>
            <a:r>
              <a:rPr lang="pt-PT" b="1" dirty="0">
                <a:solidFill>
                  <a:srgbClr val="F05023"/>
                </a:solidFill>
              </a:rPr>
              <a:t>compostos diferentes </a:t>
            </a:r>
            <a:r>
              <a:rPr lang="pt-PT" dirty="0"/>
              <a:t>com a </a:t>
            </a:r>
            <a:r>
              <a:rPr lang="pt-PT" b="1" dirty="0">
                <a:solidFill>
                  <a:srgbClr val="F05023"/>
                </a:solidFill>
              </a:rPr>
              <a:t>mesma fórmula </a:t>
            </a:r>
            <a:r>
              <a:rPr lang="pt-PT" b="1" dirty="0" smtClean="0">
                <a:solidFill>
                  <a:srgbClr val="F05023"/>
                </a:solidFill>
              </a:rPr>
              <a:t>molecular </a:t>
            </a:r>
            <a:r>
              <a:rPr lang="pt-PT" dirty="0" smtClean="0"/>
              <a:t>cujos </a:t>
            </a:r>
            <a:r>
              <a:rPr lang="pt-PT" dirty="0"/>
              <a:t>átomos estão dispostos de forma diferente.</a:t>
            </a:r>
          </a:p>
        </p:txBody>
      </p:sp>
      <p:sp>
        <p:nvSpPr>
          <p:cNvPr id="5" name="Retângulo 4"/>
          <p:cNvSpPr/>
          <p:nvPr/>
        </p:nvSpPr>
        <p:spPr>
          <a:xfrm>
            <a:off x="755576" y="3947437"/>
            <a:ext cx="8388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/>
              <a:t>A isomeria pode </a:t>
            </a:r>
            <a:r>
              <a:rPr lang="pt-PT" dirty="0" smtClean="0"/>
              <a:t>classificar‑se em dois </a:t>
            </a:r>
            <a:r>
              <a:rPr lang="pt-PT" dirty="0"/>
              <a:t>grandes grupos:</a:t>
            </a:r>
          </a:p>
        </p:txBody>
      </p:sp>
      <p:sp>
        <p:nvSpPr>
          <p:cNvPr id="6" name="Retângulo 5"/>
          <p:cNvSpPr/>
          <p:nvPr/>
        </p:nvSpPr>
        <p:spPr>
          <a:xfrm>
            <a:off x="2538028" y="450912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200000"/>
              </a:lnSpc>
            </a:pPr>
            <a:r>
              <a:rPr lang="pt-PT" dirty="0">
                <a:solidFill>
                  <a:srgbClr val="F16238"/>
                </a:solidFill>
              </a:rPr>
              <a:t>•</a:t>
            </a:r>
            <a:r>
              <a:rPr lang="pt-PT" dirty="0"/>
              <a:t> </a:t>
            </a:r>
            <a:r>
              <a:rPr lang="pt-PT" b="1" dirty="0"/>
              <a:t>isomeria estrutural</a:t>
            </a:r>
            <a:r>
              <a:rPr lang="pt-PT" dirty="0"/>
              <a:t>;</a:t>
            </a:r>
          </a:p>
          <a:p>
            <a:pPr>
              <a:lnSpc>
                <a:spcPct val="200000"/>
              </a:lnSpc>
            </a:pPr>
            <a:r>
              <a:rPr lang="pt-PT" dirty="0">
                <a:solidFill>
                  <a:srgbClr val="F16238"/>
                </a:solidFill>
              </a:rPr>
              <a:t>•</a:t>
            </a:r>
            <a:r>
              <a:rPr lang="pt-PT" dirty="0"/>
              <a:t> </a:t>
            </a:r>
            <a:r>
              <a:rPr lang="pt-PT" b="1" dirty="0" err="1"/>
              <a:t>estereoisomeria</a:t>
            </a:r>
            <a:r>
              <a:rPr lang="pt-P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29048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67544" y="1916832"/>
            <a:ext cx="11128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F05023"/>
                </a:solidFill>
              </a:rPr>
              <a:t>Isomeria</a:t>
            </a:r>
            <a:endParaRPr lang="pt-PT" sz="2000" b="1" dirty="0">
              <a:solidFill>
                <a:srgbClr val="F05023"/>
              </a:solidFill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1403648" y="672085"/>
            <a:ext cx="5386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 química dos combustíveis fósseis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403648" y="2780928"/>
            <a:ext cx="66064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pt-PT" dirty="0" smtClean="0"/>
              <a:t>A </a:t>
            </a:r>
            <a:r>
              <a:rPr lang="pt-PT" b="1" dirty="0"/>
              <a:t>isomeria </a:t>
            </a:r>
            <a:r>
              <a:rPr lang="pt-PT" b="1" dirty="0" smtClean="0"/>
              <a:t>estrutural</a:t>
            </a:r>
            <a:r>
              <a:rPr lang="pt-PT" dirty="0" smtClean="0"/>
              <a:t> </a:t>
            </a:r>
            <a:r>
              <a:rPr lang="pt-PT" dirty="0"/>
              <a:t>pode ser de três tipos:</a:t>
            </a:r>
          </a:p>
          <a:p>
            <a:pPr lvl="1">
              <a:lnSpc>
                <a:spcPct val="200000"/>
              </a:lnSpc>
            </a:pPr>
            <a:r>
              <a:rPr lang="pt-PT" dirty="0">
                <a:solidFill>
                  <a:srgbClr val="F16238"/>
                </a:solidFill>
              </a:rPr>
              <a:t>• </a:t>
            </a:r>
            <a:r>
              <a:rPr lang="pt-PT" dirty="0"/>
              <a:t>isomeria de cadeia;</a:t>
            </a:r>
          </a:p>
          <a:p>
            <a:pPr lvl="1">
              <a:lnSpc>
                <a:spcPct val="200000"/>
              </a:lnSpc>
            </a:pPr>
            <a:r>
              <a:rPr lang="pt-PT" dirty="0">
                <a:solidFill>
                  <a:srgbClr val="F16238"/>
                </a:solidFill>
              </a:rPr>
              <a:t>• </a:t>
            </a:r>
            <a:r>
              <a:rPr lang="pt-PT" dirty="0"/>
              <a:t>isomeria de posição;</a:t>
            </a:r>
          </a:p>
          <a:p>
            <a:pPr lvl="1">
              <a:lnSpc>
                <a:spcPct val="200000"/>
              </a:lnSpc>
            </a:pPr>
            <a:r>
              <a:rPr lang="pt-PT" dirty="0">
                <a:solidFill>
                  <a:srgbClr val="F16238"/>
                </a:solidFill>
              </a:rPr>
              <a:t>• </a:t>
            </a:r>
            <a:r>
              <a:rPr lang="pt-PT" dirty="0"/>
              <a:t>isomeria de grupo funcional.</a:t>
            </a:r>
          </a:p>
        </p:txBody>
      </p:sp>
    </p:spTree>
    <p:extLst>
      <p:ext uri="{BB962C8B-B14F-4D97-AF65-F5344CB8AC3E}">
        <p14:creationId xmlns:p14="http://schemas.microsoft.com/office/powerpoint/2010/main" val="66022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67544" y="1916832"/>
            <a:ext cx="21853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F05023"/>
                </a:solidFill>
              </a:rPr>
              <a:t>Isomeria de cadeia</a:t>
            </a:r>
            <a:endParaRPr lang="pt-PT" sz="2000" b="1" dirty="0">
              <a:solidFill>
                <a:srgbClr val="F05023"/>
              </a:solidFill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1403648" y="672085"/>
            <a:ext cx="5386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 química dos combustíveis fósseis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899592" y="2564904"/>
            <a:ext cx="8064896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 smtClean="0"/>
              <a:t>Compostos com </a:t>
            </a:r>
            <a:r>
              <a:rPr lang="pt-PT" dirty="0"/>
              <a:t>a mesma fórmula </a:t>
            </a:r>
            <a:r>
              <a:rPr lang="pt-PT" dirty="0" smtClean="0"/>
              <a:t>molecular e </a:t>
            </a:r>
            <a:r>
              <a:rPr lang="pt-PT" dirty="0"/>
              <a:t>cujas fórmulas estruturais</a:t>
            </a:r>
            <a:r>
              <a:rPr lang="pt-PT" b="1" dirty="0"/>
              <a:t> diferem </a:t>
            </a:r>
            <a:r>
              <a:rPr lang="pt-PT" dirty="0"/>
              <a:t>unicamente na </a:t>
            </a:r>
            <a:r>
              <a:rPr lang="pt-PT" b="1" dirty="0">
                <a:solidFill>
                  <a:srgbClr val="F05023"/>
                </a:solidFill>
              </a:rPr>
              <a:t>disposição dos </a:t>
            </a:r>
            <a:r>
              <a:rPr lang="pt-PT" b="1" dirty="0" smtClean="0">
                <a:solidFill>
                  <a:srgbClr val="F05023"/>
                </a:solidFill>
              </a:rPr>
              <a:t>átomos de </a:t>
            </a:r>
            <a:r>
              <a:rPr lang="pt-PT" b="1" dirty="0">
                <a:solidFill>
                  <a:srgbClr val="F05023"/>
                </a:solidFill>
              </a:rPr>
              <a:t>carbono na cadeia carbonada</a:t>
            </a:r>
            <a:r>
              <a:rPr lang="pt-PT" b="1" dirty="0"/>
              <a:t>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4793" y="4509120"/>
            <a:ext cx="2381250" cy="523875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8" y="4575089"/>
            <a:ext cx="1676400" cy="790575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2026454" y="5517232"/>
            <a:ext cx="1637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b="1" i="1" dirty="0"/>
              <a:t>n</a:t>
            </a:r>
            <a:r>
              <a:rPr lang="pt-PT" b="1" dirty="0"/>
              <a:t>‑Butano</a:t>
            </a:r>
          </a:p>
          <a:p>
            <a:pPr algn="ctr"/>
            <a:r>
              <a:rPr lang="pt-PT" b="1" dirty="0"/>
              <a:t>(C</a:t>
            </a:r>
            <a:r>
              <a:rPr lang="pt-PT" b="1" baseline="-25000" dirty="0"/>
              <a:t>4</a:t>
            </a:r>
            <a:r>
              <a:rPr lang="pt-PT" b="1" dirty="0"/>
              <a:t>H</a:t>
            </a:r>
            <a:r>
              <a:rPr lang="pt-PT" b="1" baseline="-25000" dirty="0"/>
              <a:t>10</a:t>
            </a:r>
            <a:r>
              <a:rPr lang="pt-PT" b="1" dirty="0"/>
              <a:t>)</a:t>
            </a:r>
          </a:p>
        </p:txBody>
      </p:sp>
      <p:sp>
        <p:nvSpPr>
          <p:cNvPr id="8" name="Retângulo 7"/>
          <p:cNvSpPr/>
          <p:nvPr/>
        </p:nvSpPr>
        <p:spPr>
          <a:xfrm>
            <a:off x="5708848" y="5517232"/>
            <a:ext cx="16916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b="1" dirty="0"/>
              <a:t>2‑Metilpropano</a:t>
            </a:r>
          </a:p>
          <a:p>
            <a:pPr algn="ctr"/>
            <a:r>
              <a:rPr lang="pt-PT" b="1" dirty="0"/>
              <a:t>(C</a:t>
            </a:r>
            <a:r>
              <a:rPr lang="pt-PT" b="1" baseline="-25000" dirty="0"/>
              <a:t>4</a:t>
            </a:r>
            <a:r>
              <a:rPr lang="pt-PT" b="1" dirty="0"/>
              <a:t>H</a:t>
            </a:r>
            <a:r>
              <a:rPr lang="pt-PT" b="1" baseline="-25000" dirty="0"/>
              <a:t>10</a:t>
            </a:r>
            <a:r>
              <a:rPr lang="pt-PT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16836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67544" y="1916832"/>
            <a:ext cx="23071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F05023"/>
                </a:solidFill>
              </a:rPr>
              <a:t>Isomeria de posição</a:t>
            </a:r>
            <a:endParaRPr lang="pt-PT" sz="2000" b="1" dirty="0">
              <a:solidFill>
                <a:srgbClr val="F05023"/>
              </a:solidFill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1403648" y="672085"/>
            <a:ext cx="5386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 química dos combustíveis fósseis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899592" y="2492896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 smtClean="0"/>
              <a:t>As </a:t>
            </a:r>
            <a:r>
              <a:rPr lang="pt-PT" dirty="0"/>
              <a:t>substâncias diferem unicamente na </a:t>
            </a:r>
            <a:r>
              <a:rPr lang="pt-PT" b="1" dirty="0" smtClean="0">
                <a:solidFill>
                  <a:srgbClr val="F05023"/>
                </a:solidFill>
              </a:rPr>
              <a:t>posição do </a:t>
            </a:r>
            <a:r>
              <a:rPr lang="pt-PT" b="1" dirty="0">
                <a:solidFill>
                  <a:srgbClr val="F05023"/>
                </a:solidFill>
              </a:rPr>
              <a:t>grupo funcional </a:t>
            </a:r>
            <a:r>
              <a:rPr lang="pt-PT" dirty="0"/>
              <a:t>na cadeia </a:t>
            </a:r>
            <a:r>
              <a:rPr lang="pt-PT" dirty="0" smtClean="0"/>
              <a:t>carbonada.</a:t>
            </a:r>
            <a:endParaRPr lang="pt-PT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3587319"/>
            <a:ext cx="1695450" cy="771525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8104" y="3549219"/>
            <a:ext cx="1647825" cy="809625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2267744" y="4358844"/>
            <a:ext cx="13681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b="1" dirty="0"/>
              <a:t>Propan‑1‑ol</a:t>
            </a:r>
          </a:p>
          <a:p>
            <a:pPr algn="ctr"/>
            <a:r>
              <a:rPr lang="pt-PT" b="1" dirty="0"/>
              <a:t>(C</a:t>
            </a:r>
            <a:r>
              <a:rPr lang="pt-PT" b="1" baseline="-25000" dirty="0"/>
              <a:t>3</a:t>
            </a:r>
            <a:r>
              <a:rPr lang="pt-PT" b="1" dirty="0"/>
              <a:t>H</a:t>
            </a:r>
            <a:r>
              <a:rPr lang="pt-PT" b="1" baseline="-25000" dirty="0"/>
              <a:t>8</a:t>
            </a:r>
            <a:r>
              <a:rPr lang="pt-PT" b="1" dirty="0"/>
              <a:t>O)</a:t>
            </a:r>
          </a:p>
        </p:txBody>
      </p:sp>
      <p:sp>
        <p:nvSpPr>
          <p:cNvPr id="8" name="Retângulo 7"/>
          <p:cNvSpPr/>
          <p:nvPr/>
        </p:nvSpPr>
        <p:spPr>
          <a:xfrm>
            <a:off x="5647940" y="4358844"/>
            <a:ext cx="13681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b="1" dirty="0" smtClean="0"/>
              <a:t>Propan‑2‑ol</a:t>
            </a:r>
            <a:endParaRPr lang="pt-PT" b="1" dirty="0"/>
          </a:p>
          <a:p>
            <a:pPr algn="ctr"/>
            <a:r>
              <a:rPr lang="pt-PT" b="1" dirty="0"/>
              <a:t>(C</a:t>
            </a:r>
            <a:r>
              <a:rPr lang="pt-PT" b="1" baseline="-25000" dirty="0"/>
              <a:t>3</a:t>
            </a:r>
            <a:r>
              <a:rPr lang="pt-PT" b="1" dirty="0"/>
              <a:t>H</a:t>
            </a:r>
            <a:r>
              <a:rPr lang="pt-PT" b="1" baseline="-25000" dirty="0"/>
              <a:t>8</a:t>
            </a:r>
            <a:r>
              <a:rPr lang="pt-PT" b="1" dirty="0"/>
              <a:t>O)</a:t>
            </a: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1981" y="5590962"/>
            <a:ext cx="2466975" cy="371475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41378" y="5495712"/>
            <a:ext cx="2581275" cy="466725"/>
          </a:xfrm>
          <a:prstGeom prst="rect">
            <a:avLst/>
          </a:prstGeom>
        </p:spPr>
      </p:pic>
      <p:sp>
        <p:nvSpPr>
          <p:cNvPr id="11" name="Retângulo 10"/>
          <p:cNvSpPr/>
          <p:nvPr/>
        </p:nvSpPr>
        <p:spPr>
          <a:xfrm>
            <a:off x="2157128" y="5948681"/>
            <a:ext cx="19505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PT" b="1" dirty="0"/>
              <a:t>Éter </a:t>
            </a:r>
            <a:r>
              <a:rPr lang="pt-PT" b="1" dirty="0" err="1"/>
              <a:t>metilpropílico</a:t>
            </a:r>
            <a:endParaRPr lang="pt-PT" b="1" dirty="0"/>
          </a:p>
          <a:p>
            <a:pPr algn="ctr"/>
            <a:r>
              <a:rPr lang="pt-PT" b="1" dirty="0"/>
              <a:t>(C</a:t>
            </a:r>
            <a:r>
              <a:rPr lang="pt-PT" b="1" baseline="-25000" dirty="0"/>
              <a:t>4</a:t>
            </a:r>
            <a:r>
              <a:rPr lang="pt-PT" b="1" dirty="0"/>
              <a:t>H</a:t>
            </a:r>
            <a:r>
              <a:rPr lang="pt-PT" b="1" baseline="-25000" dirty="0"/>
              <a:t>10</a:t>
            </a:r>
            <a:r>
              <a:rPr lang="pt-PT" b="1" dirty="0"/>
              <a:t>O)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5641443" y="5948680"/>
            <a:ext cx="13811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PT" b="1" dirty="0"/>
              <a:t>Éter </a:t>
            </a:r>
            <a:r>
              <a:rPr lang="pt-PT" b="1" dirty="0" err="1" smtClean="0"/>
              <a:t>dietílico</a:t>
            </a:r>
            <a:endParaRPr lang="pt-PT" b="1" dirty="0"/>
          </a:p>
          <a:p>
            <a:pPr algn="ctr"/>
            <a:r>
              <a:rPr lang="pt-PT" b="1" dirty="0"/>
              <a:t>(C</a:t>
            </a:r>
            <a:r>
              <a:rPr lang="pt-PT" b="1" baseline="-25000" dirty="0"/>
              <a:t>4</a:t>
            </a:r>
            <a:r>
              <a:rPr lang="pt-PT" b="1" dirty="0"/>
              <a:t>H</a:t>
            </a:r>
            <a:r>
              <a:rPr lang="pt-PT" b="1" baseline="-25000" dirty="0"/>
              <a:t>10</a:t>
            </a:r>
            <a:r>
              <a:rPr lang="pt-PT" b="1" dirty="0"/>
              <a:t>O)</a:t>
            </a:r>
          </a:p>
        </p:txBody>
      </p:sp>
    </p:spTree>
    <p:extLst>
      <p:ext uri="{BB962C8B-B14F-4D97-AF65-F5344CB8AC3E}">
        <p14:creationId xmlns:p14="http://schemas.microsoft.com/office/powerpoint/2010/main" val="265899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11" grpId="0"/>
      <p:bldP spid="1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67544" y="1916832"/>
            <a:ext cx="31726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F05023"/>
                </a:solidFill>
              </a:rPr>
              <a:t>Isomeria de grupo funcional</a:t>
            </a:r>
            <a:endParaRPr lang="pt-PT" sz="2000" b="1" dirty="0">
              <a:solidFill>
                <a:srgbClr val="F05023"/>
              </a:solidFill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1403648" y="672085"/>
            <a:ext cx="5386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 química dos combustíveis fósseis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683568" y="2530637"/>
            <a:ext cx="8352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 smtClean="0"/>
              <a:t>Substâncias </a:t>
            </a:r>
            <a:r>
              <a:rPr lang="pt-PT" dirty="0"/>
              <a:t>que têm a </a:t>
            </a:r>
            <a:r>
              <a:rPr lang="pt-PT" b="1" dirty="0" smtClean="0">
                <a:solidFill>
                  <a:srgbClr val="F05023"/>
                </a:solidFill>
              </a:rPr>
              <a:t>mesma fórmula </a:t>
            </a:r>
            <a:r>
              <a:rPr lang="pt-PT" b="1" dirty="0">
                <a:solidFill>
                  <a:srgbClr val="F05023"/>
                </a:solidFill>
              </a:rPr>
              <a:t>molecular</a:t>
            </a:r>
            <a:r>
              <a:rPr lang="pt-PT" dirty="0"/>
              <a:t> mas possuem </a:t>
            </a:r>
            <a:r>
              <a:rPr lang="pt-PT" b="1" dirty="0">
                <a:solidFill>
                  <a:srgbClr val="F05023"/>
                </a:solidFill>
              </a:rPr>
              <a:t>diferentes grupos funcionais</a:t>
            </a:r>
            <a:r>
              <a:rPr lang="pt-PT" dirty="0"/>
              <a:t>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1008" y="5521424"/>
            <a:ext cx="2019300" cy="1095375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4794" y="5445224"/>
            <a:ext cx="1885950" cy="1171575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44319" y="4429096"/>
            <a:ext cx="1876425" cy="81915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75856" y="4305271"/>
            <a:ext cx="2009775" cy="1066800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44344" y="3677163"/>
            <a:ext cx="1466850" cy="361950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99693" y="3667638"/>
            <a:ext cx="1562100" cy="381000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755576" y="3677163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Álcool e éter</a:t>
            </a:r>
            <a:endParaRPr lang="pt-PT" dirty="0"/>
          </a:p>
        </p:txBody>
      </p:sp>
      <p:sp>
        <p:nvSpPr>
          <p:cNvPr id="12" name="Retângulo 11"/>
          <p:cNvSpPr/>
          <p:nvPr/>
        </p:nvSpPr>
        <p:spPr>
          <a:xfrm>
            <a:off x="7812360" y="3677163"/>
            <a:ext cx="902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(C</a:t>
            </a:r>
            <a:r>
              <a:rPr lang="pt-PT" baseline="-25000" dirty="0"/>
              <a:t>2</a:t>
            </a:r>
            <a:r>
              <a:rPr lang="pt-PT" dirty="0"/>
              <a:t>H</a:t>
            </a:r>
            <a:r>
              <a:rPr lang="pt-PT" baseline="-25000" dirty="0"/>
              <a:t>6</a:t>
            </a:r>
            <a:r>
              <a:rPr lang="pt-PT" dirty="0"/>
              <a:t>O)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755576" y="4654005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Aldeído e cetona</a:t>
            </a:r>
            <a:endParaRPr lang="pt-PT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755576" y="5846345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Ácido carboxílico e éster</a:t>
            </a:r>
            <a:endParaRPr lang="pt-PT" dirty="0"/>
          </a:p>
        </p:txBody>
      </p:sp>
      <p:sp>
        <p:nvSpPr>
          <p:cNvPr id="15" name="Retângulo 14"/>
          <p:cNvSpPr/>
          <p:nvPr/>
        </p:nvSpPr>
        <p:spPr>
          <a:xfrm>
            <a:off x="7812360" y="4654005"/>
            <a:ext cx="902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(C</a:t>
            </a:r>
            <a:r>
              <a:rPr lang="pt-PT" baseline="-25000" dirty="0"/>
              <a:t>3</a:t>
            </a:r>
            <a:r>
              <a:rPr lang="pt-PT" dirty="0"/>
              <a:t>H</a:t>
            </a:r>
            <a:r>
              <a:rPr lang="pt-PT" baseline="-25000" dirty="0"/>
              <a:t>6</a:t>
            </a:r>
            <a:r>
              <a:rPr lang="pt-PT" dirty="0"/>
              <a:t>O)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7812360" y="5884445"/>
            <a:ext cx="10198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(C</a:t>
            </a:r>
            <a:r>
              <a:rPr lang="pt-PT" baseline="-25000" dirty="0"/>
              <a:t>3</a:t>
            </a:r>
            <a:r>
              <a:rPr lang="pt-PT" dirty="0"/>
              <a:t>H</a:t>
            </a:r>
            <a:r>
              <a:rPr lang="pt-PT" baseline="-25000" dirty="0"/>
              <a:t>6</a:t>
            </a:r>
            <a:r>
              <a:rPr lang="pt-PT" dirty="0"/>
              <a:t>O</a:t>
            </a:r>
            <a:r>
              <a:rPr lang="pt-PT" baseline="-25000" dirty="0"/>
              <a:t>2</a:t>
            </a:r>
            <a:r>
              <a:rPr lang="pt-P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27921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672085"/>
            <a:ext cx="37673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Conceitos fundamentais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611560" y="1831931"/>
            <a:ext cx="8064896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indent="-714375">
              <a:lnSpc>
                <a:spcPct val="150000"/>
              </a:lnSpc>
            </a:pPr>
            <a:r>
              <a:rPr lang="pt-PT" b="1" dirty="0"/>
              <a:t>• </a:t>
            </a:r>
            <a:r>
              <a:rPr lang="pt-PT" b="1" dirty="0">
                <a:solidFill>
                  <a:srgbClr val="F05023"/>
                </a:solidFill>
              </a:rPr>
              <a:t>Compostos orgânicos: </a:t>
            </a:r>
            <a:r>
              <a:rPr lang="pt-PT" dirty="0"/>
              <a:t>compostos em </a:t>
            </a:r>
            <a:r>
              <a:rPr lang="pt-PT" dirty="0" smtClean="0"/>
              <a:t>cuja composição </a:t>
            </a:r>
            <a:r>
              <a:rPr lang="pt-PT" dirty="0"/>
              <a:t>entra, maioritariamente, </a:t>
            </a:r>
            <a:r>
              <a:rPr lang="pt-PT" dirty="0" smtClean="0"/>
              <a:t>carbono e </a:t>
            </a:r>
            <a:r>
              <a:rPr lang="pt-PT" dirty="0"/>
              <a:t>hidrogénio. Também podem conter </a:t>
            </a:r>
            <a:r>
              <a:rPr lang="pt-PT" dirty="0" smtClean="0"/>
              <a:t>outros elementos </a:t>
            </a:r>
            <a:r>
              <a:rPr lang="pt-PT" dirty="0"/>
              <a:t>como o oxigénio, o nitrogénio, o </a:t>
            </a:r>
            <a:r>
              <a:rPr lang="pt-PT" dirty="0" smtClean="0"/>
              <a:t>enxofre, halogéneos </a:t>
            </a:r>
            <a:r>
              <a:rPr lang="pt-PT" dirty="0"/>
              <a:t>e até o </a:t>
            </a:r>
            <a:r>
              <a:rPr lang="pt-PT" dirty="0" smtClean="0"/>
              <a:t>fósforo. A </a:t>
            </a:r>
            <a:r>
              <a:rPr lang="pt-PT" dirty="0"/>
              <a:t>grande diversidade de compostos de </a:t>
            </a:r>
            <a:r>
              <a:rPr lang="pt-PT" dirty="0" smtClean="0"/>
              <a:t>carbono leva </a:t>
            </a:r>
            <a:r>
              <a:rPr lang="pt-PT" dirty="0"/>
              <a:t>a </a:t>
            </a:r>
            <a:r>
              <a:rPr lang="pt-PT" dirty="0" smtClean="0"/>
              <a:t>agrupá‑los em </a:t>
            </a:r>
            <a:r>
              <a:rPr lang="pt-PT" dirty="0"/>
              <a:t>famílias, </a:t>
            </a:r>
            <a:r>
              <a:rPr lang="pt-PT" dirty="0" smtClean="0"/>
              <a:t>caracterizadas pelo </a:t>
            </a:r>
            <a:r>
              <a:rPr lang="pt-PT" dirty="0"/>
              <a:t>respetivo grupo funcional.</a:t>
            </a:r>
          </a:p>
        </p:txBody>
      </p:sp>
      <p:sp>
        <p:nvSpPr>
          <p:cNvPr id="4" name="Retângulo 3"/>
          <p:cNvSpPr/>
          <p:nvPr/>
        </p:nvSpPr>
        <p:spPr>
          <a:xfrm>
            <a:off x="1547664" y="3986204"/>
            <a:ext cx="670978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indent="-800100">
              <a:lnSpc>
                <a:spcPct val="150000"/>
              </a:lnSpc>
            </a:pPr>
            <a:r>
              <a:rPr lang="pt-PT" b="1" dirty="0">
                <a:solidFill>
                  <a:srgbClr val="FF0000"/>
                </a:solidFill>
              </a:rPr>
              <a:t>– </a:t>
            </a:r>
            <a:r>
              <a:rPr lang="pt-PT" b="1" dirty="0"/>
              <a:t>hidrocarbonetos: </a:t>
            </a:r>
            <a:r>
              <a:rPr lang="pt-PT" dirty="0"/>
              <a:t>compostos binários </a:t>
            </a:r>
            <a:r>
              <a:rPr lang="pt-PT" dirty="0" smtClean="0"/>
              <a:t>de carbono </a:t>
            </a:r>
            <a:r>
              <a:rPr lang="pt-PT" dirty="0"/>
              <a:t>e hidrogénio. Podem ser </a:t>
            </a:r>
            <a:r>
              <a:rPr lang="pt-PT" dirty="0" smtClean="0"/>
              <a:t>saturados (alcanos</a:t>
            </a:r>
            <a:r>
              <a:rPr lang="pt-PT" dirty="0"/>
              <a:t>) ou insaturados (alcenos ou alcinos</a:t>
            </a:r>
            <a:r>
              <a:rPr lang="pt-PT" dirty="0" smtClean="0"/>
              <a:t>). Podem </a:t>
            </a:r>
            <a:r>
              <a:rPr lang="pt-PT" dirty="0"/>
              <a:t>ser de cadeia aberta ou cíclicos. </a:t>
            </a:r>
            <a:r>
              <a:rPr lang="pt-PT" dirty="0" smtClean="0"/>
              <a:t>Existem ainda </a:t>
            </a:r>
            <a:r>
              <a:rPr lang="pt-PT" dirty="0"/>
              <a:t>os hidrocarbonetos </a:t>
            </a:r>
            <a:r>
              <a:rPr lang="pt-PT" dirty="0" smtClean="0"/>
              <a:t>aromáticos, que </a:t>
            </a:r>
            <a:r>
              <a:rPr lang="pt-PT" dirty="0"/>
              <a:t>contêm um ou mais anéis benzénicos.</a:t>
            </a:r>
          </a:p>
          <a:p>
            <a:pPr marL="800100" indent="-800100">
              <a:lnSpc>
                <a:spcPct val="150000"/>
              </a:lnSpc>
            </a:pPr>
            <a:r>
              <a:rPr lang="pt-PT" b="1" dirty="0">
                <a:solidFill>
                  <a:srgbClr val="FF0000"/>
                </a:solidFill>
              </a:rPr>
              <a:t>– </a:t>
            </a:r>
            <a:r>
              <a:rPr lang="pt-PT" b="1" dirty="0"/>
              <a:t>álcoois: </a:t>
            </a:r>
            <a:r>
              <a:rPr lang="pt-PT" dirty="0"/>
              <a:t>compostos de carbono </a:t>
            </a:r>
            <a:r>
              <a:rPr lang="pt-PT" dirty="0" smtClean="0"/>
              <a:t>oxigenados, de </a:t>
            </a:r>
            <a:r>
              <a:rPr lang="pt-PT" dirty="0"/>
              <a:t>fórmula geral </a:t>
            </a:r>
            <a:r>
              <a:rPr lang="pt-PT" i="1" dirty="0"/>
              <a:t>R</a:t>
            </a:r>
            <a:r>
              <a:rPr lang="pt-PT" dirty="0"/>
              <a:t>–OH</a:t>
            </a:r>
            <a:r>
              <a:rPr lang="pt-PT" dirty="0" smtClean="0"/>
              <a:t>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87480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672085"/>
            <a:ext cx="37673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Conceitos fundamentais.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683568" y="3429000"/>
            <a:ext cx="807743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indent="-800100">
              <a:lnSpc>
                <a:spcPct val="150000"/>
              </a:lnSpc>
            </a:pPr>
            <a:r>
              <a:rPr lang="pt-PT" b="1" dirty="0" smtClean="0">
                <a:solidFill>
                  <a:srgbClr val="FF0000"/>
                </a:solidFill>
              </a:rPr>
              <a:t>– </a:t>
            </a:r>
            <a:r>
              <a:rPr lang="pt-PT" b="1" dirty="0"/>
              <a:t>cetonas: </a:t>
            </a:r>
            <a:r>
              <a:rPr lang="pt-PT" dirty="0"/>
              <a:t>compostos de carbono </a:t>
            </a:r>
            <a:r>
              <a:rPr lang="pt-PT" dirty="0" smtClean="0"/>
              <a:t>caracterizados por </a:t>
            </a:r>
            <a:r>
              <a:rPr lang="pt-PT" dirty="0"/>
              <a:t>possuírem um grupo </a:t>
            </a:r>
            <a:r>
              <a:rPr lang="pt-PT" dirty="0" smtClean="0"/>
              <a:t>carbonilo ligado </a:t>
            </a:r>
            <a:r>
              <a:rPr lang="pt-PT" dirty="0"/>
              <a:t>a dois átomos de carbono da </a:t>
            </a:r>
            <a:r>
              <a:rPr lang="pt-PT" dirty="0" smtClean="0"/>
              <a:t>cadeia carbonada</a:t>
            </a:r>
            <a:r>
              <a:rPr lang="pt-PT" dirty="0"/>
              <a:t>.</a:t>
            </a:r>
          </a:p>
          <a:p>
            <a:pPr marL="800100" indent="-800100">
              <a:lnSpc>
                <a:spcPct val="150000"/>
              </a:lnSpc>
            </a:pPr>
            <a:r>
              <a:rPr lang="pt-PT" b="1" dirty="0">
                <a:solidFill>
                  <a:srgbClr val="FF0000"/>
                </a:solidFill>
              </a:rPr>
              <a:t>– </a:t>
            </a:r>
            <a:r>
              <a:rPr lang="pt-PT" b="1" dirty="0"/>
              <a:t>ácidos carboxílicos: </a:t>
            </a:r>
            <a:r>
              <a:rPr lang="pt-PT" dirty="0"/>
              <a:t>também </a:t>
            </a:r>
            <a:r>
              <a:rPr lang="pt-PT" dirty="0" smtClean="0"/>
              <a:t>chamados ácidos </a:t>
            </a:r>
            <a:r>
              <a:rPr lang="pt-PT" dirty="0"/>
              <a:t>orgânicos, são compostos </a:t>
            </a:r>
            <a:r>
              <a:rPr lang="pt-PT" dirty="0" smtClean="0"/>
              <a:t>caracterizados pela </a:t>
            </a:r>
            <a:r>
              <a:rPr lang="pt-PT" dirty="0"/>
              <a:t>presença do grupo carboxilo </a:t>
            </a:r>
            <a:r>
              <a:rPr lang="pt-PT" dirty="0" smtClean="0"/>
              <a:t>na estrutura </a:t>
            </a:r>
            <a:r>
              <a:rPr lang="pt-PT" dirty="0"/>
              <a:t>molecular.</a:t>
            </a:r>
          </a:p>
          <a:p>
            <a:pPr marL="800100" indent="-800100" algn="r">
              <a:lnSpc>
                <a:spcPct val="150000"/>
              </a:lnSpc>
            </a:pPr>
            <a:r>
              <a:rPr lang="pt-PT" b="1" dirty="0">
                <a:solidFill>
                  <a:srgbClr val="FF0000"/>
                </a:solidFill>
              </a:rPr>
              <a:t>– </a:t>
            </a:r>
            <a:r>
              <a:rPr lang="pt-PT" b="1" dirty="0"/>
              <a:t>ésteres: </a:t>
            </a:r>
            <a:r>
              <a:rPr lang="pt-PT" dirty="0"/>
              <a:t>compostos de carbono </a:t>
            </a:r>
            <a:r>
              <a:rPr lang="pt-PT" dirty="0" smtClean="0"/>
              <a:t>derivados dos </a:t>
            </a:r>
            <a:r>
              <a:rPr lang="pt-PT" dirty="0"/>
              <a:t>ácidos carboxílicos por substituição </a:t>
            </a:r>
            <a:r>
              <a:rPr lang="pt-PT" dirty="0" smtClean="0"/>
              <a:t>do grupo </a:t>
            </a:r>
            <a:r>
              <a:rPr lang="pt-PT" dirty="0"/>
              <a:t>–OH por um grupo –O</a:t>
            </a:r>
            <a:r>
              <a:rPr lang="pt-PT" i="1" dirty="0"/>
              <a:t>R</a:t>
            </a:r>
            <a:r>
              <a:rPr lang="pt-PT" dirty="0"/>
              <a:t>, sendo </a:t>
            </a:r>
            <a:r>
              <a:rPr lang="pt-PT" i="1" dirty="0"/>
              <a:t>R</a:t>
            </a:r>
            <a:r>
              <a:rPr lang="pt-PT" dirty="0"/>
              <a:t> </a:t>
            </a:r>
            <a:r>
              <a:rPr lang="pt-PT" dirty="0" smtClean="0"/>
              <a:t>um grupo </a:t>
            </a:r>
            <a:r>
              <a:rPr lang="pt-PT" dirty="0"/>
              <a:t>alquilo</a:t>
            </a:r>
            <a:r>
              <a:rPr lang="pt-PT" dirty="0" smtClean="0"/>
              <a:t>.</a:t>
            </a:r>
            <a:endParaRPr lang="pt-PT" dirty="0"/>
          </a:p>
        </p:txBody>
      </p:sp>
      <p:sp>
        <p:nvSpPr>
          <p:cNvPr id="5" name="Retângulo 4"/>
          <p:cNvSpPr/>
          <p:nvPr/>
        </p:nvSpPr>
        <p:spPr>
          <a:xfrm>
            <a:off x="683568" y="2204864"/>
            <a:ext cx="807743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indent="-800100">
              <a:lnSpc>
                <a:spcPct val="150000"/>
              </a:lnSpc>
            </a:pPr>
            <a:r>
              <a:rPr lang="pt-PT" b="1" dirty="0">
                <a:solidFill>
                  <a:srgbClr val="FF0000"/>
                </a:solidFill>
              </a:rPr>
              <a:t>– </a:t>
            </a:r>
            <a:r>
              <a:rPr lang="pt-PT" b="1" dirty="0"/>
              <a:t>éteres: </a:t>
            </a:r>
            <a:r>
              <a:rPr lang="pt-PT" dirty="0"/>
              <a:t>compostos de carbono oxigenados, de fórmula geral </a:t>
            </a:r>
            <a:r>
              <a:rPr lang="pt-PT" i="1" dirty="0"/>
              <a:t>R</a:t>
            </a:r>
            <a:r>
              <a:rPr lang="pt-PT" dirty="0"/>
              <a:t>–O–</a:t>
            </a:r>
            <a:r>
              <a:rPr lang="pt-PT" i="1" dirty="0"/>
              <a:t>R</a:t>
            </a:r>
            <a:r>
              <a:rPr lang="pt-PT" dirty="0"/>
              <a:t>’.</a:t>
            </a:r>
          </a:p>
          <a:p>
            <a:pPr marL="800100" indent="-800100">
              <a:lnSpc>
                <a:spcPct val="150000"/>
              </a:lnSpc>
            </a:pPr>
            <a:r>
              <a:rPr lang="pt-PT" b="1" dirty="0">
                <a:solidFill>
                  <a:srgbClr val="FF0000"/>
                </a:solidFill>
              </a:rPr>
              <a:t>–</a:t>
            </a:r>
            <a:r>
              <a:rPr lang="pt-PT" b="1" dirty="0"/>
              <a:t> aldeídos: </a:t>
            </a:r>
            <a:r>
              <a:rPr lang="pt-PT" dirty="0"/>
              <a:t>compostos de carbono caracterizados por possuírem um grupo carbonilo na extremidade da cadeia carbonada.</a:t>
            </a:r>
          </a:p>
        </p:txBody>
      </p:sp>
    </p:spTree>
    <p:extLst>
      <p:ext uri="{BB962C8B-B14F-4D97-AF65-F5344CB8AC3E}">
        <p14:creationId xmlns:p14="http://schemas.microsoft.com/office/powerpoint/2010/main" val="402108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672085"/>
            <a:ext cx="37673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Conceitos fundamentais.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611560" y="2204864"/>
            <a:ext cx="8021396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indent="-800100">
              <a:lnSpc>
                <a:spcPct val="150000"/>
              </a:lnSpc>
            </a:pPr>
            <a:r>
              <a:rPr lang="pt-PT" b="1" dirty="0" smtClean="0">
                <a:solidFill>
                  <a:srgbClr val="FF0000"/>
                </a:solidFill>
              </a:rPr>
              <a:t>– </a:t>
            </a:r>
            <a:r>
              <a:rPr lang="pt-PT" b="1" dirty="0"/>
              <a:t>aminas: </a:t>
            </a:r>
            <a:r>
              <a:rPr lang="pt-PT" dirty="0"/>
              <a:t>compostos de carbono </a:t>
            </a:r>
            <a:r>
              <a:rPr lang="pt-PT" dirty="0" smtClean="0"/>
              <a:t>nitrogenados, que </a:t>
            </a:r>
            <a:r>
              <a:rPr lang="pt-PT" dirty="0"/>
              <a:t>se podem considerar derivados </a:t>
            </a:r>
            <a:r>
              <a:rPr lang="pt-PT" dirty="0" smtClean="0"/>
              <a:t>do amoníaco</a:t>
            </a:r>
            <a:r>
              <a:rPr lang="pt-PT" dirty="0"/>
              <a:t>, NH</a:t>
            </a:r>
            <a:r>
              <a:rPr lang="pt-PT" baseline="-25000" dirty="0"/>
              <a:t>3</a:t>
            </a:r>
            <a:r>
              <a:rPr lang="pt-PT" dirty="0"/>
              <a:t>. Dependendo do número </a:t>
            </a:r>
            <a:r>
              <a:rPr lang="pt-PT" dirty="0" smtClean="0"/>
              <a:t>de átomos </a:t>
            </a:r>
            <a:r>
              <a:rPr lang="pt-PT" dirty="0"/>
              <a:t>de hidrogénio que são </a:t>
            </a:r>
            <a:r>
              <a:rPr lang="pt-PT" dirty="0" smtClean="0"/>
              <a:t>substituídos por </a:t>
            </a:r>
            <a:r>
              <a:rPr lang="pt-PT" dirty="0"/>
              <a:t>grupos alquilo, </a:t>
            </a:r>
            <a:r>
              <a:rPr lang="pt-PT" dirty="0" smtClean="0"/>
              <a:t>denominam‑se primárias, secundárias </a:t>
            </a:r>
            <a:r>
              <a:rPr lang="pt-PT" dirty="0"/>
              <a:t>ou terciárias.</a:t>
            </a:r>
          </a:p>
          <a:p>
            <a:pPr marL="800100" indent="-800100">
              <a:lnSpc>
                <a:spcPct val="150000"/>
              </a:lnSpc>
            </a:pPr>
            <a:r>
              <a:rPr lang="pt-PT" b="1" dirty="0">
                <a:solidFill>
                  <a:srgbClr val="FF0000"/>
                </a:solidFill>
              </a:rPr>
              <a:t>– </a:t>
            </a:r>
            <a:r>
              <a:rPr lang="pt-PT" b="1" dirty="0"/>
              <a:t>amidas: </a:t>
            </a:r>
            <a:r>
              <a:rPr lang="pt-PT" dirty="0"/>
              <a:t>compostos de carbono </a:t>
            </a:r>
            <a:r>
              <a:rPr lang="pt-PT" dirty="0" smtClean="0"/>
              <a:t>nitrogenados, derivados </a:t>
            </a:r>
            <a:r>
              <a:rPr lang="pt-PT" dirty="0"/>
              <a:t>de ácidos carboxílicos </a:t>
            </a:r>
            <a:r>
              <a:rPr lang="pt-PT" dirty="0" smtClean="0"/>
              <a:t>por substituição </a:t>
            </a:r>
            <a:r>
              <a:rPr lang="pt-PT" dirty="0"/>
              <a:t>do grupo –OH por um </a:t>
            </a:r>
            <a:r>
              <a:rPr lang="pt-PT" dirty="0" smtClean="0"/>
              <a:t>grupo –NH</a:t>
            </a:r>
            <a:r>
              <a:rPr lang="pt-PT" baseline="-25000" dirty="0" smtClean="0"/>
              <a:t>2</a:t>
            </a:r>
            <a:r>
              <a:rPr lang="pt-PT" dirty="0" smtClean="0"/>
              <a:t> </a:t>
            </a:r>
            <a:r>
              <a:rPr lang="pt-PT" dirty="0"/>
              <a:t>(amidas primárias), –NH</a:t>
            </a:r>
            <a:r>
              <a:rPr lang="pt-PT" i="1" dirty="0"/>
              <a:t>R</a:t>
            </a:r>
            <a:r>
              <a:rPr lang="pt-PT" dirty="0"/>
              <a:t> (amidas </a:t>
            </a:r>
            <a:r>
              <a:rPr lang="pt-PT" dirty="0" smtClean="0"/>
              <a:t>secundárias) ou </a:t>
            </a:r>
            <a:r>
              <a:rPr lang="pt-PT" dirty="0"/>
              <a:t>–N</a:t>
            </a:r>
            <a:r>
              <a:rPr lang="pt-PT" i="1" dirty="0"/>
              <a:t>R</a:t>
            </a:r>
            <a:r>
              <a:rPr lang="pt-PT" baseline="-25000" dirty="0"/>
              <a:t>2</a:t>
            </a:r>
            <a:r>
              <a:rPr lang="pt-PT" dirty="0"/>
              <a:t> (amidas terciárias).</a:t>
            </a:r>
            <a:endParaRPr lang="pt-PT" b="1" dirty="0"/>
          </a:p>
          <a:p>
            <a:pPr marL="800100" indent="-800100">
              <a:lnSpc>
                <a:spcPct val="150000"/>
              </a:lnSpc>
            </a:pPr>
            <a:r>
              <a:rPr lang="pt-PT" b="1" dirty="0">
                <a:solidFill>
                  <a:srgbClr val="FF0000"/>
                </a:solidFill>
              </a:rPr>
              <a:t>– </a:t>
            </a:r>
            <a:r>
              <a:rPr lang="pt-PT" b="1" dirty="0"/>
              <a:t>cloretos de ácido: </a:t>
            </a:r>
            <a:r>
              <a:rPr lang="pt-PT" dirty="0"/>
              <a:t>compostos derivados </a:t>
            </a:r>
            <a:r>
              <a:rPr lang="pt-PT" dirty="0" smtClean="0"/>
              <a:t>de ácidos </a:t>
            </a:r>
            <a:r>
              <a:rPr lang="pt-PT" dirty="0"/>
              <a:t>carboxílicos por substituição do </a:t>
            </a:r>
            <a:r>
              <a:rPr lang="pt-PT" dirty="0" smtClean="0"/>
              <a:t>grupo –OH </a:t>
            </a:r>
            <a:r>
              <a:rPr lang="pt-PT" dirty="0"/>
              <a:t>por –</a:t>
            </a:r>
            <a:r>
              <a:rPr lang="pt-PT" dirty="0" smtClean="0"/>
              <a:t>C</a:t>
            </a:r>
            <a:r>
              <a:rPr lang="pt-PT" dirty="0" smtClean="0">
                <a:latin typeface="Calibri" panose="020F0502020204030204" pitchFamily="34" charset="0"/>
                <a:cs typeface="Calibri" panose="020F0502020204030204" pitchFamily="34" charset="0"/>
              </a:rPr>
              <a:t>ℓ</a:t>
            </a:r>
            <a:r>
              <a:rPr lang="pt-PT" dirty="0" smtClean="0"/>
              <a:t>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82720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672085"/>
            <a:ext cx="172194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Atividades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539552" y="1916832"/>
            <a:ext cx="84249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000" b="1" dirty="0" smtClean="0">
                <a:solidFill>
                  <a:srgbClr val="F15024"/>
                </a:solidFill>
              </a:rPr>
              <a:t>1. </a:t>
            </a:r>
            <a:r>
              <a:rPr lang="pt-PT" dirty="0" smtClean="0"/>
              <a:t>Escreva o nome do seguinte hidrocarboneto segundo a IUPAC</a:t>
            </a:r>
            <a:endParaRPr lang="pt-PT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2266" y="3754338"/>
            <a:ext cx="3312368" cy="1050434"/>
          </a:xfrm>
          <a:prstGeom prst="rect">
            <a:avLst/>
          </a:prstGeom>
        </p:spPr>
      </p:pic>
      <p:pic>
        <p:nvPicPr>
          <p:cNvPr id="5" name="Picture 7" descr="Alkane_IUPAC1"/>
          <p:cNvPicPr>
            <a:picLocks noChangeAspect="1" noChangeArrowheads="1"/>
          </p:cNvPicPr>
          <p:nvPr/>
        </p:nvPicPr>
        <p:blipFill>
          <a:blip r:embed="rId3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3680" y="2373350"/>
            <a:ext cx="2520082" cy="1190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/>
          <p:cNvSpPr/>
          <p:nvPr/>
        </p:nvSpPr>
        <p:spPr>
          <a:xfrm>
            <a:off x="540814" y="3653211"/>
            <a:ext cx="84249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000" b="1" dirty="0">
                <a:solidFill>
                  <a:srgbClr val="F15024"/>
                </a:solidFill>
              </a:rPr>
              <a:t>2</a:t>
            </a:r>
            <a:r>
              <a:rPr lang="pt-PT" sz="2000" b="1" dirty="0" smtClean="0">
                <a:solidFill>
                  <a:srgbClr val="F15024"/>
                </a:solidFill>
              </a:rPr>
              <a:t>. </a:t>
            </a:r>
            <a:r>
              <a:rPr lang="pt-PT" dirty="0" smtClean="0"/>
              <a:t>Considere o seguinte hidrocarboneto.</a:t>
            </a:r>
            <a:endParaRPr lang="pt-PT" dirty="0"/>
          </a:p>
        </p:txBody>
      </p:sp>
      <p:sp>
        <p:nvSpPr>
          <p:cNvPr id="9" name="Retângulo 8"/>
          <p:cNvSpPr/>
          <p:nvPr/>
        </p:nvSpPr>
        <p:spPr>
          <a:xfrm>
            <a:off x="724270" y="4365104"/>
            <a:ext cx="84249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000" b="1" dirty="0" smtClean="0">
                <a:solidFill>
                  <a:srgbClr val="F15024"/>
                </a:solidFill>
              </a:rPr>
              <a:t>2.1. </a:t>
            </a:r>
            <a:r>
              <a:rPr lang="pt-PT" dirty="0" smtClean="0"/>
              <a:t>Indique a fórmula molecular do composto.</a:t>
            </a:r>
            <a:endParaRPr lang="pt-PT" dirty="0"/>
          </a:p>
        </p:txBody>
      </p:sp>
      <p:sp>
        <p:nvSpPr>
          <p:cNvPr id="10" name="Retângulo 9"/>
          <p:cNvSpPr/>
          <p:nvPr/>
        </p:nvSpPr>
        <p:spPr>
          <a:xfrm>
            <a:off x="719064" y="5085184"/>
            <a:ext cx="84249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000" b="1" dirty="0" smtClean="0">
                <a:solidFill>
                  <a:srgbClr val="F15024"/>
                </a:solidFill>
              </a:rPr>
              <a:t>2.2. </a:t>
            </a:r>
            <a:r>
              <a:rPr lang="pt-PT" dirty="0" smtClean="0"/>
              <a:t>Escreva o nome IUPAC do composto.</a:t>
            </a:r>
            <a:endParaRPr lang="pt-PT" dirty="0"/>
          </a:p>
        </p:txBody>
      </p:sp>
      <p:sp>
        <p:nvSpPr>
          <p:cNvPr id="11" name="Retângulo 10"/>
          <p:cNvSpPr/>
          <p:nvPr/>
        </p:nvSpPr>
        <p:spPr>
          <a:xfrm>
            <a:off x="719064" y="5733256"/>
            <a:ext cx="84249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000" b="1" dirty="0" smtClean="0">
                <a:solidFill>
                  <a:srgbClr val="F15024"/>
                </a:solidFill>
              </a:rPr>
              <a:t>2.3. </a:t>
            </a:r>
            <a:r>
              <a:rPr lang="pt-PT" dirty="0" smtClean="0"/>
              <a:t>Indique a fórmula de estrutura de um isómero e classifique-o.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937580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67544" y="1916832"/>
            <a:ext cx="25942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F05023"/>
                </a:solidFill>
              </a:rPr>
              <a:t>Alcanos e cicloalcanos </a:t>
            </a:r>
            <a:endParaRPr lang="pt-PT" sz="2000" b="1" dirty="0">
              <a:solidFill>
                <a:srgbClr val="F05023"/>
              </a:solidFill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1403648" y="672085"/>
            <a:ext cx="5386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 química dos combustíveis fósseis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827584" y="2492896"/>
            <a:ext cx="80446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 smtClean="0"/>
              <a:t>Os </a:t>
            </a:r>
            <a:r>
              <a:rPr lang="pt-PT" b="1" dirty="0">
                <a:solidFill>
                  <a:srgbClr val="F05023"/>
                </a:solidFill>
              </a:rPr>
              <a:t>alcanos</a:t>
            </a:r>
            <a:r>
              <a:rPr lang="pt-PT" dirty="0"/>
              <a:t> são hidrocarbonetos </a:t>
            </a:r>
            <a:r>
              <a:rPr lang="pt-PT" dirty="0" smtClean="0"/>
              <a:t>em que </a:t>
            </a:r>
            <a:r>
              <a:rPr lang="pt-PT" dirty="0"/>
              <a:t>cada átomo de carbono está ligado a outros quatro átomos.</a:t>
            </a:r>
          </a:p>
        </p:txBody>
      </p:sp>
      <p:sp>
        <p:nvSpPr>
          <p:cNvPr id="5" name="Retângulo 4"/>
          <p:cNvSpPr/>
          <p:nvPr/>
        </p:nvSpPr>
        <p:spPr>
          <a:xfrm>
            <a:off x="827584" y="5185908"/>
            <a:ext cx="83164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 smtClean="0"/>
              <a:t>Segue‑se o</a:t>
            </a:r>
            <a:r>
              <a:rPr lang="pt-PT" b="1" dirty="0" smtClean="0"/>
              <a:t> </a:t>
            </a:r>
            <a:r>
              <a:rPr lang="pt-PT" b="1" dirty="0"/>
              <a:t>etano</a:t>
            </a:r>
            <a:r>
              <a:rPr lang="pt-PT" dirty="0"/>
              <a:t>, com dois átomos de carbono, de fórmula </a:t>
            </a:r>
            <a:r>
              <a:rPr lang="pt-PT" dirty="0" smtClean="0"/>
              <a:t>molecular </a:t>
            </a:r>
            <a:r>
              <a:rPr lang="pt-PT" b="1" dirty="0" smtClean="0"/>
              <a:t>C</a:t>
            </a:r>
            <a:r>
              <a:rPr lang="pt-PT" b="1" baseline="-25000" dirty="0" smtClean="0"/>
              <a:t>2</a:t>
            </a:r>
            <a:r>
              <a:rPr lang="pt-PT" b="1" dirty="0" smtClean="0"/>
              <a:t>H</a:t>
            </a:r>
            <a:r>
              <a:rPr lang="pt-PT" b="1" baseline="-25000" dirty="0" smtClean="0"/>
              <a:t>6</a:t>
            </a:r>
            <a:r>
              <a:rPr lang="pt-PT" dirty="0"/>
              <a:t>, depois o </a:t>
            </a:r>
            <a:r>
              <a:rPr lang="pt-PT" b="1" dirty="0"/>
              <a:t>propano</a:t>
            </a:r>
            <a:r>
              <a:rPr lang="pt-PT" dirty="0"/>
              <a:t>, o </a:t>
            </a:r>
            <a:r>
              <a:rPr lang="pt-PT" b="1" dirty="0"/>
              <a:t>butano</a:t>
            </a:r>
            <a:r>
              <a:rPr lang="pt-PT" dirty="0"/>
              <a:t>, o </a:t>
            </a:r>
            <a:r>
              <a:rPr lang="pt-PT" b="1" dirty="0"/>
              <a:t>pentano</a:t>
            </a:r>
            <a:r>
              <a:rPr lang="pt-PT" dirty="0"/>
              <a:t>, etc.</a:t>
            </a:r>
          </a:p>
        </p:txBody>
      </p:sp>
      <p:sp>
        <p:nvSpPr>
          <p:cNvPr id="6" name="Retângulo 5"/>
          <p:cNvSpPr/>
          <p:nvPr/>
        </p:nvSpPr>
        <p:spPr>
          <a:xfrm>
            <a:off x="827584" y="3491716"/>
            <a:ext cx="37565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O nome dos alcanos termina em </a:t>
            </a:r>
            <a:r>
              <a:rPr lang="pt-PT" b="1" dirty="0">
                <a:solidFill>
                  <a:srgbClr val="F05023"/>
                </a:solidFill>
              </a:rPr>
              <a:t>‑ano</a:t>
            </a:r>
            <a:r>
              <a:rPr lang="pt-PT" dirty="0"/>
              <a:t>.</a:t>
            </a:r>
          </a:p>
        </p:txBody>
      </p:sp>
      <p:sp>
        <p:nvSpPr>
          <p:cNvPr id="7" name="Retângulo 6"/>
          <p:cNvSpPr/>
          <p:nvPr/>
        </p:nvSpPr>
        <p:spPr>
          <a:xfrm>
            <a:off x="827584" y="4005064"/>
            <a:ext cx="80446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/>
              <a:t>O mais simples dos alcanos é o </a:t>
            </a:r>
            <a:r>
              <a:rPr lang="pt-PT" b="1" dirty="0"/>
              <a:t>metano</a:t>
            </a:r>
            <a:r>
              <a:rPr lang="pt-PT" dirty="0"/>
              <a:t>, com apenas um átomo de carbono, de fórmula molecular </a:t>
            </a:r>
            <a:r>
              <a:rPr lang="pt-PT" b="1" dirty="0"/>
              <a:t>CH</a:t>
            </a:r>
            <a:r>
              <a:rPr lang="pt-PT" b="1" baseline="-25000" dirty="0"/>
              <a:t>4</a:t>
            </a:r>
            <a:r>
              <a:rPr lang="pt-P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59783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672085"/>
            <a:ext cx="172194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Atividades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3059832" y="702862"/>
            <a:ext cx="126624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dirty="0" smtClean="0"/>
              <a:t>Resolução</a:t>
            </a:r>
            <a:endParaRPr lang="pt-PT" sz="2000" dirty="0"/>
          </a:p>
        </p:txBody>
      </p:sp>
      <p:sp>
        <p:nvSpPr>
          <p:cNvPr id="12" name="Retângulo 11"/>
          <p:cNvSpPr/>
          <p:nvPr/>
        </p:nvSpPr>
        <p:spPr>
          <a:xfrm>
            <a:off x="539552" y="1916832"/>
            <a:ext cx="84249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000" b="1" dirty="0" smtClean="0">
                <a:solidFill>
                  <a:srgbClr val="F15024"/>
                </a:solidFill>
              </a:rPr>
              <a:t>1. </a:t>
            </a:r>
            <a:r>
              <a:rPr lang="pt-PT" dirty="0" smtClean="0"/>
              <a:t>Escreva o nome do seguinte hidrocarboneto segundo a IUPAC.</a:t>
            </a:r>
            <a:endParaRPr lang="pt-PT" dirty="0"/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2266" y="3754338"/>
            <a:ext cx="3312368" cy="1050434"/>
          </a:xfrm>
          <a:prstGeom prst="rect">
            <a:avLst/>
          </a:prstGeom>
        </p:spPr>
      </p:pic>
      <p:pic>
        <p:nvPicPr>
          <p:cNvPr id="14" name="Picture 7" descr="Alkane_IUPAC1"/>
          <p:cNvPicPr>
            <a:picLocks noChangeAspect="1" noChangeArrowheads="1"/>
          </p:cNvPicPr>
          <p:nvPr/>
        </p:nvPicPr>
        <p:blipFill>
          <a:blip r:embed="rId3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3680" y="2373350"/>
            <a:ext cx="2520082" cy="1190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aixaDeTexto 14"/>
          <p:cNvSpPr txBox="1"/>
          <p:nvPr/>
        </p:nvSpPr>
        <p:spPr>
          <a:xfrm>
            <a:off x="6098310" y="283104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>
                    <a:lumMod val="50000"/>
                  </a:schemeClr>
                </a:solidFill>
              </a:rPr>
              <a:t>2,2,4-trimetilpentano</a:t>
            </a:r>
            <a:endParaRPr lang="pt-PT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540814" y="3653211"/>
            <a:ext cx="84249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000" b="1" dirty="0">
                <a:solidFill>
                  <a:srgbClr val="F15024"/>
                </a:solidFill>
              </a:rPr>
              <a:t>2</a:t>
            </a:r>
            <a:r>
              <a:rPr lang="pt-PT" sz="2000" b="1" dirty="0" smtClean="0">
                <a:solidFill>
                  <a:srgbClr val="F15024"/>
                </a:solidFill>
              </a:rPr>
              <a:t>. </a:t>
            </a:r>
            <a:r>
              <a:rPr lang="pt-PT" dirty="0" smtClean="0"/>
              <a:t>Considere o seguinte hidrocarboneto.</a:t>
            </a:r>
            <a:endParaRPr lang="pt-PT" dirty="0"/>
          </a:p>
        </p:txBody>
      </p:sp>
      <p:sp>
        <p:nvSpPr>
          <p:cNvPr id="17" name="Retângulo 16"/>
          <p:cNvSpPr/>
          <p:nvPr/>
        </p:nvSpPr>
        <p:spPr>
          <a:xfrm>
            <a:off x="724270" y="4365104"/>
            <a:ext cx="84249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000" b="1" dirty="0" smtClean="0">
                <a:solidFill>
                  <a:srgbClr val="F15024"/>
                </a:solidFill>
              </a:rPr>
              <a:t>2.1. </a:t>
            </a:r>
            <a:r>
              <a:rPr lang="pt-PT" dirty="0" smtClean="0"/>
              <a:t>Indique a fórmula molecular do composto.</a:t>
            </a:r>
            <a:endParaRPr lang="pt-PT" dirty="0"/>
          </a:p>
        </p:txBody>
      </p:sp>
      <p:sp>
        <p:nvSpPr>
          <p:cNvPr id="18" name="Retângulo 17"/>
          <p:cNvSpPr/>
          <p:nvPr/>
        </p:nvSpPr>
        <p:spPr>
          <a:xfrm>
            <a:off x="719064" y="5085184"/>
            <a:ext cx="84249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000" b="1" dirty="0" smtClean="0">
                <a:solidFill>
                  <a:srgbClr val="F15024"/>
                </a:solidFill>
              </a:rPr>
              <a:t>2.2. </a:t>
            </a:r>
            <a:r>
              <a:rPr lang="pt-PT" dirty="0" smtClean="0"/>
              <a:t>Escreva o nome IUPAC do composto.</a:t>
            </a:r>
            <a:endParaRPr lang="pt-PT" dirty="0"/>
          </a:p>
        </p:txBody>
      </p:sp>
      <p:sp>
        <p:nvSpPr>
          <p:cNvPr id="19" name="Retângulo 18"/>
          <p:cNvSpPr/>
          <p:nvPr/>
        </p:nvSpPr>
        <p:spPr>
          <a:xfrm>
            <a:off x="719064" y="5733256"/>
            <a:ext cx="572514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000" b="1" dirty="0" smtClean="0">
                <a:solidFill>
                  <a:srgbClr val="F15024"/>
                </a:solidFill>
              </a:rPr>
              <a:t>2.3. </a:t>
            </a:r>
            <a:r>
              <a:rPr lang="pt-PT" dirty="0" smtClean="0"/>
              <a:t>Indique a fórmula de estrutura de um isómero e classifique-o.</a:t>
            </a:r>
            <a:endParaRPr lang="pt-PT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2017363" y="474053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>
                    <a:lumMod val="50000"/>
                  </a:schemeClr>
                </a:solidFill>
              </a:rPr>
              <a:t>C</a:t>
            </a:r>
            <a:r>
              <a:rPr lang="pt-PT" b="1" baseline="-25000" dirty="0" smtClean="0">
                <a:solidFill>
                  <a:schemeClr val="bg1">
                    <a:lumMod val="50000"/>
                  </a:schemeClr>
                </a:solidFill>
              </a:rPr>
              <a:t>6</a:t>
            </a:r>
            <a:r>
              <a:rPr lang="pt-PT" b="1" dirty="0" smtClean="0">
                <a:solidFill>
                  <a:schemeClr val="bg1">
                    <a:lumMod val="50000"/>
                  </a:schemeClr>
                </a:solidFill>
              </a:rPr>
              <a:t>H</a:t>
            </a:r>
            <a:r>
              <a:rPr lang="pt-PT" b="1" baseline="-25000" dirty="0" smtClean="0">
                <a:solidFill>
                  <a:schemeClr val="bg1">
                    <a:lumMod val="50000"/>
                  </a:schemeClr>
                </a:solidFill>
              </a:rPr>
              <a:t>14</a:t>
            </a:r>
            <a:endParaRPr lang="pt-PT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2017363" y="5427745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i="1" dirty="0">
                <a:solidFill>
                  <a:schemeClr val="bg1">
                    <a:lumMod val="50000"/>
                  </a:schemeClr>
                </a:solidFill>
              </a:rPr>
              <a:t>n</a:t>
            </a:r>
            <a:r>
              <a:rPr lang="pt-PT" b="1" dirty="0" smtClean="0">
                <a:solidFill>
                  <a:schemeClr val="bg1">
                    <a:lumMod val="50000"/>
                  </a:schemeClr>
                </a:solidFill>
              </a:rPr>
              <a:t>-hexano</a:t>
            </a:r>
            <a:endParaRPr lang="pt-PT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2" name="Imagem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4488" y="5357066"/>
            <a:ext cx="2110083" cy="1504683"/>
          </a:xfrm>
          <a:prstGeom prst="rect">
            <a:avLst/>
          </a:prstGeom>
        </p:spPr>
      </p:pic>
      <p:sp>
        <p:nvSpPr>
          <p:cNvPr id="24" name="CaixaDeTexto 23"/>
          <p:cNvSpPr txBox="1"/>
          <p:nvPr/>
        </p:nvSpPr>
        <p:spPr>
          <a:xfrm>
            <a:off x="2017363" y="6332491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>
                    <a:lumMod val="50000"/>
                  </a:schemeClr>
                </a:solidFill>
              </a:rPr>
              <a:t>É um isómero de cadeia.</a:t>
            </a:r>
            <a:endParaRPr lang="pt-PT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006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0" grpId="0"/>
      <p:bldP spid="21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67544" y="1916832"/>
            <a:ext cx="25942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F05023"/>
                </a:solidFill>
              </a:rPr>
              <a:t>Alcanos e cicloalcanos </a:t>
            </a:r>
            <a:endParaRPr lang="pt-PT" sz="2000" b="1" dirty="0">
              <a:solidFill>
                <a:srgbClr val="F05023"/>
              </a:solidFill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1403648" y="672085"/>
            <a:ext cx="5386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 química dos combustíveis fósseis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772332" y="2738544"/>
            <a:ext cx="76846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/>
              <a:t>A </a:t>
            </a:r>
            <a:r>
              <a:rPr lang="pt-PT" b="1" dirty="0"/>
              <a:t>fórmula geral </a:t>
            </a:r>
            <a:r>
              <a:rPr lang="pt-PT" dirty="0"/>
              <a:t>dos </a:t>
            </a:r>
            <a:r>
              <a:rPr lang="pt-PT" b="1" dirty="0">
                <a:solidFill>
                  <a:srgbClr val="F05023"/>
                </a:solidFill>
              </a:rPr>
              <a:t>alcanos</a:t>
            </a:r>
            <a:r>
              <a:rPr lang="pt-PT" dirty="0"/>
              <a:t> é</a:t>
            </a:r>
            <a:r>
              <a:rPr lang="pt-PT" b="1" dirty="0"/>
              <a:t> </a:t>
            </a:r>
            <a:r>
              <a:rPr lang="pt-PT" b="1" dirty="0" smtClean="0">
                <a:solidFill>
                  <a:srgbClr val="F05023"/>
                </a:solidFill>
              </a:rPr>
              <a:t>C</a:t>
            </a:r>
            <a:r>
              <a:rPr lang="pt-PT" b="1" i="1" baseline="-25000" dirty="0" smtClean="0">
                <a:solidFill>
                  <a:srgbClr val="F05023"/>
                </a:solidFill>
              </a:rPr>
              <a:t>n</a:t>
            </a:r>
            <a:r>
              <a:rPr lang="pt-PT" b="1" dirty="0" smtClean="0">
                <a:solidFill>
                  <a:srgbClr val="F05023"/>
                </a:solidFill>
              </a:rPr>
              <a:t>H</a:t>
            </a:r>
            <a:r>
              <a:rPr lang="pt-PT" b="1" baseline="-25000" dirty="0" smtClean="0">
                <a:solidFill>
                  <a:srgbClr val="F05023"/>
                </a:solidFill>
              </a:rPr>
              <a:t>2</a:t>
            </a:r>
            <a:r>
              <a:rPr lang="pt-PT" b="1" i="1" baseline="-25000" dirty="0" smtClean="0">
                <a:solidFill>
                  <a:srgbClr val="F05023"/>
                </a:solidFill>
              </a:rPr>
              <a:t>n</a:t>
            </a:r>
            <a:r>
              <a:rPr lang="pt-PT" b="1" baseline="-25000" dirty="0" smtClean="0">
                <a:solidFill>
                  <a:srgbClr val="F05023"/>
                </a:solidFill>
              </a:rPr>
              <a:t>+2</a:t>
            </a:r>
            <a:r>
              <a:rPr lang="pt-PT" dirty="0" smtClean="0"/>
              <a:t>, sendo </a:t>
            </a:r>
            <a:r>
              <a:rPr lang="pt-PT" i="1" dirty="0"/>
              <a:t>n</a:t>
            </a:r>
            <a:r>
              <a:rPr lang="pt-PT" dirty="0"/>
              <a:t> um número inteiro.</a:t>
            </a:r>
          </a:p>
        </p:txBody>
      </p:sp>
      <p:sp>
        <p:nvSpPr>
          <p:cNvPr id="9" name="Retângulo 8"/>
          <p:cNvSpPr/>
          <p:nvPr/>
        </p:nvSpPr>
        <p:spPr>
          <a:xfrm>
            <a:off x="772332" y="3304580"/>
            <a:ext cx="8368220" cy="1295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 smtClean="0"/>
              <a:t>Quando </a:t>
            </a:r>
            <a:r>
              <a:rPr lang="pt-PT" dirty="0"/>
              <a:t>o número </a:t>
            </a:r>
            <a:r>
              <a:rPr lang="pt-PT" dirty="0" smtClean="0"/>
              <a:t>de átomos </a:t>
            </a:r>
            <a:r>
              <a:rPr lang="pt-PT" dirty="0"/>
              <a:t>de carbono na cadeia carbonada é superior a três, as hipóteses </a:t>
            </a:r>
            <a:r>
              <a:rPr lang="pt-PT" dirty="0" smtClean="0"/>
              <a:t>de ligação </a:t>
            </a:r>
            <a:r>
              <a:rPr lang="pt-PT" dirty="0"/>
              <a:t>entre os átomos de carbono aumentam e as suas </a:t>
            </a:r>
            <a:r>
              <a:rPr lang="pt-PT" b="1" dirty="0"/>
              <a:t>cadeias </a:t>
            </a:r>
            <a:r>
              <a:rPr lang="pt-PT" b="1" dirty="0" smtClean="0"/>
              <a:t>carbonadas </a:t>
            </a:r>
            <a:r>
              <a:rPr lang="pt-PT" dirty="0" smtClean="0"/>
              <a:t>podem </a:t>
            </a:r>
            <a:r>
              <a:rPr lang="pt-PT" dirty="0"/>
              <a:t>ser </a:t>
            </a:r>
            <a:r>
              <a:rPr lang="pt-PT" b="1" dirty="0"/>
              <a:t>ramificadas</a:t>
            </a:r>
            <a:r>
              <a:rPr lang="pt-PT" dirty="0"/>
              <a:t>.</a:t>
            </a:r>
          </a:p>
        </p:txBody>
      </p:sp>
      <p:sp>
        <p:nvSpPr>
          <p:cNvPr id="10" name="Retângulo 9"/>
          <p:cNvSpPr/>
          <p:nvPr/>
        </p:nvSpPr>
        <p:spPr>
          <a:xfrm>
            <a:off x="772332" y="4797152"/>
            <a:ext cx="80446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 smtClean="0"/>
              <a:t>Os </a:t>
            </a:r>
            <a:r>
              <a:rPr lang="pt-PT" dirty="0"/>
              <a:t>alcanos de cadeia </a:t>
            </a:r>
            <a:r>
              <a:rPr lang="pt-PT" dirty="0" smtClean="0"/>
              <a:t>linear são </a:t>
            </a:r>
            <a:r>
              <a:rPr lang="pt-PT" dirty="0"/>
              <a:t>designados normais, e o seu nome aparece muitas vezes </a:t>
            </a:r>
            <a:r>
              <a:rPr lang="pt-PT" dirty="0" smtClean="0"/>
              <a:t>precedido da </a:t>
            </a:r>
            <a:r>
              <a:rPr lang="pt-PT" dirty="0"/>
              <a:t>indicação </a:t>
            </a:r>
            <a:r>
              <a:rPr lang="pt-PT" b="1" dirty="0"/>
              <a:t>«</a:t>
            </a:r>
            <a:r>
              <a:rPr lang="pt-PT" b="1" i="1" dirty="0"/>
              <a:t>n</a:t>
            </a:r>
            <a:r>
              <a:rPr lang="pt-PT" b="1" dirty="0"/>
              <a:t>»</a:t>
            </a:r>
            <a:r>
              <a:rPr lang="pt-PT" dirty="0"/>
              <a:t>, como por exemplo </a:t>
            </a:r>
            <a:r>
              <a:rPr lang="pt-PT" i="1" dirty="0"/>
              <a:t>n</a:t>
            </a:r>
            <a:r>
              <a:rPr lang="pt-PT" dirty="0"/>
              <a:t>‑pentano.</a:t>
            </a: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9925" y="5868470"/>
            <a:ext cx="3309505" cy="466832"/>
          </a:xfrm>
          <a:prstGeom prst="rect">
            <a:avLst/>
          </a:prstGeom>
        </p:spPr>
      </p:pic>
      <p:sp>
        <p:nvSpPr>
          <p:cNvPr id="12" name="Rectangle 10"/>
          <p:cNvSpPr/>
          <p:nvPr/>
        </p:nvSpPr>
        <p:spPr>
          <a:xfrm>
            <a:off x="3570540" y="6243362"/>
            <a:ext cx="2448273" cy="333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pt-PT" sz="1400" i="1" dirty="0" smtClean="0">
                <a:solidFill>
                  <a:srgbClr val="313131"/>
                </a:solidFill>
              </a:rPr>
              <a:t>n</a:t>
            </a:r>
            <a:r>
              <a:rPr lang="pt-PT" sz="1400" dirty="0" smtClean="0">
                <a:solidFill>
                  <a:srgbClr val="313131"/>
                </a:solidFill>
              </a:rPr>
              <a:t>-pentano</a:t>
            </a:r>
          </a:p>
        </p:txBody>
      </p:sp>
    </p:spTree>
    <p:extLst>
      <p:ext uri="{BB962C8B-B14F-4D97-AF65-F5344CB8AC3E}">
        <p14:creationId xmlns:p14="http://schemas.microsoft.com/office/powerpoint/2010/main" val="2818235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67544" y="1916832"/>
            <a:ext cx="25942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F05023"/>
                </a:solidFill>
              </a:rPr>
              <a:t>Alcanos e cicloalcanos </a:t>
            </a:r>
            <a:endParaRPr lang="pt-PT" sz="2000" b="1" dirty="0">
              <a:solidFill>
                <a:srgbClr val="F05023"/>
              </a:solidFill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1403648" y="672085"/>
            <a:ext cx="5386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 química dos combustíveis fósseis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611560" y="2492896"/>
            <a:ext cx="8280920" cy="1295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/>
              <a:t>Para a nomenclatura dos alcanos de cadeia ramificada é necessário </a:t>
            </a:r>
            <a:r>
              <a:rPr lang="pt-PT" dirty="0" smtClean="0"/>
              <a:t>especificar os </a:t>
            </a:r>
            <a:r>
              <a:rPr lang="pt-PT" b="1" dirty="0"/>
              <a:t>grupos alquilo</a:t>
            </a:r>
            <a:r>
              <a:rPr lang="pt-PT" dirty="0"/>
              <a:t>, que são os grupos de átomos que </a:t>
            </a:r>
            <a:r>
              <a:rPr lang="pt-PT" dirty="0" smtClean="0"/>
              <a:t>constituem as </a:t>
            </a:r>
            <a:r>
              <a:rPr lang="pt-PT" dirty="0"/>
              <a:t>ramificações das cadeias carbonadas.</a:t>
            </a:r>
          </a:p>
        </p:txBody>
      </p:sp>
      <p:sp>
        <p:nvSpPr>
          <p:cNvPr id="5" name="Retângulo 4"/>
          <p:cNvSpPr/>
          <p:nvPr/>
        </p:nvSpPr>
        <p:spPr>
          <a:xfrm>
            <a:off x="611560" y="3900139"/>
            <a:ext cx="7992888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/>
              <a:t>Os nomes dos grupos alquilo </a:t>
            </a:r>
            <a:r>
              <a:rPr lang="pt-PT" dirty="0" smtClean="0"/>
              <a:t>obtêm‑se a </a:t>
            </a:r>
            <a:r>
              <a:rPr lang="pt-PT" dirty="0"/>
              <a:t>partir do nome do alcano respetivo,</a:t>
            </a:r>
          </a:p>
          <a:p>
            <a:pPr>
              <a:lnSpc>
                <a:spcPct val="150000"/>
              </a:lnSpc>
            </a:pPr>
            <a:r>
              <a:rPr lang="pt-PT" dirty="0"/>
              <a:t>substituindo a terminação </a:t>
            </a:r>
            <a:r>
              <a:rPr lang="pt-PT" b="1" dirty="0"/>
              <a:t>‑</a:t>
            </a:r>
            <a:r>
              <a:rPr lang="pt-PT" b="1" dirty="0" smtClean="0"/>
              <a:t>ano </a:t>
            </a:r>
            <a:r>
              <a:rPr lang="pt-PT" dirty="0" smtClean="0"/>
              <a:t>por </a:t>
            </a:r>
            <a:r>
              <a:rPr lang="pt-PT" b="1" dirty="0">
                <a:solidFill>
                  <a:srgbClr val="F05023"/>
                </a:solidFill>
              </a:rPr>
              <a:t>‑</a:t>
            </a:r>
            <a:r>
              <a:rPr lang="pt-PT" b="1" dirty="0" err="1">
                <a:solidFill>
                  <a:srgbClr val="F05023"/>
                </a:solidFill>
              </a:rPr>
              <a:t>ilo</a:t>
            </a:r>
            <a:r>
              <a:rPr lang="pt-PT" dirty="0" smtClean="0"/>
              <a:t>:</a:t>
            </a:r>
          </a:p>
          <a:p>
            <a:pPr lvl="2">
              <a:lnSpc>
                <a:spcPct val="150000"/>
              </a:lnSpc>
            </a:pPr>
            <a:endParaRPr lang="pt-PT" sz="600" dirty="0"/>
          </a:p>
          <a:p>
            <a:pPr lvl="2">
              <a:lnSpc>
                <a:spcPct val="150000"/>
              </a:lnSpc>
            </a:pPr>
            <a:r>
              <a:rPr lang="pt-PT" dirty="0"/>
              <a:t>• CH</a:t>
            </a:r>
            <a:r>
              <a:rPr lang="pt-PT" baseline="-25000" dirty="0"/>
              <a:t>3</a:t>
            </a:r>
            <a:r>
              <a:rPr lang="pt-PT" dirty="0"/>
              <a:t> é o grupo </a:t>
            </a:r>
            <a:r>
              <a:rPr lang="pt-PT" b="1" dirty="0"/>
              <a:t>metilo</a:t>
            </a:r>
            <a:r>
              <a:rPr lang="pt-PT" dirty="0"/>
              <a:t>;</a:t>
            </a:r>
          </a:p>
          <a:p>
            <a:pPr lvl="2">
              <a:lnSpc>
                <a:spcPct val="150000"/>
              </a:lnSpc>
            </a:pPr>
            <a:r>
              <a:rPr lang="pt-PT" dirty="0"/>
              <a:t>• C</a:t>
            </a:r>
            <a:r>
              <a:rPr lang="pt-PT" baseline="-25000" dirty="0"/>
              <a:t>2</a:t>
            </a:r>
            <a:r>
              <a:rPr lang="pt-PT" dirty="0"/>
              <a:t>H</a:t>
            </a:r>
            <a:r>
              <a:rPr lang="pt-PT" baseline="-25000" dirty="0"/>
              <a:t>5</a:t>
            </a:r>
            <a:r>
              <a:rPr lang="pt-PT" dirty="0"/>
              <a:t> é o grupo </a:t>
            </a:r>
            <a:r>
              <a:rPr lang="pt-PT" b="1" dirty="0"/>
              <a:t>etilo</a:t>
            </a:r>
            <a:r>
              <a:rPr lang="pt-PT" dirty="0"/>
              <a:t>;</a:t>
            </a:r>
          </a:p>
          <a:p>
            <a:pPr lvl="2">
              <a:lnSpc>
                <a:spcPct val="150000"/>
              </a:lnSpc>
            </a:pPr>
            <a:r>
              <a:rPr lang="pt-PT" dirty="0"/>
              <a:t>• C</a:t>
            </a:r>
            <a:r>
              <a:rPr lang="pt-PT" baseline="-25000" dirty="0"/>
              <a:t>3</a:t>
            </a:r>
            <a:r>
              <a:rPr lang="pt-PT" dirty="0"/>
              <a:t>H</a:t>
            </a:r>
            <a:r>
              <a:rPr lang="pt-PT" baseline="-25000" dirty="0"/>
              <a:t>7</a:t>
            </a:r>
            <a:r>
              <a:rPr lang="pt-PT" dirty="0"/>
              <a:t> é o grupo </a:t>
            </a:r>
            <a:r>
              <a:rPr lang="pt-PT" b="1" dirty="0"/>
              <a:t>propilo</a:t>
            </a:r>
            <a:r>
              <a:rPr lang="pt-PT" dirty="0"/>
              <a:t>;</a:t>
            </a:r>
          </a:p>
          <a:p>
            <a:pPr lvl="2">
              <a:lnSpc>
                <a:spcPct val="150000"/>
              </a:lnSpc>
            </a:pPr>
            <a:r>
              <a:rPr lang="pt-PT" dirty="0"/>
              <a:t>• …</a:t>
            </a:r>
          </a:p>
        </p:txBody>
      </p:sp>
    </p:spTree>
    <p:extLst>
      <p:ext uri="{BB962C8B-B14F-4D97-AF65-F5344CB8AC3E}">
        <p14:creationId xmlns:p14="http://schemas.microsoft.com/office/powerpoint/2010/main" val="262008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arredondado 7"/>
          <p:cNvSpPr/>
          <p:nvPr/>
        </p:nvSpPr>
        <p:spPr>
          <a:xfrm>
            <a:off x="1375073" y="4285929"/>
            <a:ext cx="2957488" cy="351984"/>
          </a:xfrm>
          <a:prstGeom prst="roundRect">
            <a:avLst/>
          </a:prstGeom>
          <a:noFill/>
          <a:ln>
            <a:solidFill>
              <a:srgbClr val="F595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Retângulo 2"/>
          <p:cNvSpPr/>
          <p:nvPr/>
        </p:nvSpPr>
        <p:spPr>
          <a:xfrm>
            <a:off x="467544" y="1916832"/>
            <a:ext cx="25942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F05023"/>
                </a:solidFill>
              </a:rPr>
              <a:t>Alcanos e </a:t>
            </a:r>
            <a:r>
              <a:rPr lang="pt-PT" sz="2000" b="1" dirty="0" err="1" smtClean="0">
                <a:solidFill>
                  <a:srgbClr val="F05023"/>
                </a:solidFill>
              </a:rPr>
              <a:t>cicloalcanos</a:t>
            </a:r>
            <a:r>
              <a:rPr lang="pt-PT" sz="2000" b="1" dirty="0" smtClean="0">
                <a:solidFill>
                  <a:srgbClr val="F05023"/>
                </a:solidFill>
              </a:rPr>
              <a:t> </a:t>
            </a:r>
            <a:endParaRPr lang="pt-PT" sz="2000" b="1" dirty="0">
              <a:solidFill>
                <a:srgbClr val="F05023"/>
              </a:solidFill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1403648" y="672085"/>
            <a:ext cx="5386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 química dos combustíveis fósseis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755576" y="2420888"/>
            <a:ext cx="8388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/>
              <a:t>A nomenclatura dos alcanos de cadeia ramificada obedece às </a:t>
            </a:r>
            <a:r>
              <a:rPr lang="pt-PT" dirty="0" smtClean="0"/>
              <a:t>seguintes regras</a:t>
            </a:r>
            <a:r>
              <a:rPr lang="pt-PT" dirty="0"/>
              <a:t>:</a:t>
            </a:r>
          </a:p>
        </p:txBody>
      </p:sp>
      <p:sp>
        <p:nvSpPr>
          <p:cNvPr id="6" name="Retângulo 5"/>
          <p:cNvSpPr/>
          <p:nvPr/>
        </p:nvSpPr>
        <p:spPr>
          <a:xfrm>
            <a:off x="755576" y="3010560"/>
            <a:ext cx="8280920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42888" indent="-242888">
              <a:lnSpc>
                <a:spcPct val="150000"/>
              </a:lnSpc>
            </a:pPr>
            <a:r>
              <a:rPr lang="pt-PT" b="1" dirty="0" smtClean="0">
                <a:solidFill>
                  <a:srgbClr val="F15024"/>
                </a:solidFill>
              </a:rPr>
              <a:t>1. </a:t>
            </a:r>
            <a:r>
              <a:rPr lang="pt-PT" dirty="0" smtClean="0"/>
              <a:t>O </a:t>
            </a:r>
            <a:r>
              <a:rPr lang="pt-PT" dirty="0"/>
              <a:t>nome corresponde ao do alcano que tem o mesmo número </a:t>
            </a:r>
            <a:r>
              <a:rPr lang="pt-PT" dirty="0" smtClean="0"/>
              <a:t>de átomos </a:t>
            </a:r>
            <a:r>
              <a:rPr lang="pt-PT" dirty="0"/>
              <a:t>de carbono que a cadeia mais comprida – </a:t>
            </a:r>
            <a:r>
              <a:rPr lang="pt-PT" b="1" dirty="0"/>
              <a:t>cadeia </a:t>
            </a:r>
            <a:r>
              <a:rPr lang="pt-PT" b="1" dirty="0" smtClean="0"/>
              <a:t>principal </a:t>
            </a:r>
            <a:r>
              <a:rPr lang="pt-PT" dirty="0" smtClean="0"/>
              <a:t>– </a:t>
            </a:r>
            <a:r>
              <a:rPr lang="pt-PT" dirty="0"/>
              <a:t>presente no composto.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61937" y="4359216"/>
            <a:ext cx="2827214" cy="703485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4770276" y="421664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PT" dirty="0"/>
              <a:t>Cadeia principal </a:t>
            </a:r>
            <a:r>
              <a:rPr lang="pt-PT" dirty="0" smtClean="0"/>
              <a:t>com 6 </a:t>
            </a:r>
            <a:r>
              <a:rPr lang="pt-PT" dirty="0"/>
              <a:t>átomos de carbono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6156176" y="4576707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Hexano</a:t>
            </a:r>
            <a:endParaRPr lang="pt-PT" dirty="0"/>
          </a:p>
        </p:txBody>
      </p:sp>
      <p:sp>
        <p:nvSpPr>
          <p:cNvPr id="11" name="Retângulo 10"/>
          <p:cNvSpPr/>
          <p:nvPr/>
        </p:nvSpPr>
        <p:spPr>
          <a:xfrm>
            <a:off x="755576" y="5209583"/>
            <a:ext cx="8388424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5738" indent="-185738">
              <a:lnSpc>
                <a:spcPct val="150000"/>
              </a:lnSpc>
            </a:pPr>
            <a:r>
              <a:rPr lang="pt-PT" b="1" dirty="0">
                <a:solidFill>
                  <a:srgbClr val="F16238"/>
                </a:solidFill>
              </a:rPr>
              <a:t>2. </a:t>
            </a:r>
            <a:r>
              <a:rPr lang="pt-PT" dirty="0"/>
              <a:t>Cada átomo de carbono da cadeia principal é, em seguida, </a:t>
            </a:r>
            <a:r>
              <a:rPr lang="pt-PT" dirty="0" smtClean="0"/>
              <a:t>numerado sequencialmente</a:t>
            </a:r>
            <a:r>
              <a:rPr lang="pt-PT" dirty="0"/>
              <a:t>, começando pela extremidade que originará </a:t>
            </a:r>
            <a:r>
              <a:rPr lang="pt-PT" dirty="0" smtClean="0"/>
              <a:t>a menor </a:t>
            </a:r>
            <a:r>
              <a:rPr lang="pt-PT" dirty="0"/>
              <a:t>soma dos números dos átomos de carbono (índices) </a:t>
            </a:r>
            <a:r>
              <a:rPr lang="pt-PT" dirty="0" smtClean="0"/>
              <a:t>ligados às </a:t>
            </a:r>
            <a:r>
              <a:rPr lang="pt-PT" dirty="0"/>
              <a:t>ramificações.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1403648" y="4004261"/>
            <a:ext cx="302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dirty="0" smtClean="0">
                <a:solidFill>
                  <a:srgbClr val="F16238"/>
                </a:solidFill>
              </a:rPr>
              <a:t>6          5          4           3         2         1</a:t>
            </a:r>
            <a:endParaRPr lang="pt-PT" sz="1400" dirty="0">
              <a:solidFill>
                <a:srgbClr val="F1623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48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/>
      <p:bldP spid="6" grpId="0"/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67544" y="1916832"/>
            <a:ext cx="25942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1" dirty="0" smtClean="0">
                <a:solidFill>
                  <a:srgbClr val="F05023"/>
                </a:solidFill>
              </a:rPr>
              <a:t>Alcanos e </a:t>
            </a:r>
            <a:r>
              <a:rPr lang="pt-PT" sz="2000" b="1" dirty="0" err="1" smtClean="0">
                <a:solidFill>
                  <a:srgbClr val="F05023"/>
                </a:solidFill>
              </a:rPr>
              <a:t>cicloalcanos</a:t>
            </a:r>
            <a:r>
              <a:rPr lang="pt-PT" sz="2000" b="1" dirty="0" smtClean="0">
                <a:solidFill>
                  <a:srgbClr val="F05023"/>
                </a:solidFill>
              </a:rPr>
              <a:t> </a:t>
            </a:r>
            <a:endParaRPr lang="pt-PT" sz="2000" b="1" dirty="0">
              <a:solidFill>
                <a:srgbClr val="F05023"/>
              </a:solidFill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1403648" y="672085"/>
            <a:ext cx="53864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200" b="1" dirty="0" smtClean="0">
                <a:solidFill>
                  <a:srgbClr val="434343"/>
                </a:solidFill>
                <a:latin typeface="Lucida Sans" panose="020B0602030504020204" pitchFamily="34" charset="0"/>
              </a:rPr>
              <a:t>A química dos combustíveis fósseis</a:t>
            </a:r>
            <a:endParaRPr lang="pt-PT" sz="2200" b="1" dirty="0">
              <a:solidFill>
                <a:srgbClr val="434343"/>
              </a:solidFill>
              <a:latin typeface="Lucida Sans" panose="020B0602030504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683568" y="2564904"/>
            <a:ext cx="8460432" cy="1295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271463">
              <a:lnSpc>
                <a:spcPct val="150000"/>
              </a:lnSpc>
            </a:pPr>
            <a:r>
              <a:rPr lang="pt-PT" b="1" dirty="0">
                <a:solidFill>
                  <a:srgbClr val="F16238"/>
                </a:solidFill>
              </a:rPr>
              <a:t>3. </a:t>
            </a:r>
            <a:r>
              <a:rPr lang="pt-PT" dirty="0"/>
              <a:t>Cada família é indicada pelo nome e posição do grupo alquilo na </a:t>
            </a:r>
            <a:r>
              <a:rPr lang="pt-PT" dirty="0" smtClean="0"/>
              <a:t>cadeia principal</a:t>
            </a:r>
            <a:r>
              <a:rPr lang="pt-PT" dirty="0"/>
              <a:t>, antes do nome desta. A posição de cada </a:t>
            </a:r>
            <a:r>
              <a:rPr lang="pt-PT" dirty="0" smtClean="0"/>
              <a:t>ramificação é </a:t>
            </a:r>
            <a:r>
              <a:rPr lang="pt-PT" dirty="0"/>
              <a:t>separada do nome do respetivo grupo substituinte por um hífen (‑).</a:t>
            </a:r>
          </a:p>
        </p:txBody>
      </p:sp>
      <p:sp>
        <p:nvSpPr>
          <p:cNvPr id="13" name="Retângulo arredondado 12"/>
          <p:cNvSpPr/>
          <p:nvPr/>
        </p:nvSpPr>
        <p:spPr>
          <a:xfrm>
            <a:off x="1732427" y="4502756"/>
            <a:ext cx="2957488" cy="351984"/>
          </a:xfrm>
          <a:prstGeom prst="roundRect">
            <a:avLst/>
          </a:prstGeom>
          <a:noFill/>
          <a:ln>
            <a:solidFill>
              <a:srgbClr val="F595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819291" y="4576043"/>
            <a:ext cx="2827214" cy="703485"/>
          </a:xfrm>
          <a:prstGeom prst="rect">
            <a:avLst/>
          </a:prstGeom>
        </p:spPr>
      </p:pic>
      <p:sp>
        <p:nvSpPr>
          <p:cNvPr id="15" name="CaixaDeTexto 14"/>
          <p:cNvSpPr txBox="1"/>
          <p:nvPr/>
        </p:nvSpPr>
        <p:spPr>
          <a:xfrm>
            <a:off x="1761002" y="4221088"/>
            <a:ext cx="302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dirty="0" smtClean="0">
                <a:solidFill>
                  <a:srgbClr val="F16238"/>
                </a:solidFill>
              </a:rPr>
              <a:t>6          5          4           3         2         1</a:t>
            </a:r>
            <a:endParaRPr lang="pt-PT" sz="1400" dirty="0">
              <a:solidFill>
                <a:srgbClr val="F16238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3214620" y="4927785"/>
            <a:ext cx="542008" cy="351743"/>
          </a:xfrm>
          <a:prstGeom prst="ellipse">
            <a:avLst/>
          </a:prstGeom>
          <a:noFill/>
          <a:ln>
            <a:solidFill>
              <a:srgbClr val="F162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8" name="Retângulo 17"/>
          <p:cNvSpPr/>
          <p:nvPr/>
        </p:nvSpPr>
        <p:spPr>
          <a:xfrm>
            <a:off x="5413464" y="4531058"/>
            <a:ext cx="2753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Ramificação (grupo </a:t>
            </a:r>
            <a:r>
              <a:rPr lang="pt-PT" dirty="0" smtClean="0"/>
              <a:t>alquilo)</a:t>
            </a:r>
            <a:endParaRPr lang="pt-PT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3777226" y="5085987"/>
            <a:ext cx="1172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err="1" smtClean="0"/>
              <a:t>Metil</a:t>
            </a:r>
            <a:endParaRPr lang="pt-PT" dirty="0"/>
          </a:p>
        </p:txBody>
      </p:sp>
      <p:sp>
        <p:nvSpPr>
          <p:cNvPr id="23" name="CaixaDeTexto 22"/>
          <p:cNvSpPr txBox="1"/>
          <p:nvPr/>
        </p:nvSpPr>
        <p:spPr>
          <a:xfrm>
            <a:off x="3621568" y="5781608"/>
            <a:ext cx="2327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/>
              <a:t>3-metil-hexano</a:t>
            </a:r>
            <a:endParaRPr lang="pt-PT" sz="2400" b="1" dirty="0"/>
          </a:p>
        </p:txBody>
      </p:sp>
    </p:spTree>
    <p:extLst>
      <p:ext uri="{BB962C8B-B14F-4D97-AF65-F5344CB8AC3E}">
        <p14:creationId xmlns:p14="http://schemas.microsoft.com/office/powerpoint/2010/main" val="2093248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 animBg="1"/>
      <p:bldP spid="15" grpId="0"/>
      <p:bldP spid="16" grpId="0" animBg="1"/>
      <p:bldP spid="18" grpId="0"/>
      <p:bldP spid="20" grpId="0"/>
      <p:bldP spid="2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2330</TotalTime>
  <Words>3288</Words>
  <Application>Microsoft Office PowerPoint</Application>
  <PresentationFormat>Apresentação no Ecrã (4:3)</PresentationFormat>
  <Paragraphs>322</Paragraphs>
  <Slides>50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50</vt:i4>
      </vt:variant>
    </vt:vector>
  </HeadingPairs>
  <TitlesOfParts>
    <vt:vector size="51" baseType="lpstr"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LeYa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Pedro Miguel Pinto</dc:creator>
  <cp:lastModifiedBy>SM</cp:lastModifiedBy>
  <cp:revision>95</cp:revision>
  <dcterms:created xsi:type="dcterms:W3CDTF">2016-01-05T15:34:43Z</dcterms:created>
  <dcterms:modified xsi:type="dcterms:W3CDTF">2017-04-17T16:34:38Z</dcterms:modified>
</cp:coreProperties>
</file>