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94" r:id="rId4"/>
    <p:sldId id="300" r:id="rId5"/>
    <p:sldId id="301" r:id="rId6"/>
    <p:sldId id="302" r:id="rId7"/>
    <p:sldId id="303" r:id="rId8"/>
    <p:sldId id="304" r:id="rId9"/>
    <p:sldId id="305" r:id="rId10"/>
    <p:sldId id="282" r:id="rId11"/>
    <p:sldId id="265" r:id="rId12"/>
    <p:sldId id="299" r:id="rId13"/>
    <p:sldId id="264" r:id="rId14"/>
    <p:sldId id="308" r:id="rId15"/>
    <p:sldId id="315" r:id="rId16"/>
    <p:sldId id="284" r:id="rId17"/>
    <p:sldId id="307" r:id="rId18"/>
    <p:sldId id="310" r:id="rId19"/>
    <p:sldId id="311" r:id="rId20"/>
    <p:sldId id="316" r:id="rId21"/>
    <p:sldId id="312" r:id="rId22"/>
    <p:sldId id="309" r:id="rId23"/>
    <p:sldId id="313" r:id="rId24"/>
    <p:sldId id="314" r:id="rId2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0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pos="748">
          <p15:clr>
            <a:srgbClr val="A4A3A4"/>
          </p15:clr>
        </p15:guide>
        <p15:guide id="5" pos="295">
          <p15:clr>
            <a:srgbClr val="A4A3A4"/>
          </p15:clr>
        </p15:guide>
        <p15:guide id="6" orient="horz" pos="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9E"/>
    <a:srgbClr val="F05023"/>
    <a:srgbClr val="E35C11"/>
    <a:srgbClr val="D91B5B"/>
    <a:srgbClr val="A1A818"/>
    <a:srgbClr val="D8E920"/>
    <a:srgbClr val="C8D01E"/>
    <a:srgbClr val="D8D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Destaqu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860"/>
        <p:guide orient="horz" pos="2976"/>
        <p:guide orient="horz" pos="618"/>
        <p:guide orient="horz" pos="845"/>
        <p:guide pos="748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77697-7B60-4DB5-88E6-3E31464A018A}" type="datetimeFigureOut">
              <a:rPr lang="pt-PT" smtClean="0"/>
              <a:t>17-04-2017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FB87B-8994-457C-9B2F-0367EF1616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766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t>17-04-2017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514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953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724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23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6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485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459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70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63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" y="2768"/>
            <a:ext cx="9139594" cy="68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 userDrawn="1"/>
        </p:nvSpPr>
        <p:spPr>
          <a:xfrm>
            <a:off x="5796136" y="5301208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0848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" y="-9968"/>
            <a:ext cx="9141141" cy="68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mat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" y="-9968"/>
            <a:ext cx="9141141" cy="68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Procedimento experi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" y="-9687"/>
            <a:ext cx="9141141" cy="68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2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Pós laborato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" y="-9687"/>
            <a:ext cx="9141141" cy="68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56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Int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" y="-10222"/>
            <a:ext cx="9142570" cy="68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t>17-04-2017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8" r:id="rId5"/>
    <p:sldLayoutId id="214748365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4665184"/>
            <a:ext cx="8836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sz="2000" b="1" dirty="0" smtClean="0">
                <a:solidFill>
                  <a:srgbClr val="434343"/>
                </a:solidFill>
                <a:latin typeface="Calibri" panose="020F0502020204030204" pitchFamily="34" charset="0"/>
              </a:rPr>
              <a:t>APL 1 </a:t>
            </a:r>
            <a:r>
              <a:rPr lang="pt-PT" sz="2000" b="1" dirty="0" smtClean="0">
                <a:solidFill>
                  <a:srgbClr val="434343"/>
                </a:solidFill>
                <a:latin typeface="Calibri" panose="020F0502020204030204" pitchFamily="34" charset="0"/>
              </a:rPr>
              <a:t>- Construção </a:t>
            </a:r>
            <a:r>
              <a:rPr lang="pt-PT" sz="2000" b="1" dirty="0" smtClean="0">
                <a:solidFill>
                  <a:srgbClr val="434343"/>
                </a:solidFill>
                <a:latin typeface="Calibri" panose="020F0502020204030204" pitchFamily="34" charset="0"/>
              </a:rPr>
              <a:t>de uma pilha com determinada diferença de potencial elétrico</a:t>
            </a:r>
            <a:endParaRPr lang="pt-PT" sz="2000" b="1" dirty="0">
              <a:solidFill>
                <a:srgbClr val="43434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3188"/>
            <a:ext cx="2133600" cy="365125"/>
          </a:xfrm>
        </p:spPr>
        <p:txBody>
          <a:bodyPr/>
          <a:lstStyle/>
          <a:p>
            <a:fld id="{D631ACA1-E4E8-44A1-A3C8-B424BE6D4E5C}" type="slidenum">
              <a:rPr lang="pt-PT" smtClean="0"/>
              <a:t>10</a:t>
            </a:fld>
            <a:endParaRPr lang="pt-PT"/>
          </a:p>
        </p:txBody>
      </p:sp>
      <p:sp>
        <p:nvSpPr>
          <p:cNvPr id="8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39552" y="2014384"/>
            <a:ext cx="4464496" cy="4726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spátula</a:t>
            </a:r>
          </a:p>
          <a:p>
            <a:pPr>
              <a:buClr>
                <a:srgbClr val="D91B5B"/>
              </a:buClr>
              <a:buSzPct val="110000"/>
            </a:pPr>
            <a:endParaRPr lang="pt-PT" sz="1800" dirty="0" smtClean="0">
              <a:solidFill>
                <a:srgbClr val="3333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Copos de precipitação</a:t>
            </a:r>
          </a:p>
          <a:p>
            <a:pPr>
              <a:buClr>
                <a:srgbClr val="D91B5B"/>
              </a:buClr>
              <a:buSzPct val="110000"/>
            </a:pPr>
            <a:endParaRPr lang="pt-PT" sz="1800" dirty="0" smtClean="0">
              <a:solidFill>
                <a:srgbClr val="3333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Balão volumétrico</a:t>
            </a:r>
          </a:p>
          <a:p>
            <a:pPr>
              <a:buClr>
                <a:srgbClr val="D91B5B"/>
              </a:buClr>
              <a:buSzPct val="110000"/>
            </a:pPr>
            <a:endParaRPr lang="pt-PT" sz="1800" dirty="0" smtClean="0">
              <a:solidFill>
                <a:srgbClr val="3333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Esguicho </a:t>
            </a:r>
          </a:p>
          <a:p>
            <a:pPr>
              <a:buClr>
                <a:srgbClr val="D91B5B"/>
              </a:buClr>
              <a:buSzPct val="110000"/>
            </a:pPr>
            <a:endParaRPr lang="pt-PT" sz="1800" dirty="0" smtClean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unil</a:t>
            </a:r>
          </a:p>
          <a:p>
            <a:pPr>
              <a:buClr>
                <a:srgbClr val="D91B5B"/>
              </a:buClr>
              <a:buSzPct val="110000"/>
            </a:pPr>
            <a:endParaRPr lang="pt-PT" sz="1800" dirty="0" smtClean="0">
              <a:solidFill>
                <a:srgbClr val="3333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Voltímetro</a:t>
            </a:r>
          </a:p>
          <a:p>
            <a:pPr>
              <a:buClr>
                <a:srgbClr val="D91B5B"/>
              </a:buClr>
              <a:buSzPct val="110000"/>
            </a:pPr>
            <a:endParaRPr lang="pt-PT" sz="1800" dirty="0" smtClean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Ponte salina</a:t>
            </a:r>
          </a:p>
          <a:p>
            <a:pPr marL="285750" indent="-285750">
              <a:buClr>
                <a:srgbClr val="D91B5B"/>
              </a:buClr>
              <a:buSzPct val="110000"/>
              <a:buFont typeface="Arial" panose="020B0604020202020204" pitchFamily="34" charset="0"/>
              <a:buChar char="•"/>
            </a:pPr>
            <a:endParaRPr lang="pt-PT" sz="1800" dirty="0" smtClean="0">
              <a:solidFill>
                <a:srgbClr val="33333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48329" y="2014384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3144473" y="2662456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27784" y="3331367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848329" y="4030608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19353" y="4665032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979712" y="5354048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05856" y="3945338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6029482" y="1815228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33" name="Oval 32"/>
          <p:cNvSpPr/>
          <p:nvPr/>
        </p:nvSpPr>
        <p:spPr>
          <a:xfrm>
            <a:off x="8422359" y="2319935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053" y="3855855"/>
            <a:ext cx="701478" cy="963140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7496022" y="3511197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7864203" y="2111272"/>
            <a:ext cx="580388" cy="1050535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8038117" y="5938629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5" name="Oval 34"/>
          <p:cNvSpPr/>
          <p:nvPr/>
        </p:nvSpPr>
        <p:spPr>
          <a:xfrm>
            <a:off x="2121505" y="6005888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5E7"/>
              </a:clrFrom>
              <a:clrTo>
                <a:srgbClr val="FEF5E7">
                  <a:alpha val="0"/>
                </a:srgbClr>
              </a:clrTo>
            </a:clrChange>
          </a:blip>
          <a:srcRect l="32979" r="45745" b="60294"/>
          <a:stretch/>
        </p:blipFill>
        <p:spPr>
          <a:xfrm>
            <a:off x="6338776" y="1834556"/>
            <a:ext cx="1097325" cy="141829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5564" y="3086066"/>
            <a:ext cx="1797438" cy="12365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470" y="3655213"/>
            <a:ext cx="598694" cy="1711484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8710391" y="4495472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pt-PT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983" y="4692187"/>
            <a:ext cx="971550" cy="200025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837430" y="4903248"/>
            <a:ext cx="288032" cy="288032"/>
          </a:xfrm>
          <a:prstGeom prst="ellipse">
            <a:avLst/>
          </a:prstGeom>
          <a:solidFill>
            <a:srgbClr val="F05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D91B5B"/>
              </a:buClr>
              <a:buSzPct val="110000"/>
            </a:pPr>
            <a:r>
              <a:rPr lang="pt-PT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8533" y="5758409"/>
            <a:ext cx="1725884" cy="6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26" grpId="0" animBg="1"/>
      <p:bldP spid="28" grpId="0" animBg="1"/>
      <p:bldP spid="33" grpId="0" animBg="1"/>
      <p:bldP spid="30" grpId="0" animBg="1"/>
      <p:bldP spid="34" grpId="0" animBg="1"/>
      <p:bldP spid="35" grpId="0" animBg="1"/>
      <p:bldP spid="27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7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13</a:t>
            </a:fld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5E7"/>
              </a:clrFrom>
              <a:clrTo>
                <a:srgbClr val="FEF5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1927627"/>
            <a:ext cx="6768752" cy="4687957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3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14</a:t>
            </a:fld>
            <a:endParaRPr lang="pt-PT" dirty="0"/>
          </a:p>
        </p:txBody>
      </p:sp>
      <p:sp>
        <p:nvSpPr>
          <p:cNvPr id="10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406395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150000"/>
              </a:lnSpc>
            </a:pPr>
            <a:r>
              <a:rPr lang="pt-PT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/>
              <a:t>Colocar</a:t>
            </a:r>
            <a:r>
              <a:rPr lang="pt-PT" dirty="0"/>
              <a:t>, num copo de 150 mL, cerca de 100 mL de solução de sulfato de cobre II, 1 mol 1 mol dm</a:t>
            </a:r>
            <a:r>
              <a:rPr lang="pt-PT" baseline="30000" dirty="0"/>
              <a:t>-3</a:t>
            </a:r>
            <a:r>
              <a:rPr lang="pt-PT" dirty="0" smtClean="0"/>
              <a:t>, </a:t>
            </a:r>
            <a:r>
              <a:rPr lang="pt-PT" dirty="0"/>
              <a:t>previamente preparada</a:t>
            </a:r>
            <a:r>
              <a:rPr lang="pt-PT" dirty="0" smtClean="0"/>
              <a:t>.</a:t>
            </a:r>
          </a:p>
          <a:p>
            <a:pPr marL="185738" indent="-185738">
              <a:lnSpc>
                <a:spcPct val="150000"/>
              </a:lnSpc>
            </a:pPr>
            <a:endParaRPr lang="pt-PT" dirty="0"/>
          </a:p>
          <a:p>
            <a:pPr marL="185738" indent="-185738">
              <a:lnSpc>
                <a:spcPct val="150000"/>
              </a:lnSpc>
            </a:pP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/>
              <a:t>Colocar</a:t>
            </a:r>
            <a:r>
              <a:rPr lang="pt-PT" dirty="0"/>
              <a:t>, num copo de 150 mL, cerca de 100 mL de solução de sulfato de zinco, 1 mol </a:t>
            </a:r>
            <a:r>
              <a:rPr lang="pt-PT" dirty="0" smtClean="0"/>
              <a:t>dm</a:t>
            </a:r>
            <a:r>
              <a:rPr lang="pt-PT" baseline="30000" dirty="0" smtClean="0"/>
              <a:t>-3</a:t>
            </a:r>
            <a:r>
              <a:rPr lang="pt-PT" dirty="0" smtClean="0"/>
              <a:t>, </a:t>
            </a:r>
            <a:r>
              <a:rPr lang="pt-PT" dirty="0"/>
              <a:t>previamente preparada</a:t>
            </a:r>
            <a:r>
              <a:rPr lang="pt-PT" dirty="0" smtClean="0"/>
              <a:t>.</a:t>
            </a:r>
          </a:p>
          <a:p>
            <a:pPr marL="185738" indent="-185738">
              <a:lnSpc>
                <a:spcPct val="150000"/>
              </a:lnSpc>
            </a:pPr>
            <a:endParaRPr lang="pt-PT" dirty="0"/>
          </a:p>
          <a:p>
            <a:pPr marL="185738" indent="-185738">
              <a:lnSpc>
                <a:spcPct val="150000"/>
              </a:lnSpc>
            </a:pP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/>
              <a:t>Colocar </a:t>
            </a:r>
            <a:r>
              <a:rPr lang="pt-PT" dirty="0"/>
              <a:t>a ponte salina em simultâneo nos dois copos e ligar os elétrodos de cobre e de zinco ao multímetro na posição de voltímetro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386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15</a:t>
            </a:fld>
            <a:endParaRPr lang="pt-PT" dirty="0"/>
          </a:p>
        </p:txBody>
      </p:sp>
      <p:sp>
        <p:nvSpPr>
          <p:cNvPr id="10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347540"/>
            <a:ext cx="813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150000"/>
              </a:lnSpc>
            </a:pPr>
            <a:r>
              <a:rPr lang="pt-PT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/>
              <a:t>No </a:t>
            </a:r>
            <a:r>
              <a:rPr lang="pt-PT" dirty="0"/>
              <a:t>copo com a solução de sulfato de cobre II, introduzir o elétrodo de cobre e no copo com a solução de sulfato de </a:t>
            </a:r>
            <a:r>
              <a:rPr lang="pt-PT" dirty="0" smtClean="0"/>
              <a:t>zinco, introduzir o elétrodo de zinco.</a:t>
            </a:r>
          </a:p>
          <a:p>
            <a:pPr marL="185738" indent="-185738">
              <a:lnSpc>
                <a:spcPct val="150000"/>
              </a:lnSpc>
            </a:pPr>
            <a:endParaRPr lang="pt-PT" dirty="0"/>
          </a:p>
          <a:p>
            <a:pPr marL="185738" indent="-185738">
              <a:lnSpc>
                <a:spcPct val="150000"/>
              </a:lnSpc>
            </a:pPr>
            <a:r>
              <a:rPr lang="pt-P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dirty="0" smtClean="0"/>
              <a:t>Repetir </a:t>
            </a:r>
            <a:r>
              <a:rPr lang="pt-PT" dirty="0"/>
              <a:t>este procedimento para as restantes soluções de sulfato de cobre </a:t>
            </a:r>
            <a:r>
              <a:rPr lang="pt-PT" dirty="0" smtClean="0"/>
              <a:t>II </a:t>
            </a:r>
            <a:r>
              <a:rPr lang="pt-PT" dirty="0"/>
              <a:t>(de concentrações, </a:t>
            </a:r>
            <a:r>
              <a:rPr lang="pt-PT" dirty="0" smtClean="0"/>
              <a:t>respetivamente, </a:t>
            </a:r>
            <a:r>
              <a:rPr lang="pt-PT" dirty="0"/>
              <a:t>0,5 </a:t>
            </a:r>
            <a:r>
              <a:rPr lang="pt-PT" dirty="0" smtClean="0"/>
              <a:t>mol dm</a:t>
            </a:r>
            <a:r>
              <a:rPr lang="pt-PT" baseline="30000" dirty="0" smtClean="0"/>
              <a:t>-3</a:t>
            </a:r>
            <a:r>
              <a:rPr lang="pt-PT" dirty="0" smtClean="0"/>
              <a:t> e </a:t>
            </a:r>
            <a:r>
              <a:rPr lang="pt-PT" dirty="0"/>
              <a:t>1,5 mol dm</a:t>
            </a:r>
            <a:r>
              <a:rPr lang="pt-PT" baseline="30000" dirty="0"/>
              <a:t>-3</a:t>
            </a:r>
            <a:r>
              <a:rPr lang="pt-PT" dirty="0" smtClean="0"/>
              <a:t>) </a:t>
            </a:r>
            <a:r>
              <a:rPr lang="pt-PT" dirty="0"/>
              <a:t>e de sulfato de zinco (de concentrações, </a:t>
            </a:r>
            <a:r>
              <a:rPr lang="pt-PT" dirty="0" smtClean="0"/>
              <a:t>respetivamente, </a:t>
            </a:r>
            <a:r>
              <a:rPr lang="pt-PT" dirty="0"/>
              <a:t>0,5 mol dm</a:t>
            </a:r>
            <a:r>
              <a:rPr lang="pt-PT" baseline="30000" dirty="0"/>
              <a:t>-3 </a:t>
            </a:r>
            <a:r>
              <a:rPr lang="pt-PT" baseline="30000" dirty="0" smtClean="0"/>
              <a:t> </a:t>
            </a:r>
            <a:r>
              <a:rPr lang="pt-PT" dirty="0" smtClean="0"/>
              <a:t>e </a:t>
            </a:r>
            <a:r>
              <a:rPr lang="pt-PT" dirty="0"/>
              <a:t>2,0 mol dm</a:t>
            </a:r>
            <a:r>
              <a:rPr lang="pt-PT" baseline="30000" dirty="0"/>
              <a:t>-3</a:t>
            </a:r>
            <a:r>
              <a:rPr lang="pt-PT" dirty="0" smtClean="0"/>
              <a:t>) </a:t>
            </a:r>
            <a:r>
              <a:rPr lang="pt-PT" dirty="0"/>
              <a:t>tendo o cuidado de </a:t>
            </a:r>
            <a:r>
              <a:rPr lang="pt-PT" dirty="0" smtClean="0"/>
              <a:t>lavar com </a:t>
            </a:r>
            <a:r>
              <a:rPr lang="pt-PT" dirty="0"/>
              <a:t>água destilada e secar com papel os elétrodos entre cada ensaio.</a:t>
            </a:r>
          </a:p>
        </p:txBody>
      </p:sp>
    </p:spTree>
    <p:extLst>
      <p:ext uri="{BB962C8B-B14F-4D97-AF65-F5344CB8AC3E}">
        <p14:creationId xmlns:p14="http://schemas.microsoft.com/office/powerpoint/2010/main" val="10438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3188"/>
            <a:ext cx="2133600" cy="365125"/>
          </a:xfrm>
        </p:spPr>
        <p:txBody>
          <a:bodyPr/>
          <a:lstStyle/>
          <a:p>
            <a:fld id="{D631ACA1-E4E8-44A1-A3C8-B424BE6D4E5C}" type="slidenum">
              <a:rPr lang="pt-PT" smtClean="0"/>
              <a:t>16</a:t>
            </a:fld>
            <a:endParaRPr lang="pt-PT"/>
          </a:p>
        </p:txBody>
      </p:sp>
      <p:sp>
        <p:nvSpPr>
          <p:cNvPr id="8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17</a:t>
            </a:fld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309583" y="4838592"/>
            <a:ext cx="49123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2007288"/>
            <a:ext cx="8460432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Para construir as pilhas eletroquímicas desta atividade utilizou-se uma placa </a:t>
            </a:r>
            <a:r>
              <a:rPr lang="pt-PT" dirty="0" smtClean="0"/>
              <a:t>de cobre</a:t>
            </a:r>
            <a:r>
              <a:rPr lang="pt-PT" dirty="0"/>
              <a:t>, uma placa de zinco, uma ponte salina, um voltímetro, um interruptor, um </a:t>
            </a:r>
            <a:r>
              <a:rPr lang="pt-PT" dirty="0" smtClean="0"/>
              <a:t>fio condutor </a:t>
            </a:r>
            <a:r>
              <a:rPr lang="pt-PT" dirty="0"/>
              <a:t>e seis soluções aquosas com as seguintes concentrações</a:t>
            </a:r>
            <a:r>
              <a:rPr lang="pt-PT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[</a:t>
            </a:r>
            <a:r>
              <a:rPr lang="pt-PT" dirty="0"/>
              <a:t>CuSO</a:t>
            </a:r>
            <a:r>
              <a:rPr lang="pt-PT" baseline="-25000" dirty="0"/>
              <a:t>4</a:t>
            </a:r>
            <a:r>
              <a:rPr lang="pt-PT" dirty="0"/>
              <a:t>] = 1,0 mol dm</a:t>
            </a:r>
            <a:r>
              <a:rPr lang="pt-PT" baseline="30000" dirty="0"/>
              <a:t>−3</a:t>
            </a:r>
            <a:r>
              <a:rPr lang="pt-PT" dirty="0"/>
              <a:t>; [CuSO</a:t>
            </a:r>
            <a:r>
              <a:rPr lang="pt-PT" baseline="-25000" dirty="0"/>
              <a:t>4</a:t>
            </a:r>
            <a:r>
              <a:rPr lang="pt-PT" dirty="0"/>
              <a:t>] = 1,5 mol dm</a:t>
            </a:r>
            <a:r>
              <a:rPr lang="pt-PT" baseline="30000" dirty="0"/>
              <a:t>−3</a:t>
            </a:r>
          </a:p>
          <a:p>
            <a:pPr>
              <a:lnSpc>
                <a:spcPct val="150000"/>
              </a:lnSpc>
            </a:pPr>
            <a:r>
              <a:rPr lang="pt-PT" dirty="0"/>
              <a:t>[ZnSO</a:t>
            </a:r>
            <a:r>
              <a:rPr lang="pt-PT" baseline="-25000" dirty="0"/>
              <a:t>4</a:t>
            </a:r>
            <a:r>
              <a:rPr lang="pt-PT" dirty="0"/>
              <a:t>] = 0,5 mol dm</a:t>
            </a:r>
            <a:r>
              <a:rPr lang="pt-PT" baseline="30000" dirty="0"/>
              <a:t>−3</a:t>
            </a:r>
            <a:r>
              <a:rPr lang="pt-PT" dirty="0"/>
              <a:t>; [ZnSO</a:t>
            </a:r>
            <a:r>
              <a:rPr lang="pt-PT" baseline="-25000" dirty="0"/>
              <a:t>4</a:t>
            </a:r>
            <a:r>
              <a:rPr lang="pt-PT" dirty="0"/>
              <a:t>] = 1,0 mol dm</a:t>
            </a:r>
            <a:r>
              <a:rPr lang="pt-PT" baseline="30000" dirty="0"/>
              <a:t>−3</a:t>
            </a:r>
            <a:r>
              <a:rPr lang="pt-PT" dirty="0"/>
              <a:t>; [ZnSO</a:t>
            </a:r>
            <a:r>
              <a:rPr lang="pt-PT" baseline="-25000" dirty="0"/>
              <a:t>4</a:t>
            </a:r>
            <a:r>
              <a:rPr lang="pt-PT" dirty="0"/>
              <a:t>] = 2,0 mol dm</a:t>
            </a:r>
            <a:r>
              <a:rPr lang="pt-PT" baseline="30000" dirty="0"/>
              <a:t>−3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368" y="4881934"/>
            <a:ext cx="8532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Indique o que deve fazer para preparar </a:t>
            </a:r>
            <a:r>
              <a:rPr lang="pt-PT" dirty="0" smtClean="0"/>
              <a:t>100 mL </a:t>
            </a:r>
            <a:r>
              <a:rPr lang="pt-PT" dirty="0"/>
              <a:t>de cada uma destas </a:t>
            </a:r>
            <a:r>
              <a:rPr lang="pt-PT" dirty="0" smtClean="0"/>
              <a:t>soluções, não </a:t>
            </a:r>
            <a:r>
              <a:rPr lang="pt-PT" dirty="0"/>
              <a:t>se esquecendo de referir o material que é necessário utilizar.</a:t>
            </a:r>
          </a:p>
        </p:txBody>
      </p:sp>
    </p:spTree>
    <p:extLst>
      <p:ext uri="{BB962C8B-B14F-4D97-AF65-F5344CB8AC3E}">
        <p14:creationId xmlns:p14="http://schemas.microsoft.com/office/powerpoint/2010/main" val="22473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18</a:t>
            </a:fld>
            <a:endParaRPr lang="pt-PT" dirty="0"/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11" name="Rectângulo 6"/>
          <p:cNvSpPr/>
          <p:nvPr/>
        </p:nvSpPr>
        <p:spPr>
          <a:xfrm>
            <a:off x="412542" y="2154922"/>
            <a:ext cx="491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6527" y="215492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Na tabela seguinte estão indicadas as concentrações de soluções </a:t>
            </a:r>
            <a:r>
              <a:rPr lang="pt-PT" dirty="0" smtClean="0"/>
              <a:t>eletrolíticas utilizadas </a:t>
            </a:r>
            <a:r>
              <a:rPr lang="pt-PT" dirty="0"/>
              <a:t>nas pilhas eletroquímicas da atividade.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50810"/>
              </p:ext>
            </p:extLst>
          </p:nvPr>
        </p:nvGraphicFramePr>
        <p:xfrm>
          <a:off x="1441648" y="3523074"/>
          <a:ext cx="6096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Pilha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[Cu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[Zn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 smtClean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205230" y="5742658"/>
            <a:ext cx="7687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Represente esquematicamente a pilha galvânica A e faça a respetiva legenda.</a:t>
            </a:r>
          </a:p>
        </p:txBody>
      </p:sp>
      <p:sp>
        <p:nvSpPr>
          <p:cNvPr id="16" name="Rectângulo 6"/>
          <p:cNvSpPr/>
          <p:nvPr/>
        </p:nvSpPr>
        <p:spPr>
          <a:xfrm>
            <a:off x="801746" y="5611306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2.1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3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19</a:t>
            </a:fld>
            <a:endParaRPr lang="pt-PT" dirty="0"/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48885"/>
              </p:ext>
            </p:extLst>
          </p:nvPr>
        </p:nvGraphicFramePr>
        <p:xfrm>
          <a:off x="2805273" y="1650198"/>
          <a:ext cx="4221175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2785"/>
                <a:gridCol w="1764195"/>
                <a:gridCol w="17641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Pilha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[Cu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[Zn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 smtClean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</a:tbl>
          </a:graphicData>
        </a:graphic>
      </p:graphicFrame>
      <p:sp>
        <p:nvSpPr>
          <p:cNvPr id="16" name="Rectângulo 6"/>
          <p:cNvSpPr/>
          <p:nvPr/>
        </p:nvSpPr>
        <p:spPr>
          <a:xfrm>
            <a:off x="929821" y="4228133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2.2.1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ângulo 6"/>
          <p:cNvSpPr/>
          <p:nvPr/>
        </p:nvSpPr>
        <p:spPr>
          <a:xfrm>
            <a:off x="775142" y="3803251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19519" y="3925923"/>
            <a:ext cx="213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Em relação à pilha B: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62233" y="4345351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faça o diagrama da pilha;</a:t>
            </a:r>
          </a:p>
        </p:txBody>
      </p:sp>
      <p:sp>
        <p:nvSpPr>
          <p:cNvPr id="18" name="Rectângulo 6"/>
          <p:cNvSpPr/>
          <p:nvPr/>
        </p:nvSpPr>
        <p:spPr>
          <a:xfrm>
            <a:off x="929820" y="4714683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2.2.2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8779" y="4837835"/>
            <a:ext cx="7338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identifique o cátodo, o ânodo e o sentido em que fluem os eletrões;</a:t>
            </a:r>
          </a:p>
        </p:txBody>
      </p:sp>
      <p:sp>
        <p:nvSpPr>
          <p:cNvPr id="19" name="Rectângulo 6"/>
          <p:cNvSpPr/>
          <p:nvPr/>
        </p:nvSpPr>
        <p:spPr>
          <a:xfrm>
            <a:off x="931595" y="5159307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2.2.3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62233" y="5302949"/>
            <a:ext cx="6900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descreva o papel da ponte salina e indique o sentido em que se </a:t>
            </a:r>
            <a:r>
              <a:rPr lang="pt-PT" dirty="0" smtClean="0"/>
              <a:t>deslocam os </a:t>
            </a:r>
            <a:r>
              <a:rPr lang="pt-PT" dirty="0"/>
              <a:t>catiões e os aniões da solução presente na ponte salina;</a:t>
            </a:r>
          </a:p>
        </p:txBody>
      </p:sp>
    </p:spTree>
    <p:extLst>
      <p:ext uri="{BB962C8B-B14F-4D97-AF65-F5344CB8AC3E}">
        <p14:creationId xmlns:p14="http://schemas.microsoft.com/office/powerpoint/2010/main" val="8757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3" grpId="0"/>
      <p:bldP spid="4" grpId="0"/>
      <p:bldP spid="18" grpId="0"/>
      <p:bldP spid="5" grpId="0"/>
      <p:bldP spid="1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3188"/>
            <a:ext cx="2133600" cy="365125"/>
          </a:xfrm>
        </p:spPr>
        <p:txBody>
          <a:bodyPr/>
          <a:lstStyle/>
          <a:p>
            <a:fld id="{D631ACA1-E4E8-44A1-A3C8-B424BE6D4E5C}" type="slidenum">
              <a:rPr lang="pt-PT" smtClean="0"/>
              <a:t>2</a:t>
            </a:fld>
            <a:endParaRPr lang="pt-PT"/>
          </a:p>
        </p:txBody>
      </p:sp>
      <p:sp>
        <p:nvSpPr>
          <p:cNvPr id="7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1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20</a:t>
            </a:fld>
            <a:endParaRPr lang="pt-PT" dirty="0"/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560546" y="4928204"/>
            <a:ext cx="8334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identifique</a:t>
            </a:r>
            <a:r>
              <a:rPr lang="pt-PT" dirty="0"/>
              <a:t>, justificando, o metal de maior poder redutor.</a:t>
            </a:r>
          </a:p>
        </p:txBody>
      </p:sp>
      <p:sp>
        <p:nvSpPr>
          <p:cNvPr id="20" name="Rectângulo 6"/>
          <p:cNvSpPr/>
          <p:nvPr/>
        </p:nvSpPr>
        <p:spPr>
          <a:xfrm>
            <a:off x="929819" y="3789040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2.2.4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60546" y="3897567"/>
            <a:ext cx="7691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indique, justificando, se a oxidação ocorre nos elétrodos de cobre ou de zinco;</a:t>
            </a:r>
          </a:p>
        </p:txBody>
      </p:sp>
      <p:sp>
        <p:nvSpPr>
          <p:cNvPr id="21" name="Rectângulo 6"/>
          <p:cNvSpPr/>
          <p:nvPr/>
        </p:nvSpPr>
        <p:spPr>
          <a:xfrm>
            <a:off x="929818" y="4268419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2.2.5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560546" y="4382346"/>
            <a:ext cx="7817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escreva as </a:t>
            </a:r>
            <a:r>
              <a:rPr lang="pt-PT" dirty="0" err="1"/>
              <a:t>semiequações</a:t>
            </a:r>
            <a:r>
              <a:rPr lang="pt-PT" dirty="0"/>
              <a:t> de oxidação e de redução que </a:t>
            </a:r>
            <a:r>
              <a:rPr lang="pt-PT" dirty="0" smtClean="0"/>
              <a:t>ocorrem nos </a:t>
            </a:r>
            <a:r>
              <a:rPr lang="pt-PT" dirty="0"/>
              <a:t>elétrodos;</a:t>
            </a:r>
          </a:p>
        </p:txBody>
      </p:sp>
      <p:sp>
        <p:nvSpPr>
          <p:cNvPr id="23" name="Rectângulo 6"/>
          <p:cNvSpPr/>
          <p:nvPr/>
        </p:nvSpPr>
        <p:spPr>
          <a:xfrm>
            <a:off x="929817" y="4808466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2.2.6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84645"/>
              </p:ext>
            </p:extLst>
          </p:nvPr>
        </p:nvGraphicFramePr>
        <p:xfrm>
          <a:off x="2805273" y="1650198"/>
          <a:ext cx="4221175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2785"/>
                <a:gridCol w="1764195"/>
                <a:gridCol w="17641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Pilha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[Cu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[Zn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 smtClean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10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1987236" y="988566"/>
            <a:ext cx="26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17" name="Rectângulo 6"/>
          <p:cNvSpPr/>
          <p:nvPr/>
        </p:nvSpPr>
        <p:spPr>
          <a:xfrm>
            <a:off x="786527" y="3933056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2.3.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21824" y="3963762"/>
            <a:ext cx="767065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Considere a pilha C. Suponha que o valor lido no voltímetro desta pilha </a:t>
            </a:r>
            <a:r>
              <a:rPr lang="pt-PT" dirty="0" smtClean="0"/>
              <a:t>é 80</a:t>
            </a:r>
            <a:r>
              <a:rPr lang="pt-PT" dirty="0"/>
              <a:t>% do valor que obteria através da equação de </a:t>
            </a:r>
            <a:r>
              <a:rPr lang="pt-PT" dirty="0" err="1"/>
              <a:t>Nernst</a:t>
            </a:r>
            <a:r>
              <a:rPr lang="pt-PT" dirty="0"/>
              <a:t>. Determine a </a:t>
            </a:r>
            <a:r>
              <a:rPr lang="pt-PT" dirty="0" err="1" smtClean="0"/>
              <a:t>f.e.m</a:t>
            </a:r>
            <a:r>
              <a:rPr lang="pt-PT" dirty="0" smtClean="0"/>
              <a:t>. desta </a:t>
            </a:r>
            <a:r>
              <a:rPr lang="pt-PT" dirty="0"/>
              <a:t>pilha.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83213"/>
              </p:ext>
            </p:extLst>
          </p:nvPr>
        </p:nvGraphicFramePr>
        <p:xfrm>
          <a:off x="2805273" y="1650198"/>
          <a:ext cx="4221175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2785"/>
                <a:gridCol w="1764195"/>
                <a:gridCol w="17641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Pilha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[Cu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 smtClean="0"/>
                        <a:t>[Zn</a:t>
                      </a:r>
                      <a:r>
                        <a:rPr lang="pt-PT" baseline="30000" dirty="0" smtClean="0"/>
                        <a:t>2+</a:t>
                      </a:r>
                      <a:r>
                        <a:rPr lang="pt-PT" dirty="0" smtClean="0"/>
                        <a:t>]/</a:t>
                      </a:r>
                      <a:r>
                        <a:rPr lang="pt-PT" baseline="0" dirty="0" smtClean="0"/>
                        <a:t> mol dm</a:t>
                      </a:r>
                      <a:r>
                        <a:rPr lang="pt-PT" baseline="30000" dirty="0" smtClean="0"/>
                        <a:t>-3</a:t>
                      </a:r>
                      <a:endParaRPr lang="pt-PT" dirty="0" smtClean="0"/>
                    </a:p>
                  </a:txBody>
                  <a:tcPr anchor="ctr">
                    <a:solidFill>
                      <a:srgbClr val="F050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B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1,5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2,0</a:t>
                      </a:r>
                      <a:endParaRPr lang="pt-PT" dirty="0"/>
                    </a:p>
                  </a:txBody>
                  <a:tcPr anchor="ctr">
                    <a:solidFill>
                      <a:srgbClr val="F8B19E"/>
                    </a:solidFill>
                  </a:tcPr>
                </a:tc>
              </a:tr>
            </a:tbl>
          </a:graphicData>
        </a:graphic>
      </p:graphicFrame>
      <p:sp>
        <p:nvSpPr>
          <p:cNvPr id="10" name="Rectângulo 6"/>
          <p:cNvSpPr/>
          <p:nvPr/>
        </p:nvSpPr>
        <p:spPr>
          <a:xfrm>
            <a:off x="755576" y="4996519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2.3.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5"/>
          <p:cNvSpPr/>
          <p:nvPr/>
        </p:nvSpPr>
        <p:spPr>
          <a:xfrm>
            <a:off x="1190873" y="5027225"/>
            <a:ext cx="767065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Faça uma análise crítica à seleção dos valores de concentração das soluções usadas pela turma para construir as pilhas eletroquímicas.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57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22</a:t>
            </a:fld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504647" y="1556792"/>
            <a:ext cx="49123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382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r>
              <a:rPr lang="pt-PT" dirty="0" smtClean="0">
                <a:solidFill>
                  <a:srgbClr val="F05023"/>
                </a:solidFill>
                <a:latin typeface="+mj-lt"/>
              </a:rPr>
              <a:t> (Resolução)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6527" y="1594978"/>
            <a:ext cx="817465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/>
              <a:t>Material</a:t>
            </a:r>
            <a:r>
              <a:rPr lang="pt-PT" b="1" dirty="0"/>
              <a:t>: </a:t>
            </a:r>
            <a:r>
              <a:rPr lang="pt-PT" dirty="0"/>
              <a:t>balança </a:t>
            </a:r>
            <a:r>
              <a:rPr lang="pt-PT" dirty="0" smtClean="0"/>
              <a:t>analítica, espátula</a:t>
            </a:r>
            <a:r>
              <a:rPr lang="pt-PT" dirty="0"/>
              <a:t>, copo de </a:t>
            </a:r>
            <a:r>
              <a:rPr lang="pt-PT" dirty="0" smtClean="0"/>
              <a:t>precipitação, vareta </a:t>
            </a:r>
            <a:r>
              <a:rPr lang="pt-PT" dirty="0"/>
              <a:t>de vidro, funil, </a:t>
            </a:r>
            <a:r>
              <a:rPr lang="pt-PT" dirty="0" smtClean="0"/>
              <a:t>balão volumétrico de 100 mL</a:t>
            </a:r>
            <a:r>
              <a:rPr lang="pt-PT" dirty="0"/>
              <a:t>; </a:t>
            </a:r>
            <a:r>
              <a:rPr lang="pt-PT" dirty="0" smtClean="0"/>
              <a:t>esguicho de </a:t>
            </a:r>
            <a:r>
              <a:rPr lang="pt-PT" dirty="0"/>
              <a:t>água desionizada, pipeta </a:t>
            </a:r>
            <a:r>
              <a:rPr lang="pt-PT" dirty="0" smtClean="0"/>
              <a:t>e pompete. 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Pesa-se </a:t>
            </a:r>
            <a:r>
              <a:rPr lang="pt-PT" dirty="0"/>
              <a:t>a massa de </a:t>
            </a:r>
            <a:r>
              <a:rPr lang="pt-PT" dirty="0" smtClean="0"/>
              <a:t>substância num </a:t>
            </a:r>
            <a:r>
              <a:rPr lang="pt-PT" dirty="0"/>
              <a:t>copo de </a:t>
            </a:r>
            <a:r>
              <a:rPr lang="pt-PT" dirty="0" smtClean="0"/>
              <a:t>precipitação, adiciona-se </a:t>
            </a:r>
            <a:r>
              <a:rPr lang="pt-PT" dirty="0"/>
              <a:t>um pouco de </a:t>
            </a:r>
            <a:r>
              <a:rPr lang="pt-PT" dirty="0" smtClean="0"/>
              <a:t>água desionizada </a:t>
            </a:r>
            <a:r>
              <a:rPr lang="pt-PT" dirty="0"/>
              <a:t>e agita-se com </a:t>
            </a:r>
            <a:r>
              <a:rPr lang="pt-PT" dirty="0" smtClean="0"/>
              <a:t>a vareta </a:t>
            </a:r>
            <a:r>
              <a:rPr lang="pt-PT" dirty="0"/>
              <a:t>até dissolver. De </a:t>
            </a:r>
            <a:r>
              <a:rPr lang="pt-PT" dirty="0" smtClean="0"/>
              <a:t>seguida, transvasa-se </a:t>
            </a:r>
            <a:r>
              <a:rPr lang="pt-PT" dirty="0"/>
              <a:t>para o </a:t>
            </a:r>
            <a:r>
              <a:rPr lang="pt-PT" dirty="0" smtClean="0"/>
              <a:t>balão volumétrico </a:t>
            </a:r>
            <a:r>
              <a:rPr lang="pt-PT" dirty="0"/>
              <a:t>com o auxílio </a:t>
            </a:r>
            <a:r>
              <a:rPr lang="pt-PT" dirty="0" smtClean="0"/>
              <a:t>da vareta </a:t>
            </a:r>
            <a:r>
              <a:rPr lang="pt-PT" dirty="0"/>
              <a:t>e do funil. </a:t>
            </a:r>
            <a:r>
              <a:rPr lang="pt-PT" dirty="0" smtClean="0"/>
              <a:t>Adiciona-se água </a:t>
            </a:r>
            <a:r>
              <a:rPr lang="pt-PT" dirty="0"/>
              <a:t>desionizada até um </a:t>
            </a:r>
            <a:r>
              <a:rPr lang="pt-PT" dirty="0" smtClean="0"/>
              <a:t>pouco antes </a:t>
            </a:r>
            <a:r>
              <a:rPr lang="pt-PT" dirty="0"/>
              <a:t>do traço de </a:t>
            </a:r>
            <a:r>
              <a:rPr lang="pt-PT" dirty="0" smtClean="0"/>
              <a:t>referência do </a:t>
            </a:r>
            <a:r>
              <a:rPr lang="pt-PT" dirty="0"/>
              <a:t>balão e agita-se. </a:t>
            </a:r>
            <a:r>
              <a:rPr lang="pt-PT" dirty="0" smtClean="0"/>
              <a:t>Completa-se </a:t>
            </a:r>
            <a:r>
              <a:rPr lang="pt-PT" dirty="0"/>
              <a:t>o volume até ao traço </a:t>
            </a:r>
            <a:r>
              <a:rPr lang="pt-PT" dirty="0" smtClean="0"/>
              <a:t>de referência</a:t>
            </a:r>
            <a:r>
              <a:rPr lang="pt-PT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86527" y="4581128"/>
            <a:ext cx="5862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Massa a pesar</a:t>
            </a:r>
            <a:r>
              <a:rPr lang="pt-PT" dirty="0" smtClean="0"/>
              <a:t>:</a:t>
            </a:r>
          </a:p>
          <a:p>
            <a:r>
              <a:rPr lang="pt-PT" dirty="0"/>
              <a:t>[CuSO</a:t>
            </a:r>
            <a:r>
              <a:rPr lang="pt-PT" baseline="-25000" dirty="0"/>
              <a:t>4</a:t>
            </a:r>
            <a:r>
              <a:rPr lang="pt-PT" dirty="0"/>
              <a:t>] = </a:t>
            </a:r>
            <a:r>
              <a:rPr lang="pt-PT" dirty="0" smtClean="0"/>
              <a:t>0,5 </a:t>
            </a:r>
            <a:r>
              <a:rPr lang="pt-PT" dirty="0"/>
              <a:t>mol dm</a:t>
            </a:r>
            <a:r>
              <a:rPr lang="pt-PT" baseline="30000" dirty="0"/>
              <a:t>−3</a:t>
            </a:r>
            <a:r>
              <a:rPr lang="pt-PT" dirty="0"/>
              <a:t>: </a:t>
            </a:r>
            <a:r>
              <a:rPr lang="pt-PT" dirty="0" smtClean="0"/>
              <a:t>12,48 </a:t>
            </a:r>
            <a:r>
              <a:rPr lang="pt-PT" dirty="0"/>
              <a:t>g de CuSO</a:t>
            </a:r>
            <a:r>
              <a:rPr lang="pt-PT" baseline="-25000" dirty="0"/>
              <a:t>4</a:t>
            </a:r>
            <a:r>
              <a:rPr lang="pt-PT" dirty="0"/>
              <a:t>.5 </a:t>
            </a:r>
            <a:r>
              <a:rPr lang="pt-PT" dirty="0" smtClean="0"/>
              <a:t>H</a:t>
            </a:r>
            <a:r>
              <a:rPr lang="pt-PT" baseline="-25000" dirty="0" smtClean="0"/>
              <a:t>2</a:t>
            </a:r>
            <a:r>
              <a:rPr lang="pt-PT" dirty="0" smtClean="0"/>
              <a:t>O</a:t>
            </a:r>
            <a:endParaRPr lang="pt-PT" dirty="0"/>
          </a:p>
          <a:p>
            <a:r>
              <a:rPr lang="pt-PT" dirty="0"/>
              <a:t>[CuSO</a:t>
            </a:r>
            <a:r>
              <a:rPr lang="pt-PT" baseline="-25000" dirty="0"/>
              <a:t>4</a:t>
            </a:r>
            <a:r>
              <a:rPr lang="pt-PT" dirty="0"/>
              <a:t>] = 1,0 mol dm</a:t>
            </a:r>
            <a:r>
              <a:rPr lang="pt-PT" baseline="30000" dirty="0"/>
              <a:t>−3</a:t>
            </a:r>
            <a:r>
              <a:rPr lang="pt-PT" dirty="0"/>
              <a:t>: </a:t>
            </a:r>
            <a:r>
              <a:rPr lang="pt-PT" dirty="0" smtClean="0"/>
              <a:t>24,97 g </a:t>
            </a:r>
            <a:r>
              <a:rPr lang="pt-PT" dirty="0"/>
              <a:t>de </a:t>
            </a:r>
            <a:r>
              <a:rPr lang="pt-PT" dirty="0" smtClean="0"/>
              <a:t>CuSO</a:t>
            </a:r>
            <a:r>
              <a:rPr lang="pt-PT" baseline="-25000" dirty="0" smtClean="0"/>
              <a:t>4</a:t>
            </a:r>
            <a:r>
              <a:rPr lang="pt-PT" dirty="0" smtClean="0"/>
              <a:t>.5 H</a:t>
            </a:r>
            <a:r>
              <a:rPr lang="pt-PT" baseline="-25000" dirty="0" smtClean="0"/>
              <a:t>2</a:t>
            </a:r>
            <a:r>
              <a:rPr lang="pt-PT" dirty="0" smtClean="0"/>
              <a:t>O</a:t>
            </a:r>
            <a:endParaRPr lang="pt-PT" dirty="0"/>
          </a:p>
          <a:p>
            <a:r>
              <a:rPr lang="pt-PT" dirty="0"/>
              <a:t>[CuSO</a:t>
            </a:r>
            <a:r>
              <a:rPr lang="pt-PT" baseline="-25000" dirty="0"/>
              <a:t>4</a:t>
            </a:r>
            <a:r>
              <a:rPr lang="pt-PT" dirty="0"/>
              <a:t>] = 1,5 mol dm</a:t>
            </a:r>
            <a:r>
              <a:rPr lang="pt-PT" baseline="30000" dirty="0"/>
              <a:t>−3</a:t>
            </a:r>
            <a:r>
              <a:rPr lang="pt-PT" dirty="0"/>
              <a:t>: </a:t>
            </a:r>
            <a:r>
              <a:rPr lang="pt-PT" dirty="0" smtClean="0"/>
              <a:t>37,46 g de CuSO</a:t>
            </a:r>
            <a:r>
              <a:rPr lang="pt-PT" baseline="-25000" dirty="0" smtClean="0"/>
              <a:t>4</a:t>
            </a:r>
            <a:r>
              <a:rPr lang="pt-PT" dirty="0" smtClean="0"/>
              <a:t>.5 H</a:t>
            </a:r>
            <a:r>
              <a:rPr lang="pt-PT" baseline="-25000" dirty="0" smtClean="0"/>
              <a:t>2</a:t>
            </a:r>
            <a:r>
              <a:rPr lang="pt-PT" dirty="0" smtClean="0"/>
              <a:t>O</a:t>
            </a:r>
            <a:endParaRPr lang="pt-PT" dirty="0"/>
          </a:p>
          <a:p>
            <a:r>
              <a:rPr lang="pt-PT" dirty="0"/>
              <a:t>[ZnSO</a:t>
            </a:r>
            <a:r>
              <a:rPr lang="pt-PT" baseline="-25000" dirty="0"/>
              <a:t>4</a:t>
            </a:r>
            <a:r>
              <a:rPr lang="pt-PT" dirty="0"/>
              <a:t>] = 0,5 mol dm</a:t>
            </a:r>
            <a:r>
              <a:rPr lang="pt-PT" baseline="30000" dirty="0"/>
              <a:t>−3</a:t>
            </a:r>
            <a:r>
              <a:rPr lang="pt-PT" dirty="0"/>
              <a:t>: </a:t>
            </a:r>
            <a:r>
              <a:rPr lang="pt-PT" dirty="0" smtClean="0"/>
              <a:t>8,07 g de </a:t>
            </a:r>
            <a:r>
              <a:rPr lang="pt-PT" dirty="0"/>
              <a:t>ZnSO</a:t>
            </a:r>
            <a:r>
              <a:rPr lang="pt-PT" baseline="-25000" dirty="0"/>
              <a:t>4</a:t>
            </a:r>
          </a:p>
          <a:p>
            <a:r>
              <a:rPr lang="pt-PT" dirty="0"/>
              <a:t>[ZnSO</a:t>
            </a:r>
            <a:r>
              <a:rPr lang="pt-PT" baseline="-25000" dirty="0"/>
              <a:t>4</a:t>
            </a:r>
            <a:r>
              <a:rPr lang="pt-PT" dirty="0"/>
              <a:t>] = 1,0 mol dm</a:t>
            </a:r>
            <a:r>
              <a:rPr lang="pt-PT" baseline="30000" dirty="0"/>
              <a:t>−3</a:t>
            </a:r>
            <a:r>
              <a:rPr lang="pt-PT" dirty="0"/>
              <a:t>: </a:t>
            </a:r>
            <a:r>
              <a:rPr lang="pt-PT" dirty="0" smtClean="0"/>
              <a:t>16,14 g de </a:t>
            </a:r>
            <a:r>
              <a:rPr lang="pt-PT" dirty="0"/>
              <a:t>ZnSO</a:t>
            </a:r>
            <a:r>
              <a:rPr lang="pt-PT" baseline="-25000" dirty="0"/>
              <a:t>4</a:t>
            </a:r>
          </a:p>
          <a:p>
            <a:r>
              <a:rPr lang="pt-PT" dirty="0"/>
              <a:t>[ZnSO</a:t>
            </a:r>
            <a:r>
              <a:rPr lang="pt-PT" baseline="-25000" dirty="0"/>
              <a:t>4</a:t>
            </a:r>
            <a:r>
              <a:rPr lang="pt-PT" dirty="0"/>
              <a:t>] = 2,0 mol dm</a:t>
            </a:r>
            <a:r>
              <a:rPr lang="pt-PT" baseline="30000" dirty="0"/>
              <a:t>−3</a:t>
            </a:r>
            <a:r>
              <a:rPr lang="pt-PT" dirty="0"/>
              <a:t>: </a:t>
            </a:r>
            <a:r>
              <a:rPr lang="pt-PT" dirty="0" smtClean="0"/>
              <a:t>32,29 g </a:t>
            </a:r>
            <a:r>
              <a:rPr lang="pt-PT" dirty="0"/>
              <a:t>de </a:t>
            </a:r>
            <a:r>
              <a:rPr lang="pt-PT" dirty="0" smtClean="0"/>
              <a:t>ZnSO</a:t>
            </a:r>
            <a:r>
              <a:rPr lang="pt-PT" baseline="-25000" dirty="0" smtClean="0"/>
              <a:t>4</a:t>
            </a:r>
            <a:endParaRPr lang="pt-PT" baseline="-25000" dirty="0"/>
          </a:p>
        </p:txBody>
      </p:sp>
    </p:spTree>
    <p:extLst>
      <p:ext uri="{BB962C8B-B14F-4D97-AF65-F5344CB8AC3E}">
        <p14:creationId xmlns:p14="http://schemas.microsoft.com/office/powerpoint/2010/main" val="23106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23</a:t>
            </a:fld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013069" y="1741745"/>
            <a:ext cx="1187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2.1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382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r>
              <a:rPr lang="pt-PT" dirty="0" smtClean="0">
                <a:solidFill>
                  <a:srgbClr val="F05023"/>
                </a:solidFill>
                <a:latin typeface="+mj-lt"/>
              </a:rPr>
              <a:t> (Resolução)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5E7"/>
              </a:clrFrom>
              <a:clrTo>
                <a:srgbClr val="FEF5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7580" y="1556792"/>
            <a:ext cx="3838947" cy="31456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10752" y="4689999"/>
            <a:ext cx="277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[ </a:t>
            </a:r>
            <a:r>
              <a:rPr lang="pt-PT" dirty="0" smtClean="0"/>
              <a:t>Zn</a:t>
            </a:r>
            <a:r>
              <a:rPr lang="pt-PT" baseline="30000" dirty="0" smtClean="0"/>
              <a:t>2+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aq</a:t>
            </a:r>
            <a:r>
              <a:rPr lang="pt-PT" dirty="0"/>
              <a:t>) ] = 1,0 mol </a:t>
            </a:r>
            <a:r>
              <a:rPr lang="pt-PT" dirty="0" smtClean="0"/>
              <a:t>dm</a:t>
            </a:r>
            <a:r>
              <a:rPr lang="pt-PT" baseline="30000" dirty="0" smtClean="0"/>
              <a:t>–3</a:t>
            </a:r>
            <a:endParaRPr lang="pt-PT" baseline="30000" dirty="0"/>
          </a:p>
        </p:txBody>
      </p:sp>
      <p:sp>
        <p:nvSpPr>
          <p:cNvPr id="11" name="Retângulo 10"/>
          <p:cNvSpPr/>
          <p:nvPr/>
        </p:nvSpPr>
        <p:spPr>
          <a:xfrm>
            <a:off x="3588906" y="4702437"/>
            <a:ext cx="277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[ </a:t>
            </a:r>
            <a:r>
              <a:rPr lang="pt-PT" dirty="0" smtClean="0"/>
              <a:t>Cu</a:t>
            </a:r>
            <a:r>
              <a:rPr lang="pt-PT" baseline="30000" dirty="0" smtClean="0"/>
              <a:t>2+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aq</a:t>
            </a:r>
            <a:r>
              <a:rPr lang="pt-PT" dirty="0"/>
              <a:t>) ] = 1,0 mol </a:t>
            </a:r>
            <a:r>
              <a:rPr lang="pt-PT" dirty="0" smtClean="0"/>
              <a:t>dm</a:t>
            </a:r>
            <a:r>
              <a:rPr lang="pt-PT" baseline="30000" dirty="0" smtClean="0"/>
              <a:t>–3</a:t>
            </a:r>
            <a:endParaRPr lang="pt-PT" baseline="30000" dirty="0"/>
          </a:p>
        </p:txBody>
      </p:sp>
      <p:sp>
        <p:nvSpPr>
          <p:cNvPr id="8" name="Retângulo 7"/>
          <p:cNvSpPr/>
          <p:nvPr/>
        </p:nvSpPr>
        <p:spPr>
          <a:xfrm>
            <a:off x="1816702" y="5372755"/>
            <a:ext cx="5430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/>
              <a:t>Zn</a:t>
            </a:r>
            <a:r>
              <a:rPr lang="pt-PT" dirty="0"/>
              <a:t> (s) | Zn</a:t>
            </a:r>
            <a:r>
              <a:rPr lang="pt-PT" baseline="30000" dirty="0"/>
              <a:t>2+ </a:t>
            </a:r>
            <a:r>
              <a:rPr lang="pt-PT" dirty="0"/>
              <a:t>(</a:t>
            </a:r>
            <a:r>
              <a:rPr lang="pt-PT" dirty="0" err="1"/>
              <a:t>aq</a:t>
            </a:r>
            <a:r>
              <a:rPr lang="pt-PT" dirty="0"/>
              <a:t>) </a:t>
            </a:r>
            <a:r>
              <a:rPr lang="pt-PT" dirty="0" smtClean="0"/>
              <a:t>|| </a:t>
            </a:r>
            <a:r>
              <a:rPr lang="pt-PT" dirty="0"/>
              <a:t>Cu</a:t>
            </a:r>
            <a:r>
              <a:rPr lang="pt-PT" baseline="30000" dirty="0"/>
              <a:t>2+ </a:t>
            </a:r>
            <a:r>
              <a:rPr lang="pt-PT" dirty="0"/>
              <a:t>(</a:t>
            </a:r>
            <a:r>
              <a:rPr lang="pt-PT" dirty="0" err="1"/>
              <a:t>aq</a:t>
            </a:r>
            <a:r>
              <a:rPr lang="pt-PT" dirty="0"/>
              <a:t>) | Cu (s)</a:t>
            </a:r>
          </a:p>
        </p:txBody>
      </p:sp>
      <p:sp>
        <p:nvSpPr>
          <p:cNvPr id="13" name="Rectângulo 6"/>
          <p:cNvSpPr/>
          <p:nvPr/>
        </p:nvSpPr>
        <p:spPr>
          <a:xfrm>
            <a:off x="1013069" y="5256196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2.2.1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ângulo 6"/>
          <p:cNvSpPr/>
          <p:nvPr/>
        </p:nvSpPr>
        <p:spPr>
          <a:xfrm>
            <a:off x="1013068" y="5742746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2.2.2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ângulo 6"/>
          <p:cNvSpPr/>
          <p:nvPr/>
        </p:nvSpPr>
        <p:spPr>
          <a:xfrm>
            <a:off x="1014843" y="6187370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2.2.3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16702" y="5860538"/>
            <a:ext cx="7127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Cátodo:</a:t>
            </a:r>
            <a:r>
              <a:rPr lang="pt-PT" dirty="0"/>
              <a:t> cobre; </a:t>
            </a:r>
            <a:r>
              <a:rPr lang="pt-PT" b="1" dirty="0" smtClean="0"/>
              <a:t>ânodo:</a:t>
            </a:r>
            <a:r>
              <a:rPr lang="pt-PT" dirty="0" smtClean="0"/>
              <a:t> zinco</a:t>
            </a:r>
            <a:r>
              <a:rPr lang="pt-PT" dirty="0"/>
              <a:t>. Os eletrões fluem </a:t>
            </a:r>
            <a:r>
              <a:rPr lang="pt-PT" dirty="0" smtClean="0"/>
              <a:t>do ânodo </a:t>
            </a:r>
            <a:r>
              <a:rPr lang="pt-PT" dirty="0"/>
              <a:t>para o cátodo.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16702" y="6310572"/>
            <a:ext cx="7758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ponte salina </a:t>
            </a:r>
            <a:r>
              <a:rPr lang="pt-PT" dirty="0" smtClean="0"/>
              <a:t>fecha o </a:t>
            </a:r>
            <a:r>
              <a:rPr lang="pt-PT" dirty="0"/>
              <a:t>circuito e mantém </a:t>
            </a:r>
            <a:r>
              <a:rPr lang="pt-PT" dirty="0" smtClean="0"/>
              <a:t>a neutralidade </a:t>
            </a:r>
            <a:r>
              <a:rPr lang="pt-PT" dirty="0"/>
              <a:t>das soluções.</a:t>
            </a:r>
          </a:p>
        </p:txBody>
      </p:sp>
    </p:spTree>
    <p:extLst>
      <p:ext uri="{BB962C8B-B14F-4D97-AF65-F5344CB8AC3E}">
        <p14:creationId xmlns:p14="http://schemas.microsoft.com/office/powerpoint/2010/main" val="6949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5" grpId="0"/>
      <p:bldP spid="11" grpId="0"/>
      <p:bldP spid="8" grpId="0"/>
      <p:bldP spid="13" grpId="0"/>
      <p:bldP spid="16" grpId="0"/>
      <p:bldP spid="1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24</a:t>
            </a:fld>
            <a:endParaRPr lang="pt-PT" dirty="0"/>
          </a:p>
        </p:txBody>
      </p:sp>
      <p:sp>
        <p:nvSpPr>
          <p:cNvPr id="12" name="TextBox 2"/>
          <p:cNvSpPr txBox="1"/>
          <p:nvPr/>
        </p:nvSpPr>
        <p:spPr>
          <a:xfrm>
            <a:off x="1987236" y="988566"/>
            <a:ext cx="382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F05023"/>
                </a:solidFill>
                <a:latin typeface="+mj-lt"/>
              </a:rPr>
              <a:t>Questões teórico-práticas.</a:t>
            </a:r>
            <a:r>
              <a:rPr lang="pt-PT" dirty="0" smtClean="0">
                <a:solidFill>
                  <a:srgbClr val="F05023"/>
                </a:solidFill>
                <a:latin typeface="+mj-lt"/>
              </a:rPr>
              <a:t> (Resolução)</a:t>
            </a:r>
            <a:endParaRPr lang="pt-PT" b="1" dirty="0">
              <a:solidFill>
                <a:srgbClr val="F05023"/>
              </a:solidFill>
              <a:latin typeface="+mj-lt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18" name="Rectângulo 6"/>
          <p:cNvSpPr/>
          <p:nvPr/>
        </p:nvSpPr>
        <p:spPr>
          <a:xfrm>
            <a:off x="1157678" y="1833510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2.2.4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ângulo 6"/>
          <p:cNvSpPr/>
          <p:nvPr/>
        </p:nvSpPr>
        <p:spPr>
          <a:xfrm>
            <a:off x="1157677" y="2312889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2.2.5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ângulo 6"/>
          <p:cNvSpPr/>
          <p:nvPr/>
        </p:nvSpPr>
        <p:spPr>
          <a:xfrm>
            <a:off x="1146836" y="3346266"/>
            <a:ext cx="8036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2.2.6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958435" y="195442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oxidação ocorre </a:t>
            </a:r>
            <a:r>
              <a:rPr lang="pt-PT" dirty="0" smtClean="0"/>
              <a:t>no elétrodo </a:t>
            </a:r>
            <a:r>
              <a:rPr lang="pt-PT" dirty="0"/>
              <a:t>de zinco, pois </a:t>
            </a:r>
            <a:r>
              <a:rPr lang="pt-PT" dirty="0" smtClean="0"/>
              <a:t>este é </a:t>
            </a:r>
            <a:r>
              <a:rPr lang="pt-PT" dirty="0"/>
              <a:t>o ânodo.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50473" y="2359181"/>
            <a:ext cx="6530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err="1"/>
              <a:t>Semiequação</a:t>
            </a:r>
            <a:r>
              <a:rPr lang="pt-PT" dirty="0"/>
              <a:t> </a:t>
            </a:r>
            <a:r>
              <a:rPr lang="pt-PT" dirty="0" smtClean="0"/>
              <a:t>de oxidação</a:t>
            </a:r>
            <a:r>
              <a:rPr lang="pt-PT" dirty="0"/>
              <a:t>: </a:t>
            </a:r>
            <a:r>
              <a:rPr lang="pt-PT" dirty="0" err="1"/>
              <a:t>Zn</a:t>
            </a:r>
            <a:r>
              <a:rPr lang="pt-PT" dirty="0"/>
              <a:t> (s) </a:t>
            </a:r>
            <a:r>
              <a:rPr lang="pt-PT" dirty="0" smtClean="0">
                <a:latin typeface="Arial"/>
                <a:cs typeface="Arial"/>
              </a:rPr>
              <a:t>→</a:t>
            </a:r>
            <a:r>
              <a:rPr lang="pt-PT" dirty="0" smtClean="0"/>
              <a:t> </a:t>
            </a:r>
            <a:r>
              <a:rPr lang="pt-PT" dirty="0"/>
              <a:t>Zn</a:t>
            </a:r>
            <a:r>
              <a:rPr lang="pt-PT" baseline="30000" dirty="0"/>
              <a:t>2+ </a:t>
            </a:r>
            <a:r>
              <a:rPr lang="pt-PT" dirty="0"/>
              <a:t>(aq</a:t>
            </a:r>
            <a:r>
              <a:rPr lang="pt-PT" dirty="0" smtClean="0"/>
              <a:t>) + </a:t>
            </a:r>
            <a:r>
              <a:rPr lang="pt-PT" dirty="0"/>
              <a:t>2 e</a:t>
            </a:r>
            <a:r>
              <a:rPr lang="pt-PT" baseline="30000" dirty="0"/>
              <a:t>−</a:t>
            </a:r>
          </a:p>
          <a:p>
            <a:pPr>
              <a:lnSpc>
                <a:spcPct val="150000"/>
              </a:lnSpc>
            </a:pPr>
            <a:r>
              <a:rPr lang="pt-PT" dirty="0" err="1"/>
              <a:t>Semiequação</a:t>
            </a:r>
            <a:r>
              <a:rPr lang="pt-PT" dirty="0"/>
              <a:t> de </a:t>
            </a:r>
            <a:r>
              <a:rPr lang="pt-PT" dirty="0" smtClean="0"/>
              <a:t>redução: Cu</a:t>
            </a:r>
            <a:r>
              <a:rPr lang="pt-PT" baseline="30000" dirty="0" smtClean="0"/>
              <a:t>2</a:t>
            </a:r>
            <a:r>
              <a:rPr lang="pt-PT" baseline="30000" dirty="0"/>
              <a:t>+ </a:t>
            </a:r>
            <a:r>
              <a:rPr lang="pt-PT" dirty="0"/>
              <a:t>(aq) + 2 e</a:t>
            </a:r>
            <a:r>
              <a:rPr lang="pt-PT" baseline="30000" dirty="0"/>
              <a:t>−</a:t>
            </a:r>
            <a:r>
              <a:rPr lang="pt-PT" dirty="0"/>
              <a:t> </a:t>
            </a:r>
            <a:r>
              <a:rPr lang="pt-PT" dirty="0">
                <a:latin typeface="Arial"/>
                <a:cs typeface="Arial"/>
              </a:rPr>
              <a:t>→</a:t>
            </a:r>
            <a:r>
              <a:rPr lang="pt-PT" dirty="0" smtClean="0"/>
              <a:t> </a:t>
            </a:r>
            <a:r>
              <a:rPr lang="pt-PT" dirty="0"/>
              <a:t>Cu (s)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985847" y="34504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O zinco, porque </a:t>
            </a:r>
            <a:r>
              <a:rPr lang="pt-PT" dirty="0" smtClean="0"/>
              <a:t>sofre oxidação</a:t>
            </a:r>
            <a:r>
              <a:rPr lang="pt-PT" dirty="0"/>
              <a:t>.</a:t>
            </a:r>
          </a:p>
        </p:txBody>
      </p:sp>
      <p:sp>
        <p:nvSpPr>
          <p:cNvPr id="21" name="Rectângulo 6"/>
          <p:cNvSpPr/>
          <p:nvPr/>
        </p:nvSpPr>
        <p:spPr>
          <a:xfrm>
            <a:off x="786527" y="4126497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2.3.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331640" y="4263457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0,88 V</a:t>
            </a:r>
          </a:p>
        </p:txBody>
      </p:sp>
      <p:sp>
        <p:nvSpPr>
          <p:cNvPr id="16" name="Rectângulo 6"/>
          <p:cNvSpPr/>
          <p:nvPr/>
        </p:nvSpPr>
        <p:spPr>
          <a:xfrm>
            <a:off x="755576" y="4785189"/>
            <a:ext cx="80363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A1A818"/>
              </a:buClr>
              <a:buSzPct val="110000"/>
            </a:pPr>
            <a:r>
              <a:rPr lang="pt-PT" sz="2000" b="1" dirty="0" smtClean="0">
                <a:solidFill>
                  <a:srgbClr val="F0502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2.4. </a:t>
            </a:r>
            <a:endParaRPr lang="pt-PT" sz="2000" dirty="0">
              <a:solidFill>
                <a:srgbClr val="F0502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ângulo 21"/>
          <p:cNvSpPr/>
          <p:nvPr/>
        </p:nvSpPr>
        <p:spPr>
          <a:xfrm>
            <a:off x="1300689" y="4922149"/>
            <a:ext cx="7515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O uso destas </a:t>
            </a:r>
            <a:r>
              <a:rPr lang="pt-PT" dirty="0" smtClean="0"/>
              <a:t>concentrações conduz </a:t>
            </a:r>
            <a:r>
              <a:rPr lang="pt-PT" dirty="0"/>
              <a:t>ao gasto </a:t>
            </a:r>
            <a:r>
              <a:rPr lang="pt-PT" dirty="0" smtClean="0"/>
              <a:t>excessivo de </a:t>
            </a:r>
            <a:r>
              <a:rPr lang="pt-PT" dirty="0"/>
              <a:t>reagentes. O recurso </a:t>
            </a:r>
            <a:r>
              <a:rPr lang="pt-PT" dirty="0" smtClean="0"/>
              <a:t>a soluções </a:t>
            </a:r>
            <a:r>
              <a:rPr lang="pt-PT"/>
              <a:t>de </a:t>
            </a:r>
            <a:r>
              <a:rPr lang="pt-PT" smtClean="0"/>
              <a:t>concentração dez </a:t>
            </a:r>
            <a:r>
              <a:rPr lang="pt-PT" dirty="0"/>
              <a:t>vezes </a:t>
            </a:r>
            <a:r>
              <a:rPr lang="pt-PT"/>
              <a:t>mais </a:t>
            </a:r>
            <a:r>
              <a:rPr lang="pt-PT" smtClean="0"/>
              <a:t>diluídas traduzir-se-ia </a:t>
            </a:r>
            <a:r>
              <a:rPr lang="pt-PT" dirty="0"/>
              <a:t>na </a:t>
            </a:r>
            <a:r>
              <a:rPr lang="pt-PT"/>
              <a:t>poupança </a:t>
            </a:r>
            <a:r>
              <a:rPr lang="pt-PT" smtClean="0"/>
              <a:t>de 90</a:t>
            </a:r>
            <a:r>
              <a:rPr lang="pt-PT" dirty="0"/>
              <a:t>% dos reagentes </a:t>
            </a:r>
            <a:r>
              <a:rPr lang="pt-PT"/>
              <a:t>gastos</a:t>
            </a:r>
            <a:r>
              <a:rPr lang="pt-PT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02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3</a:t>
            </a:fld>
            <a:endParaRPr lang="pt-PT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03087" y="2643605"/>
            <a:ext cx="8609834" cy="34629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2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sz="1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pilha eletroquímica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é um dispositivo capaz de produzir energia elétrica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à custa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uma reação de oxidação-redução espontânea, reação em que há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transferência total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 parcial de eletrões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12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endParaRPr lang="pt-PT" sz="1800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endParaRPr lang="pt-PT" sz="1800" dirty="0" smtClean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 fundamento de uma pilha eletroquímica é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separar as </a:t>
            </a:r>
            <a:r>
              <a:rPr lang="pt-PT" sz="1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semiequações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de oxidação e de redução, de modo que os eletrões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circulem externamente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através de um fio condutor.</a:t>
            </a:r>
            <a:endParaRPr lang="pt-PT" sz="1800" dirty="0" smtClean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3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4</a:t>
            </a:fld>
            <a:endParaRPr lang="pt-PT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03087" y="1894292"/>
            <a:ext cx="8609834" cy="43316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F05023"/>
              </a:buClr>
              <a:buSzPct val="110000"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pilha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eletroquímica,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 célula galvânica, é constituída por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  <a:buClr>
                <a:srgbClr val="F05023"/>
              </a:buClr>
              <a:buSzPct val="110000"/>
            </a:pPr>
            <a:endParaRPr lang="pt-PT" sz="1800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5838" indent="-185738" algn="just">
              <a:lnSpc>
                <a:spcPct val="15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duas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lâminas metálicas (elétrodos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pt-PT" sz="1800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5838" indent="-185738" algn="just">
              <a:lnSpc>
                <a:spcPct val="15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duas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soluções condutoras (soluções eletrolíticas) de determinada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concentração;</a:t>
            </a:r>
            <a:endParaRPr lang="pt-PT" sz="1800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5838" indent="-185738" algn="just">
              <a:lnSpc>
                <a:spcPct val="15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fio condutor que une exteriormente os dois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elétrodos;</a:t>
            </a:r>
            <a:endParaRPr lang="pt-PT" sz="1800" dirty="0">
              <a:solidFill>
                <a:schemeClr val="accent5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5838" indent="-185738" algn="just">
              <a:lnSpc>
                <a:spcPct val="150000"/>
              </a:lnSpc>
              <a:buClr>
                <a:srgbClr val="F05023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ponte salina, ou ponte eletrolítica, constituída por um pequeno tubo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vidro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 «U» cheio de uma solução gelatinosa de agar-agar concentrada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em cloreto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 potássio (K</a:t>
            </a:r>
            <a:r>
              <a:rPr lang="pt-PT" sz="1800" baseline="30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ℓ</a:t>
            </a:r>
            <a:r>
              <a:rPr lang="pt-PT" sz="1800" baseline="30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 nitrato de potássio (K</a:t>
            </a:r>
            <a:r>
              <a:rPr lang="pt-PT" sz="1800" baseline="300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pt-P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pt-PT" sz="1800" baseline="-25000" dirty="0">
                <a:solidFill>
                  <a:schemeClr val="accent5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pt-PT" sz="1800" baseline="300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pt-PT" sz="180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3087" y="597028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uma pilha eletroquímica deste tipo dá-se o nome de </a:t>
            </a:r>
            <a:r>
              <a:rPr lang="pt-PT" b="1" dirty="0"/>
              <a:t>pilha de </a:t>
            </a:r>
            <a:r>
              <a:rPr lang="pt-PT" b="1" dirty="0" err="1"/>
              <a:t>Daniell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7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5</a:t>
            </a:fld>
            <a:endParaRPr lang="pt-PT"/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70552" y="2110143"/>
            <a:ext cx="7977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Numa pilha eletroquímica os </a:t>
            </a:r>
            <a:r>
              <a:rPr lang="pt-PT" dirty="0"/>
              <a:t>eletrões deslocam-se do ânodo para o </a:t>
            </a:r>
            <a:r>
              <a:rPr lang="pt-PT" dirty="0" smtClean="0"/>
              <a:t>cátodo, </a:t>
            </a:r>
            <a:r>
              <a:rPr lang="pt-PT" dirty="0"/>
              <a:t>onde se dá a reação de </a:t>
            </a:r>
            <a:r>
              <a:rPr lang="pt-PT" dirty="0" smtClean="0"/>
              <a:t>redução, originando </a:t>
            </a:r>
            <a:r>
              <a:rPr lang="pt-PT" dirty="0"/>
              <a:t>a corrente elétrica.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86526" y="3356992"/>
            <a:ext cx="781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função da ponte salina é manter a </a:t>
            </a:r>
            <a:r>
              <a:rPr lang="pt-PT" dirty="0" err="1"/>
              <a:t>eletroneutralidade</a:t>
            </a:r>
            <a:r>
              <a:rPr lang="pt-PT" dirty="0"/>
              <a:t> da solução.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6526" y="4092804"/>
            <a:ext cx="7545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Um exemplo de uma </a:t>
            </a:r>
            <a:r>
              <a:rPr lang="pt-PT" dirty="0"/>
              <a:t>pilha </a:t>
            </a:r>
            <a:r>
              <a:rPr lang="pt-PT" dirty="0" smtClean="0"/>
              <a:t>eletroquímica pode ser representado pelo </a:t>
            </a:r>
            <a:r>
              <a:rPr lang="pt-PT" dirty="0"/>
              <a:t>seguinte diagrama:</a:t>
            </a:r>
          </a:p>
          <a:p>
            <a:pPr algn="ctr"/>
            <a:r>
              <a:rPr lang="pt-PT" dirty="0" err="1"/>
              <a:t>Zn</a:t>
            </a:r>
            <a:r>
              <a:rPr lang="pt-PT" dirty="0"/>
              <a:t> (s) | Zn</a:t>
            </a:r>
            <a:r>
              <a:rPr lang="pt-PT" baseline="30000" dirty="0"/>
              <a:t>2+ </a:t>
            </a:r>
            <a:r>
              <a:rPr lang="pt-PT" dirty="0"/>
              <a:t>(</a:t>
            </a:r>
            <a:r>
              <a:rPr lang="pt-PT" dirty="0" err="1"/>
              <a:t>aq</a:t>
            </a:r>
            <a:r>
              <a:rPr lang="pt-PT" dirty="0"/>
              <a:t>) || Cu</a:t>
            </a:r>
            <a:r>
              <a:rPr lang="pt-PT" baseline="30000" dirty="0"/>
              <a:t>2+</a:t>
            </a:r>
            <a:r>
              <a:rPr lang="pt-PT" dirty="0"/>
              <a:t>(</a:t>
            </a:r>
            <a:r>
              <a:rPr lang="pt-PT" dirty="0" err="1"/>
              <a:t>aq</a:t>
            </a:r>
            <a:r>
              <a:rPr lang="pt-PT" dirty="0"/>
              <a:t>) | Cu (s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1" name="Retângulo 10"/>
          <p:cNvSpPr/>
          <p:nvPr/>
        </p:nvSpPr>
        <p:spPr>
          <a:xfrm>
            <a:off x="2758555" y="4965472"/>
            <a:ext cx="3698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Ânodo </a:t>
            </a:r>
            <a:r>
              <a:rPr lang="pt-PT" dirty="0" smtClean="0"/>
              <a:t>                                         Cátodo</a:t>
            </a:r>
            <a:endParaRPr lang="pt-PT" dirty="0"/>
          </a:p>
        </p:txBody>
      </p:sp>
      <p:sp>
        <p:nvSpPr>
          <p:cNvPr id="12" name="Retângulo 11"/>
          <p:cNvSpPr/>
          <p:nvPr/>
        </p:nvSpPr>
        <p:spPr>
          <a:xfrm>
            <a:off x="770552" y="5566738"/>
            <a:ext cx="8279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Os </a:t>
            </a:r>
            <a:r>
              <a:rPr lang="pt-PT" dirty="0"/>
              <a:t>aniões da ponte salina deslocam-se no sentido da solução </a:t>
            </a:r>
            <a:r>
              <a:rPr lang="pt-PT" dirty="0" smtClean="0"/>
              <a:t>de sulfato </a:t>
            </a:r>
            <a:r>
              <a:rPr lang="pt-PT" dirty="0"/>
              <a:t>de zinco e os catiões da ponte salina deslocam-se no sentido da solução </a:t>
            </a:r>
            <a:r>
              <a:rPr lang="pt-PT" dirty="0" smtClean="0"/>
              <a:t>de sulfato </a:t>
            </a:r>
            <a:r>
              <a:rPr lang="pt-PT" dirty="0"/>
              <a:t>de cobre (II).</a:t>
            </a:r>
          </a:p>
        </p:txBody>
      </p:sp>
    </p:spTree>
    <p:extLst>
      <p:ext uri="{BB962C8B-B14F-4D97-AF65-F5344CB8AC3E}">
        <p14:creationId xmlns:p14="http://schemas.microsoft.com/office/powerpoint/2010/main" val="26911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0848" y="6291089"/>
            <a:ext cx="2133600" cy="365125"/>
          </a:xfrm>
        </p:spPr>
        <p:txBody>
          <a:bodyPr/>
          <a:lstStyle/>
          <a:p>
            <a:fld id="{D631ACA1-E4E8-44A1-A3C8-B424BE6D4E5C}" type="slidenum">
              <a:rPr lang="pt-PT" smtClean="0"/>
              <a:t>6</a:t>
            </a:fld>
            <a:endParaRPr lang="pt-PT"/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929201"/>
            <a:ext cx="853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 </a:t>
            </a:r>
            <a:r>
              <a:rPr lang="pt-PT" dirty="0" err="1"/>
              <a:t>f.e.m</a:t>
            </a:r>
            <a:r>
              <a:rPr lang="pt-PT" dirty="0"/>
              <a:t>. das pilhas que se vão construir nas condições padrão (</a:t>
            </a:r>
            <a:r>
              <a:rPr lang="pt-PT" i="1" dirty="0" err="1" smtClean="0"/>
              <a:t>E</a:t>
            </a:r>
            <a:r>
              <a:rPr lang="pt-PT" dirty="0" err="1" smtClean="0">
                <a:latin typeface="Calibri"/>
              </a:rPr>
              <a:t>°</a:t>
            </a:r>
            <a:r>
              <a:rPr lang="pt-PT" baseline="-25000" dirty="0" err="1" smtClean="0"/>
              <a:t>pilha</a:t>
            </a:r>
            <a:r>
              <a:rPr lang="pt-PT" dirty="0"/>
              <a:t>) </a:t>
            </a:r>
            <a:r>
              <a:rPr lang="pt-PT" dirty="0" smtClean="0"/>
              <a:t>calcula-se pela </a:t>
            </a:r>
            <a:r>
              <a:rPr lang="pt-PT" dirty="0"/>
              <a:t>diferença entre o potencial padrão de redução (ou potencial normal de </a:t>
            </a:r>
            <a:r>
              <a:rPr lang="pt-PT" dirty="0" smtClean="0"/>
              <a:t>redução) da </a:t>
            </a:r>
            <a:r>
              <a:rPr lang="pt-PT" dirty="0"/>
              <a:t>espécie que se reduz na reação direta e o potencial padrão de redução </a:t>
            </a:r>
            <a:r>
              <a:rPr lang="pt-PT" dirty="0" smtClean="0"/>
              <a:t>da espécie </a:t>
            </a:r>
            <a:r>
              <a:rPr lang="pt-PT" dirty="0"/>
              <a:t>que se reduz na reação inversa.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22004" y="37969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2000" i="1" dirty="0" err="1"/>
              <a:t>E</a:t>
            </a:r>
            <a:r>
              <a:rPr lang="pt-PT" sz="2000" dirty="0" err="1"/>
              <a:t>°</a:t>
            </a:r>
            <a:r>
              <a:rPr lang="pt-PT" sz="2000" b="1" baseline="-25000" dirty="0" err="1" smtClean="0"/>
              <a:t>pilha</a:t>
            </a:r>
            <a:r>
              <a:rPr lang="pt-PT" sz="2000" b="1" dirty="0" smtClean="0"/>
              <a:t> </a:t>
            </a:r>
            <a:r>
              <a:rPr lang="pt-PT" sz="2000" b="1" dirty="0"/>
              <a:t>= </a:t>
            </a:r>
            <a:r>
              <a:rPr lang="pt-PT" sz="2000" i="1" dirty="0"/>
              <a:t>E</a:t>
            </a:r>
            <a:r>
              <a:rPr lang="pt-PT" sz="2000" dirty="0"/>
              <a:t>°</a:t>
            </a:r>
            <a:r>
              <a:rPr lang="pt-PT" sz="2000" b="1" dirty="0" smtClean="0"/>
              <a:t> </a:t>
            </a:r>
            <a:r>
              <a:rPr lang="pt-PT" sz="2000" b="1" dirty="0"/>
              <a:t>(cátodo) − </a:t>
            </a:r>
            <a:r>
              <a:rPr lang="pt-PT" sz="2000" i="1" dirty="0"/>
              <a:t>E</a:t>
            </a:r>
            <a:r>
              <a:rPr lang="pt-PT" sz="2000" dirty="0"/>
              <a:t>°</a:t>
            </a:r>
            <a:r>
              <a:rPr lang="pt-PT" sz="2000" b="1" dirty="0" smtClean="0"/>
              <a:t> </a:t>
            </a:r>
            <a:r>
              <a:rPr lang="pt-PT" sz="2000" b="1" dirty="0"/>
              <a:t>(ânodo)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4428996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 extensão de uma reação reflete as tendências, no início da reação, de um </a:t>
            </a:r>
            <a:r>
              <a:rPr lang="pt-PT" dirty="0" smtClean="0"/>
              <a:t>reagente para </a:t>
            </a:r>
            <a:r>
              <a:rPr lang="pt-PT" dirty="0"/>
              <a:t>ceder eletrões e do outro para os receber.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67544" y="5490665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Se estas tendências forem grandes, a constante de equilíbrio, </a:t>
            </a:r>
            <a:r>
              <a:rPr lang="pt-PT" i="1" dirty="0" err="1"/>
              <a:t>K</a:t>
            </a:r>
            <a:r>
              <a:rPr lang="pt-PT" baseline="-25000" dirty="0" err="1"/>
              <a:t>c</a:t>
            </a:r>
            <a:r>
              <a:rPr lang="pt-PT" dirty="0"/>
              <a:t>, é elevada </a:t>
            </a:r>
            <a:r>
              <a:rPr lang="pt-PT" dirty="0" smtClean="0"/>
              <a:t>e será </a:t>
            </a:r>
            <a:r>
              <a:rPr lang="pt-PT" dirty="0"/>
              <a:t>também elevada, no início do funcionamento, a </a:t>
            </a:r>
            <a:r>
              <a:rPr lang="pt-PT" dirty="0" err="1"/>
              <a:t>f.e.m</a:t>
            </a:r>
            <a:r>
              <a:rPr lang="pt-PT" dirty="0"/>
              <a:t>. da pilha baseada </a:t>
            </a:r>
            <a:r>
              <a:rPr lang="pt-PT" dirty="0" smtClean="0"/>
              <a:t>nessa reação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2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467544" y="1935063"/>
            <a:ext cx="8280920" cy="4680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7</a:t>
            </a:fld>
            <a:endParaRPr lang="pt-PT"/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6526" y="1935063"/>
            <a:ext cx="8212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Considerando as reações de duas pilhas em condições idênticas, à reação </a:t>
            </a:r>
            <a:r>
              <a:rPr lang="pt-PT" dirty="0" smtClean="0"/>
              <a:t>mais extensa </a:t>
            </a:r>
            <a:r>
              <a:rPr lang="pt-PT" dirty="0"/>
              <a:t>(</a:t>
            </a:r>
            <a:r>
              <a:rPr lang="pt-PT" i="1" dirty="0" err="1"/>
              <a:t>K</a:t>
            </a:r>
            <a:r>
              <a:rPr lang="pt-PT" baseline="-25000" dirty="0" err="1"/>
              <a:t>c</a:t>
            </a:r>
            <a:r>
              <a:rPr lang="pt-PT" dirty="0"/>
              <a:t> mais elevado) corresponde uma </a:t>
            </a:r>
            <a:r>
              <a:rPr lang="pt-PT" dirty="0" err="1"/>
              <a:t>f.e.m</a:t>
            </a:r>
            <a:r>
              <a:rPr lang="pt-PT" dirty="0"/>
              <a:t>. mais elevada.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86526" y="3064859"/>
            <a:ext cx="745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expressão que relaciona </a:t>
            </a:r>
            <a:r>
              <a:rPr lang="pt-PT" i="1" dirty="0" err="1" smtClean="0"/>
              <a:t>E</a:t>
            </a:r>
            <a:r>
              <a:rPr lang="pt-PT" dirty="0" err="1" smtClean="0"/>
              <a:t>°</a:t>
            </a:r>
            <a:r>
              <a:rPr lang="pt-PT" baseline="-25000" dirty="0" err="1" smtClean="0"/>
              <a:t>pilha</a:t>
            </a:r>
            <a:r>
              <a:rPr lang="pt-PT" dirty="0" smtClean="0"/>
              <a:t> </a:t>
            </a:r>
            <a:r>
              <a:rPr lang="pt-PT" dirty="0"/>
              <a:t>com </a:t>
            </a:r>
            <a:r>
              <a:rPr lang="pt-PT" i="1" dirty="0"/>
              <a:t>K</a:t>
            </a:r>
            <a:r>
              <a:rPr lang="pt-PT" baseline="-25000" dirty="0"/>
              <a:t>c</a:t>
            </a:r>
            <a:r>
              <a:rPr lang="pt-PT" dirty="0"/>
              <a:t>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57461" y="3683302"/>
                <a:ext cx="2516010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pt-PT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pt-PT" sz="2000" b="1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pilha</m:t>
                      </m:r>
                      <m:r>
                        <a:rPr lang="pt-PT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𝟎𝟓𝟗</m:t>
                          </m:r>
                        </m:num>
                        <m:den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func>
                        <m:func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sz="20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sSub>
                            <m:sSubPr>
                              <m:ctrlPr>
                                <a:rPr lang="pt-PT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pt-PT" sz="20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sz="2000" b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61" y="3683302"/>
                <a:ext cx="2516010" cy="584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786526" y="4470496"/>
            <a:ext cx="7961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em que</a:t>
            </a:r>
            <a:r>
              <a:rPr lang="pt-PT" i="1" dirty="0"/>
              <a:t> n </a:t>
            </a:r>
            <a:r>
              <a:rPr lang="pt-PT" dirty="0"/>
              <a:t>é o número de eletrões envolvidos na equação de oxidação-redução.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86526" y="4958845"/>
            <a:ext cx="6129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Pode ainda afirmar-se que:</a:t>
            </a:r>
          </a:p>
          <a:p>
            <a:pPr lvl="1">
              <a:lnSpc>
                <a:spcPct val="150000"/>
              </a:lnSpc>
            </a:pPr>
            <a:r>
              <a:rPr lang="pt-PT" b="1" i="1" dirty="0" err="1"/>
              <a:t>K</a:t>
            </a:r>
            <a:r>
              <a:rPr lang="pt-PT" b="1" baseline="-25000" dirty="0" err="1"/>
              <a:t>c</a:t>
            </a:r>
            <a:r>
              <a:rPr lang="pt-PT" b="1" baseline="-25000" dirty="0"/>
              <a:t> </a:t>
            </a:r>
            <a:r>
              <a:rPr lang="pt-PT" b="1" dirty="0"/>
              <a:t>&gt; 1 </a:t>
            </a:r>
            <a:r>
              <a:rPr lang="pt-PT" dirty="0"/>
              <a:t>⇒ </a:t>
            </a:r>
            <a:r>
              <a:rPr lang="pt-PT" dirty="0" smtClean="0"/>
              <a:t>E</a:t>
            </a:r>
            <a:r>
              <a:rPr lang="pt-PT" baseline="30000" dirty="0" smtClean="0"/>
              <a:t>0</a:t>
            </a:r>
            <a:r>
              <a:rPr lang="pt-PT" baseline="-25000" dirty="0" smtClean="0"/>
              <a:t>pilha</a:t>
            </a:r>
            <a:r>
              <a:rPr lang="pt-PT" dirty="0" smtClean="0"/>
              <a:t> </a:t>
            </a:r>
            <a:r>
              <a:rPr lang="pt-PT" dirty="0"/>
              <a:t>&gt; 0</a:t>
            </a:r>
          </a:p>
          <a:p>
            <a:pPr lvl="1">
              <a:lnSpc>
                <a:spcPct val="150000"/>
              </a:lnSpc>
            </a:pPr>
            <a:r>
              <a:rPr lang="pt-PT" b="1" i="1" dirty="0" err="1"/>
              <a:t>K</a:t>
            </a:r>
            <a:r>
              <a:rPr lang="pt-PT" b="1" baseline="-25000" dirty="0" err="1"/>
              <a:t>c</a:t>
            </a:r>
            <a:r>
              <a:rPr lang="pt-PT" b="1" dirty="0"/>
              <a:t> = 1 </a:t>
            </a:r>
            <a:r>
              <a:rPr lang="pt-PT" dirty="0"/>
              <a:t>⇒ </a:t>
            </a:r>
            <a:r>
              <a:rPr lang="pt-PT" dirty="0" smtClean="0"/>
              <a:t>E</a:t>
            </a:r>
            <a:r>
              <a:rPr lang="pt-PT" baseline="30000" dirty="0" smtClean="0"/>
              <a:t>0</a:t>
            </a:r>
            <a:r>
              <a:rPr lang="pt-PT" baseline="-25000" dirty="0" smtClean="0"/>
              <a:t>pilha</a:t>
            </a:r>
            <a:r>
              <a:rPr lang="pt-PT" dirty="0" smtClean="0"/>
              <a:t> </a:t>
            </a:r>
            <a:r>
              <a:rPr lang="pt-PT" dirty="0"/>
              <a:t>= 0</a:t>
            </a:r>
          </a:p>
          <a:p>
            <a:pPr lvl="1">
              <a:lnSpc>
                <a:spcPct val="150000"/>
              </a:lnSpc>
            </a:pPr>
            <a:r>
              <a:rPr lang="pt-PT" b="1" i="1" dirty="0" err="1"/>
              <a:t>K</a:t>
            </a:r>
            <a:r>
              <a:rPr lang="pt-PT" b="1" baseline="-25000" dirty="0" err="1"/>
              <a:t>c</a:t>
            </a:r>
            <a:r>
              <a:rPr lang="pt-PT" b="1" baseline="-25000" dirty="0"/>
              <a:t> </a:t>
            </a:r>
            <a:r>
              <a:rPr lang="pt-PT" b="1" dirty="0"/>
              <a:t>&lt; 1 </a:t>
            </a:r>
            <a:r>
              <a:rPr lang="pt-PT" dirty="0"/>
              <a:t>⇒ </a:t>
            </a:r>
            <a:r>
              <a:rPr lang="pt-PT" dirty="0" smtClean="0"/>
              <a:t>E</a:t>
            </a:r>
            <a:r>
              <a:rPr lang="pt-PT" baseline="30000" dirty="0" smtClean="0"/>
              <a:t>0</a:t>
            </a:r>
            <a:r>
              <a:rPr lang="pt-PT" baseline="-25000" dirty="0" smtClean="0"/>
              <a:t>pilha</a:t>
            </a:r>
            <a:r>
              <a:rPr lang="pt-PT" dirty="0" smtClean="0"/>
              <a:t> </a:t>
            </a:r>
            <a:r>
              <a:rPr lang="pt-PT" dirty="0"/>
              <a:t>&lt; 0 (reação não espontânea)</a:t>
            </a:r>
          </a:p>
        </p:txBody>
      </p:sp>
    </p:spTree>
    <p:extLst>
      <p:ext uri="{BB962C8B-B14F-4D97-AF65-F5344CB8AC3E}">
        <p14:creationId xmlns:p14="http://schemas.microsoft.com/office/powerpoint/2010/main" val="34555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8</a:t>
            </a:fld>
            <a:endParaRPr lang="pt-PT"/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6527" y="2036890"/>
            <a:ext cx="79619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 </a:t>
            </a:r>
            <a:r>
              <a:rPr lang="pt-PT" b="1" dirty="0"/>
              <a:t>equação de </a:t>
            </a:r>
            <a:r>
              <a:rPr lang="pt-PT" b="1" dirty="0" err="1"/>
              <a:t>Nernst</a:t>
            </a:r>
            <a:r>
              <a:rPr lang="pt-PT" b="1" dirty="0"/>
              <a:t> </a:t>
            </a:r>
            <a:r>
              <a:rPr lang="pt-PT" dirty="0"/>
              <a:t>relaciona a </a:t>
            </a:r>
            <a:r>
              <a:rPr lang="pt-PT" dirty="0" err="1"/>
              <a:t>f.e.m</a:t>
            </a:r>
            <a:r>
              <a:rPr lang="pt-PT" dirty="0"/>
              <a:t>. de uma pilha com a concentração </a:t>
            </a:r>
            <a:r>
              <a:rPr lang="pt-PT" dirty="0" smtClean="0"/>
              <a:t>dos iões </a:t>
            </a:r>
            <a:r>
              <a:rPr lang="pt-PT" dirty="0"/>
              <a:t>presentes e a pressão dos gases, diferentes do estado </a:t>
            </a:r>
            <a:r>
              <a:rPr lang="pt-PT" dirty="0" smtClean="0"/>
              <a:t>padrão, </a:t>
            </a:r>
            <a:r>
              <a:rPr lang="pt-PT" dirty="0"/>
              <a:t>e com os </a:t>
            </a:r>
            <a:r>
              <a:rPr lang="pt-PT" dirty="0" smtClean="0"/>
              <a:t>potenciais normais </a:t>
            </a:r>
            <a:r>
              <a:rPr lang="pt-PT" dirty="0"/>
              <a:t>ou padrão dos elétrodos.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771800" y="3761769"/>
                <a:ext cx="3494483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sz="2000" b="1" i="0" smtClean="0">
                              <a:latin typeface="Cambria Math" panose="02040503050406030204" pitchFamily="18" charset="0"/>
                            </a:rPr>
                            <m:t>𝐩𝐢𝐥𝐡𝐚</m:t>
                          </m:r>
                        </m:sub>
                        <m:sup/>
                      </m:sSubSup>
                      <m:r>
                        <a:rPr lang="pt-PT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sz="2000" b="1" i="0">
                              <a:latin typeface="Cambria Math" panose="02040503050406030204" pitchFamily="18" charset="0"/>
                            </a:rPr>
                            <m:t>𝐩𝐢𝐥𝐡𝐚</m:t>
                          </m:r>
                        </m:sub>
                        <m:sup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pt-PT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𝟎𝟓𝟗</m:t>
                          </m:r>
                        </m:num>
                        <m:den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func>
                        <m:func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sz="20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sSub>
                            <m:sSubPr>
                              <m:ctrlPr>
                                <a:rPr lang="pt-PT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pt-PT" sz="20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sz="2000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761769"/>
                <a:ext cx="3494483" cy="584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786527" y="4699010"/>
            <a:ext cx="8105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Nesta equação, válida para soluções muito diluídas:</a:t>
            </a:r>
          </a:p>
          <a:p>
            <a:pPr marL="357188" indent="-171450">
              <a:lnSpc>
                <a:spcPct val="150000"/>
              </a:lnSpc>
            </a:pPr>
            <a:r>
              <a:rPr lang="pt-PT" dirty="0">
                <a:solidFill>
                  <a:srgbClr val="FF0000"/>
                </a:solidFill>
              </a:rPr>
              <a:t>•</a:t>
            </a:r>
            <a:r>
              <a:rPr lang="pt-PT" i="1" dirty="0"/>
              <a:t> n </a:t>
            </a:r>
            <a:r>
              <a:rPr lang="pt-PT" dirty="0"/>
              <a:t>é o número de eletrões transferidos na equação de oxidação-redução </a:t>
            </a:r>
            <a:r>
              <a:rPr lang="pt-PT" dirty="0" smtClean="0"/>
              <a:t>em que </a:t>
            </a:r>
            <a:r>
              <a:rPr lang="pt-PT" dirty="0"/>
              <a:t>se baseia a pilha;</a:t>
            </a:r>
          </a:p>
          <a:p>
            <a:pPr marL="357188" indent="-171450">
              <a:lnSpc>
                <a:spcPct val="150000"/>
              </a:lnSpc>
            </a:pPr>
            <a:r>
              <a:rPr lang="pt-PT" dirty="0">
                <a:solidFill>
                  <a:srgbClr val="FF0000"/>
                </a:solidFill>
              </a:rPr>
              <a:t>•</a:t>
            </a:r>
            <a:r>
              <a:rPr lang="pt-PT" dirty="0"/>
              <a:t> </a:t>
            </a:r>
            <a:r>
              <a:rPr lang="pt-PT" i="1" dirty="0" err="1"/>
              <a:t>Q</a:t>
            </a:r>
            <a:r>
              <a:rPr lang="pt-PT" baseline="-25000" dirty="0" err="1"/>
              <a:t>c</a:t>
            </a:r>
            <a:r>
              <a:rPr lang="pt-PT" dirty="0"/>
              <a:t> é o quociente da reação.</a:t>
            </a:r>
          </a:p>
        </p:txBody>
      </p:sp>
    </p:spTree>
    <p:extLst>
      <p:ext uri="{BB962C8B-B14F-4D97-AF65-F5344CB8AC3E}">
        <p14:creationId xmlns:p14="http://schemas.microsoft.com/office/powerpoint/2010/main" val="21889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t>9</a:t>
            </a:fld>
            <a:endParaRPr lang="pt-PT" dirty="0"/>
          </a:p>
        </p:txBody>
      </p:sp>
      <p:sp>
        <p:nvSpPr>
          <p:cNvPr id="6" name="TextBox 1"/>
          <p:cNvSpPr txBox="1"/>
          <p:nvPr/>
        </p:nvSpPr>
        <p:spPr>
          <a:xfrm>
            <a:off x="786527" y="5951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pt-PT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85847" y="604719"/>
            <a:ext cx="342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313131"/>
                </a:solidFill>
                <a:latin typeface="+mj-lt"/>
              </a:rPr>
              <a:t>Construção de uma pilha </a:t>
            </a:r>
            <a:endParaRPr lang="pt-PT" sz="2400" b="1" dirty="0">
              <a:solidFill>
                <a:srgbClr val="31313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99792" y="1916832"/>
                <a:ext cx="3494483" cy="584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sz="2000" b="1" i="0" smtClean="0">
                              <a:latin typeface="Cambria Math" panose="02040503050406030204" pitchFamily="18" charset="0"/>
                            </a:rPr>
                            <m:t>𝐢𝐥𝐡𝐚</m:t>
                          </m:r>
                        </m:sub>
                        <m:sup/>
                      </m:sSubSup>
                      <m:r>
                        <a:rPr lang="pt-PT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PT" sz="20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t-PT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pt-PT" sz="2000" b="1" i="0">
                              <a:latin typeface="Cambria Math" panose="02040503050406030204" pitchFamily="18" charset="0"/>
                            </a:rPr>
                            <m:t>𝐩𝐢𝐥𝐡𝐚</m:t>
                          </m:r>
                        </m:sub>
                        <m:sup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pt-PT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𝟎𝟓𝟗</m:t>
                          </m:r>
                        </m:num>
                        <m:den>
                          <m:r>
                            <a:rPr lang="pt-PT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func>
                        <m:funcPr>
                          <m:ctrlPr>
                            <a:rPr lang="pt-PT" sz="20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pt-PT" sz="2000" b="1" i="0" smtClean="0"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sSub>
                            <m:sSubPr>
                              <m:ctrlPr>
                                <a:rPr lang="pt-PT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pt-PT" sz="20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pt-PT" sz="2000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916832"/>
                <a:ext cx="3494483" cy="584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ta à esquerda 3"/>
          <p:cNvSpPr/>
          <p:nvPr/>
        </p:nvSpPr>
        <p:spPr>
          <a:xfrm rot="16200000">
            <a:off x="3938214" y="2188306"/>
            <a:ext cx="224415" cy="936104"/>
          </a:xfrm>
          <a:prstGeom prst="leftBrace">
            <a:avLst>
              <a:gd name="adj1" fmla="val 48016"/>
              <a:gd name="adj2" fmla="val 50000"/>
            </a:avLst>
          </a:prstGeom>
          <a:ln>
            <a:solidFill>
              <a:srgbClr val="F050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haveta à esquerda 9"/>
          <p:cNvSpPr/>
          <p:nvPr/>
        </p:nvSpPr>
        <p:spPr>
          <a:xfrm rot="16200000">
            <a:off x="5272369" y="1870849"/>
            <a:ext cx="223200" cy="1584000"/>
          </a:xfrm>
          <a:prstGeom prst="leftBrace">
            <a:avLst>
              <a:gd name="adj1" fmla="val 48016"/>
              <a:gd name="adj2" fmla="val 50000"/>
            </a:avLst>
          </a:prstGeom>
          <a:ln>
            <a:solidFill>
              <a:srgbClr val="F050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539552" y="3530273"/>
            <a:ext cx="849694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Através desta equação deduz-se que a </a:t>
            </a:r>
            <a:r>
              <a:rPr lang="pt-PT" dirty="0" err="1"/>
              <a:t>f.e.m</a:t>
            </a:r>
            <a:r>
              <a:rPr lang="pt-PT" dirty="0"/>
              <a:t>. da pilha diminui à medida que </a:t>
            </a:r>
            <a:r>
              <a:rPr lang="pt-PT" dirty="0" smtClean="0"/>
              <a:t>a reação </a:t>
            </a:r>
            <a:r>
              <a:rPr lang="pt-PT" dirty="0"/>
              <a:t>prossegue, pois à medida que a reação avança as concentrações dos </a:t>
            </a:r>
            <a:r>
              <a:rPr lang="pt-PT" dirty="0" smtClean="0"/>
              <a:t>produtos aumentam </a:t>
            </a:r>
            <a:r>
              <a:rPr lang="pt-PT" dirty="0"/>
              <a:t>e as concentrações dos reagentes diminuem, aumentando </a:t>
            </a:r>
            <a:r>
              <a:rPr lang="pt-PT" i="1" dirty="0" err="1"/>
              <a:t>Q</a:t>
            </a:r>
            <a:r>
              <a:rPr lang="pt-PT" baseline="-25000" dirty="0" err="1"/>
              <a:t>c</a:t>
            </a:r>
            <a:r>
              <a:rPr lang="pt-PT" dirty="0"/>
              <a:t> </a:t>
            </a:r>
            <a:r>
              <a:rPr lang="pt-PT" dirty="0" smtClean="0"/>
              <a:t>e, consequentemente</a:t>
            </a:r>
            <a:r>
              <a:rPr lang="pt-PT" dirty="0"/>
              <a:t>, a segunda parcela.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86573" y="2843644"/>
            <a:ext cx="13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2ª parcela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3025" y="2838258"/>
            <a:ext cx="13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1</a:t>
            </a:r>
            <a:r>
              <a:rPr lang="pt-PT" dirty="0" smtClean="0"/>
              <a:t>ª parcela</a:t>
            </a:r>
            <a:endParaRPr lang="pt-PT" dirty="0"/>
          </a:p>
        </p:txBody>
      </p:sp>
      <p:sp>
        <p:nvSpPr>
          <p:cNvPr id="13" name="Retângulo 12"/>
          <p:cNvSpPr/>
          <p:nvPr/>
        </p:nvSpPr>
        <p:spPr>
          <a:xfrm>
            <a:off x="539552" y="5530006"/>
            <a:ext cx="8604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Quando se atinge o equilíbrio, </a:t>
            </a:r>
            <a:r>
              <a:rPr lang="pt-PT" i="1" dirty="0" err="1"/>
              <a:t>Q</a:t>
            </a:r>
            <a:r>
              <a:rPr lang="pt-PT" baseline="-25000" dirty="0" err="1"/>
              <a:t>c</a:t>
            </a:r>
            <a:r>
              <a:rPr lang="pt-PT" dirty="0"/>
              <a:t> = </a:t>
            </a:r>
            <a:r>
              <a:rPr lang="pt-PT" i="1" dirty="0" err="1"/>
              <a:t>K</a:t>
            </a:r>
            <a:r>
              <a:rPr lang="pt-PT" baseline="-25000" dirty="0" err="1"/>
              <a:t>c</a:t>
            </a:r>
            <a:r>
              <a:rPr lang="pt-PT" dirty="0"/>
              <a:t>: a segunda parcela da equação 2 fica </a:t>
            </a:r>
            <a:r>
              <a:rPr lang="pt-PT" dirty="0" smtClean="0"/>
              <a:t>então igual </a:t>
            </a:r>
            <a:r>
              <a:rPr lang="pt-PT" dirty="0"/>
              <a:t>à primeira e </a:t>
            </a:r>
            <a:r>
              <a:rPr lang="pt-PT" i="1" dirty="0" err="1"/>
              <a:t>E</a:t>
            </a:r>
            <a:r>
              <a:rPr lang="pt-PT" baseline="-25000" dirty="0" err="1"/>
              <a:t>pilha</a:t>
            </a:r>
            <a:r>
              <a:rPr lang="pt-PT" dirty="0"/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3059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10" grpId="0" animBg="1"/>
      <p:bldP spid="5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1844</Words>
  <Application>Microsoft Office PowerPoint</Application>
  <PresentationFormat>Apresentação no Ecrã (4:3)</PresentationFormat>
  <Paragraphs>275</Paragraphs>
  <Slides>24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Verdana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SM</cp:lastModifiedBy>
  <cp:revision>214</cp:revision>
  <dcterms:created xsi:type="dcterms:W3CDTF">2015-02-06T10:27:32Z</dcterms:created>
  <dcterms:modified xsi:type="dcterms:W3CDTF">2017-04-17T16:48:30Z</dcterms:modified>
</cp:coreProperties>
</file>