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2" r:id="rId3"/>
    <p:sldId id="263" r:id="rId4"/>
    <p:sldId id="265" r:id="rId5"/>
    <p:sldId id="266" r:id="rId6"/>
    <p:sldId id="267" r:id="rId7"/>
    <p:sldId id="268" r:id="rId8"/>
    <p:sldId id="271" r:id="rId9"/>
    <p:sldId id="275" r:id="rId10"/>
    <p:sldId id="276" r:id="rId11"/>
    <p:sldId id="272" r:id="rId12"/>
    <p:sldId id="260" r:id="rId13"/>
    <p:sldId id="261" r:id="rId1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F7E"/>
    <a:srgbClr val="F8B6B6"/>
    <a:srgbClr val="0D3E60"/>
    <a:srgbClr val="F05023"/>
    <a:srgbClr val="07789B"/>
    <a:srgbClr val="FAA519"/>
    <a:srgbClr val="06B1B2"/>
    <a:srgbClr val="EA1D3D"/>
    <a:srgbClr val="D47627"/>
    <a:srgbClr val="43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25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327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2F927-8201-4A32-85D4-0471E8DD8262}" type="datetimeFigureOut">
              <a:rPr lang="pt-PT" smtClean="0"/>
              <a:t>12-04-2017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D1445-66FD-478A-B80B-E5DACF5ABA3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81478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714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87" y="1"/>
            <a:ext cx="9143996" cy="685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58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85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5314" y="3532907"/>
            <a:ext cx="3744416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PT" sz="3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Os plásticos e os materiais poliméricos</a:t>
            </a:r>
            <a:endParaRPr lang="pt-PT" sz="3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13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72085"/>
            <a:ext cx="59538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200" b="1" dirty="0" smtClean="0">
                <a:solidFill>
                  <a:srgbClr val="434343"/>
                </a:solidFill>
                <a:latin typeface="Lucida Sans" panose="020B0602030504020204" pitchFamily="34" charset="0"/>
              </a:rPr>
              <a:t>Os plásticos e os materiais poliméricos</a:t>
            </a:r>
            <a:endParaRPr lang="pt-PT" sz="2200" b="1" dirty="0">
              <a:solidFill>
                <a:srgbClr val="434343"/>
              </a:solidFill>
              <a:latin typeface="Lucida Sans" panose="020B0602030504020204" pitchFamily="34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456112" y="1916832"/>
            <a:ext cx="5713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>
                <a:solidFill>
                  <a:srgbClr val="F37F7E"/>
                </a:solidFill>
                <a:latin typeface="Lucida Sans" panose="020B0602030504020204" pitchFamily="34" charset="0"/>
              </a:rPr>
              <a:t>Polímeros naturais, artificiais e sintéticos</a:t>
            </a:r>
            <a:endParaRPr lang="pt-PT" sz="2000" b="1" dirty="0">
              <a:solidFill>
                <a:srgbClr val="F37F7E"/>
              </a:solidFill>
              <a:latin typeface="Lucida Sans" panose="020B0602030504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21854" y="2812866"/>
            <a:ext cx="791058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/>
              <a:t>A </a:t>
            </a:r>
            <a:r>
              <a:rPr lang="pt-PT" dirty="0"/>
              <a:t>celulose em geral </a:t>
            </a:r>
            <a:r>
              <a:rPr lang="pt-PT" dirty="0" smtClean="0"/>
              <a:t>pode ser </a:t>
            </a:r>
            <a:r>
              <a:rPr lang="pt-PT" dirty="0"/>
              <a:t>tratada com reagentes apropriados para ser regenerada como fibra </a:t>
            </a:r>
            <a:r>
              <a:rPr lang="pt-PT" dirty="0" smtClean="0"/>
              <a:t>têxtil. É </a:t>
            </a:r>
            <a:r>
              <a:rPr lang="pt-PT" dirty="0"/>
              <a:t>assim que se produz a viscose e o </a:t>
            </a:r>
            <a:r>
              <a:rPr lang="pt-PT" i="1" dirty="0" err="1"/>
              <a:t>rayon</a:t>
            </a:r>
            <a:r>
              <a:rPr lang="pt-PT" dirty="0"/>
              <a:t>, duas fibras artificiais </a:t>
            </a:r>
            <a:r>
              <a:rPr lang="pt-PT" dirty="0" smtClean="0"/>
              <a:t>também conhecidas por </a:t>
            </a:r>
            <a:r>
              <a:rPr lang="pt-PT" dirty="0"/>
              <a:t>«seda artificial».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21854" y="4674770"/>
            <a:ext cx="791058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/>
              <a:t>Os vários exemplos de fibras e </a:t>
            </a:r>
            <a:r>
              <a:rPr lang="pt-PT" dirty="0" smtClean="0"/>
              <a:t>plásticos permitem </a:t>
            </a:r>
            <a:r>
              <a:rPr lang="pt-PT" dirty="0"/>
              <a:t>uma </a:t>
            </a:r>
            <a:r>
              <a:rPr lang="pt-PT" dirty="0" smtClean="0"/>
              <a:t>classificação de </a:t>
            </a:r>
            <a:r>
              <a:rPr lang="pt-PT" dirty="0"/>
              <a:t>polímeros em três categorias: </a:t>
            </a:r>
            <a:r>
              <a:rPr lang="pt-PT" b="1" dirty="0"/>
              <a:t>polímeros naturais</a:t>
            </a:r>
            <a:r>
              <a:rPr lang="pt-PT" dirty="0"/>
              <a:t>, </a:t>
            </a:r>
            <a:r>
              <a:rPr lang="pt-PT" b="1" dirty="0"/>
              <a:t>artificiais</a:t>
            </a:r>
            <a:r>
              <a:rPr lang="pt-PT" dirty="0"/>
              <a:t> (</a:t>
            </a:r>
            <a:r>
              <a:rPr lang="pt-PT" dirty="0" smtClean="0"/>
              <a:t>polímeros naturais </a:t>
            </a:r>
            <a:r>
              <a:rPr lang="pt-PT" dirty="0"/>
              <a:t>modificados) e </a:t>
            </a:r>
            <a:r>
              <a:rPr lang="pt-PT" b="1" dirty="0"/>
              <a:t>sintéticos</a:t>
            </a:r>
            <a:r>
              <a:rPr lang="pt-PT" dirty="0"/>
              <a:t> (produzidos industrialmente </a:t>
            </a:r>
            <a:r>
              <a:rPr lang="pt-PT" dirty="0" smtClean="0"/>
              <a:t>sem recurso </a:t>
            </a:r>
            <a:r>
              <a:rPr lang="pt-PT" dirty="0"/>
              <a:t>a polímeros naturais</a:t>
            </a:r>
            <a:r>
              <a:rPr lang="pt-PT" dirty="0" smtClean="0"/>
              <a:t>).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7407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72085"/>
            <a:ext cx="59538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200" b="1" dirty="0" smtClean="0">
                <a:solidFill>
                  <a:srgbClr val="434343"/>
                </a:solidFill>
                <a:latin typeface="Lucida Sans" panose="020B0602030504020204" pitchFamily="34" charset="0"/>
              </a:rPr>
              <a:t>Os plásticos e os materiais poliméricos</a:t>
            </a:r>
            <a:endParaRPr lang="pt-PT" sz="2200" b="1" dirty="0">
              <a:solidFill>
                <a:srgbClr val="434343"/>
              </a:solidFill>
              <a:latin typeface="Lucida Sans" panose="020B0602030504020204" pitchFamily="34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456112" y="1916832"/>
            <a:ext cx="5649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>
                <a:solidFill>
                  <a:srgbClr val="F37F7E"/>
                </a:solidFill>
                <a:latin typeface="Lucida Sans" panose="020B0602030504020204" pitchFamily="34" charset="0"/>
              </a:rPr>
              <a:t>Polímeros naturais, artificiais e sintéticos</a:t>
            </a:r>
            <a:endParaRPr lang="pt-PT" sz="2000" b="1" dirty="0">
              <a:solidFill>
                <a:srgbClr val="F37F7E"/>
              </a:solidFill>
              <a:latin typeface="Lucida Sans" panose="020B0602030504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5756" y="2492896"/>
            <a:ext cx="14859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534280" y="3000820"/>
            <a:ext cx="0" cy="228994"/>
          </a:xfrm>
          <a:prstGeom prst="line">
            <a:avLst/>
          </a:prstGeom>
          <a:ln w="19050">
            <a:solidFill>
              <a:srgbClr val="0D3E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609248" y="3288852"/>
            <a:ext cx="5838458" cy="0"/>
          </a:xfrm>
          <a:prstGeom prst="line">
            <a:avLst/>
          </a:prstGeom>
          <a:ln w="19050">
            <a:solidFill>
              <a:srgbClr val="0D3E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2"/>
          <p:cNvCxnSpPr/>
          <p:nvPr/>
        </p:nvCxnSpPr>
        <p:spPr>
          <a:xfrm>
            <a:off x="7452320" y="3288852"/>
            <a:ext cx="0" cy="436915"/>
          </a:xfrm>
          <a:prstGeom prst="line">
            <a:avLst/>
          </a:prstGeom>
          <a:ln w="19050">
            <a:solidFill>
              <a:srgbClr val="0D3E6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4"/>
          <p:cNvCxnSpPr/>
          <p:nvPr/>
        </p:nvCxnSpPr>
        <p:spPr>
          <a:xfrm>
            <a:off x="1609248" y="3288852"/>
            <a:ext cx="0" cy="436915"/>
          </a:xfrm>
          <a:prstGeom prst="line">
            <a:avLst/>
          </a:prstGeom>
          <a:ln w="19050">
            <a:solidFill>
              <a:srgbClr val="0D3E6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5"/>
          <p:cNvSpPr/>
          <p:nvPr/>
        </p:nvSpPr>
        <p:spPr>
          <a:xfrm>
            <a:off x="818195" y="3789040"/>
            <a:ext cx="1582106" cy="540154"/>
          </a:xfrm>
          <a:prstGeom prst="rect">
            <a:avLst/>
          </a:prstGeom>
          <a:noFill/>
          <a:ln w="6350">
            <a:solidFill>
              <a:srgbClr val="F37F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ctangle 18"/>
          <p:cNvSpPr/>
          <p:nvPr/>
        </p:nvSpPr>
        <p:spPr>
          <a:xfrm>
            <a:off x="3824332" y="2498548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PT" sz="2000" b="1" dirty="0" smtClean="0">
                <a:solidFill>
                  <a:schemeClr val="bg1"/>
                </a:solidFill>
              </a:rPr>
              <a:t>Polímeros</a:t>
            </a:r>
            <a:endParaRPr lang="pt-PT" sz="2000" b="1" dirty="0">
              <a:solidFill>
                <a:schemeClr val="bg1"/>
              </a:solidFill>
            </a:endParaRPr>
          </a:p>
        </p:txBody>
      </p:sp>
      <p:sp>
        <p:nvSpPr>
          <p:cNvPr id="14" name="Rectangle 19"/>
          <p:cNvSpPr/>
          <p:nvPr/>
        </p:nvSpPr>
        <p:spPr>
          <a:xfrm>
            <a:off x="539552" y="3864916"/>
            <a:ext cx="2162336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PT" dirty="0" smtClean="0">
                <a:solidFill>
                  <a:srgbClr val="434343"/>
                </a:solidFill>
              </a:rPr>
              <a:t>Naturais</a:t>
            </a:r>
            <a:endParaRPr lang="pt-PT" dirty="0">
              <a:solidFill>
                <a:srgbClr val="434343"/>
              </a:solidFill>
            </a:endParaRPr>
          </a:p>
        </p:txBody>
      </p:sp>
      <p:cxnSp>
        <p:nvCxnSpPr>
          <p:cNvPr id="17" name="Straight Connector 14"/>
          <p:cNvCxnSpPr/>
          <p:nvPr/>
        </p:nvCxnSpPr>
        <p:spPr>
          <a:xfrm>
            <a:off x="4522808" y="3283446"/>
            <a:ext cx="0" cy="436915"/>
          </a:xfrm>
          <a:prstGeom prst="line">
            <a:avLst/>
          </a:prstGeom>
          <a:ln w="19050">
            <a:solidFill>
              <a:srgbClr val="0D3E6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5"/>
          <p:cNvSpPr/>
          <p:nvPr/>
        </p:nvSpPr>
        <p:spPr>
          <a:xfrm>
            <a:off x="3731755" y="3783634"/>
            <a:ext cx="1582106" cy="540154"/>
          </a:xfrm>
          <a:prstGeom prst="rect">
            <a:avLst/>
          </a:prstGeom>
          <a:noFill/>
          <a:ln w="6350">
            <a:solidFill>
              <a:srgbClr val="F37F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Rectangle 19"/>
          <p:cNvSpPr/>
          <p:nvPr/>
        </p:nvSpPr>
        <p:spPr>
          <a:xfrm>
            <a:off x="3453112" y="3859510"/>
            <a:ext cx="2162336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PT" dirty="0" smtClean="0">
                <a:solidFill>
                  <a:srgbClr val="434343"/>
                </a:solidFill>
              </a:rPr>
              <a:t>Artificiais</a:t>
            </a:r>
            <a:endParaRPr lang="pt-PT" dirty="0">
              <a:solidFill>
                <a:srgbClr val="434343"/>
              </a:solidFill>
            </a:endParaRPr>
          </a:p>
        </p:txBody>
      </p:sp>
      <p:sp>
        <p:nvSpPr>
          <p:cNvPr id="21" name="Rectangle 15"/>
          <p:cNvSpPr/>
          <p:nvPr/>
        </p:nvSpPr>
        <p:spPr>
          <a:xfrm>
            <a:off x="6645315" y="3783634"/>
            <a:ext cx="1582106" cy="540154"/>
          </a:xfrm>
          <a:prstGeom prst="rect">
            <a:avLst/>
          </a:prstGeom>
          <a:noFill/>
          <a:ln w="6350">
            <a:solidFill>
              <a:srgbClr val="F37F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ctangle 19"/>
          <p:cNvSpPr/>
          <p:nvPr/>
        </p:nvSpPr>
        <p:spPr>
          <a:xfrm>
            <a:off x="6366672" y="3859510"/>
            <a:ext cx="216233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pt-PT" dirty="0" smtClean="0">
                <a:solidFill>
                  <a:srgbClr val="434343"/>
                </a:solidFill>
              </a:rPr>
              <a:t>intéticos</a:t>
            </a:r>
            <a:endParaRPr lang="pt-PT" dirty="0">
              <a:solidFill>
                <a:srgbClr val="434343"/>
              </a:solidFill>
            </a:endParaRPr>
          </a:p>
        </p:txBody>
      </p:sp>
      <p:cxnSp>
        <p:nvCxnSpPr>
          <p:cNvPr id="23" name="Straight Connector 7"/>
          <p:cNvCxnSpPr/>
          <p:nvPr/>
        </p:nvCxnSpPr>
        <p:spPr>
          <a:xfrm>
            <a:off x="1609248" y="4323788"/>
            <a:ext cx="0" cy="329348"/>
          </a:xfrm>
          <a:prstGeom prst="line">
            <a:avLst/>
          </a:prstGeom>
          <a:ln w="19050">
            <a:solidFill>
              <a:srgbClr val="0D3E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7"/>
          <p:cNvCxnSpPr/>
          <p:nvPr/>
        </p:nvCxnSpPr>
        <p:spPr>
          <a:xfrm>
            <a:off x="4552853" y="4323788"/>
            <a:ext cx="0" cy="329348"/>
          </a:xfrm>
          <a:prstGeom prst="line">
            <a:avLst/>
          </a:prstGeom>
          <a:ln w="19050">
            <a:solidFill>
              <a:srgbClr val="0D3E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7"/>
          <p:cNvCxnSpPr/>
          <p:nvPr/>
        </p:nvCxnSpPr>
        <p:spPr>
          <a:xfrm>
            <a:off x="7451991" y="4323788"/>
            <a:ext cx="0" cy="329348"/>
          </a:xfrm>
          <a:prstGeom prst="line">
            <a:avLst/>
          </a:prstGeom>
          <a:ln w="19050">
            <a:solidFill>
              <a:srgbClr val="0D3E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/>
          <p:cNvSpPr/>
          <p:nvPr/>
        </p:nvSpPr>
        <p:spPr>
          <a:xfrm>
            <a:off x="818195" y="4751308"/>
            <a:ext cx="208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solidFill>
                  <a:srgbClr val="F37F7E"/>
                </a:solidFill>
              </a:rPr>
              <a:t>•</a:t>
            </a:r>
            <a:r>
              <a:rPr lang="pt-PT" dirty="0"/>
              <a:t> celulose</a:t>
            </a:r>
          </a:p>
          <a:p>
            <a:pPr>
              <a:lnSpc>
                <a:spcPct val="150000"/>
              </a:lnSpc>
            </a:pPr>
            <a:r>
              <a:rPr lang="pt-PT" dirty="0">
                <a:solidFill>
                  <a:srgbClr val="F37F7E"/>
                </a:solidFill>
              </a:rPr>
              <a:t>•</a:t>
            </a:r>
            <a:r>
              <a:rPr lang="pt-PT" dirty="0"/>
              <a:t> amido</a:t>
            </a:r>
          </a:p>
          <a:p>
            <a:pPr>
              <a:lnSpc>
                <a:spcPct val="150000"/>
              </a:lnSpc>
            </a:pPr>
            <a:r>
              <a:rPr lang="pt-PT" dirty="0">
                <a:solidFill>
                  <a:srgbClr val="F37F7E"/>
                </a:solidFill>
              </a:rPr>
              <a:t>•</a:t>
            </a:r>
            <a:r>
              <a:rPr lang="pt-PT" dirty="0"/>
              <a:t> proteínas</a:t>
            </a:r>
          </a:p>
          <a:p>
            <a:pPr>
              <a:lnSpc>
                <a:spcPct val="150000"/>
              </a:lnSpc>
            </a:pPr>
            <a:r>
              <a:rPr lang="pt-PT" dirty="0">
                <a:solidFill>
                  <a:srgbClr val="F37F7E"/>
                </a:solidFill>
              </a:rPr>
              <a:t>•</a:t>
            </a:r>
            <a:r>
              <a:rPr lang="pt-PT" dirty="0"/>
              <a:t> </a:t>
            </a:r>
            <a:r>
              <a:rPr lang="pt-PT" dirty="0" smtClean="0"/>
              <a:t>borracha natural</a:t>
            </a:r>
            <a:endParaRPr lang="pt-PT" dirty="0"/>
          </a:p>
        </p:txBody>
      </p:sp>
      <p:sp>
        <p:nvSpPr>
          <p:cNvPr id="28" name="Retângulo 27"/>
          <p:cNvSpPr/>
          <p:nvPr/>
        </p:nvSpPr>
        <p:spPr>
          <a:xfrm>
            <a:off x="3840330" y="4688175"/>
            <a:ext cx="23878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>
              <a:lnSpc>
                <a:spcPct val="150000"/>
              </a:lnSpc>
            </a:pPr>
            <a:r>
              <a:rPr lang="es-ES" dirty="0">
                <a:solidFill>
                  <a:srgbClr val="F37F7E"/>
                </a:solidFill>
              </a:rPr>
              <a:t>•</a:t>
            </a:r>
            <a:r>
              <a:rPr lang="es-ES" dirty="0"/>
              <a:t> </a:t>
            </a:r>
            <a:r>
              <a:rPr lang="es-ES" dirty="0" err="1"/>
              <a:t>viscose</a:t>
            </a:r>
            <a:endParaRPr lang="es-ES" dirty="0"/>
          </a:p>
          <a:p>
            <a:pPr marL="185738" indent="-185738">
              <a:lnSpc>
                <a:spcPct val="150000"/>
              </a:lnSpc>
            </a:pPr>
            <a:r>
              <a:rPr lang="es-ES" dirty="0">
                <a:solidFill>
                  <a:srgbClr val="F37F7E"/>
                </a:solidFill>
              </a:rPr>
              <a:t>•</a:t>
            </a:r>
            <a:r>
              <a:rPr lang="es-ES" dirty="0"/>
              <a:t> </a:t>
            </a:r>
            <a:r>
              <a:rPr lang="es-ES" i="1" dirty="0" err="1"/>
              <a:t>rayon</a:t>
            </a:r>
            <a:endParaRPr lang="es-ES" i="1" dirty="0"/>
          </a:p>
          <a:p>
            <a:pPr marL="185738" indent="-185738">
              <a:lnSpc>
                <a:spcPct val="150000"/>
              </a:lnSpc>
            </a:pPr>
            <a:r>
              <a:rPr lang="es-ES" dirty="0">
                <a:solidFill>
                  <a:srgbClr val="F37F7E"/>
                </a:solidFill>
              </a:rPr>
              <a:t>• </a:t>
            </a:r>
            <a:r>
              <a:rPr lang="es-ES" dirty="0" err="1"/>
              <a:t>celulóide</a:t>
            </a:r>
            <a:endParaRPr lang="es-ES" dirty="0"/>
          </a:p>
          <a:p>
            <a:pPr marL="185738" indent="-185738">
              <a:lnSpc>
                <a:spcPct val="150000"/>
              </a:lnSpc>
            </a:pPr>
            <a:r>
              <a:rPr lang="es-ES" dirty="0">
                <a:solidFill>
                  <a:srgbClr val="F37F7E"/>
                </a:solidFill>
              </a:rPr>
              <a:t>•</a:t>
            </a:r>
            <a:r>
              <a:rPr lang="es-ES" dirty="0"/>
              <a:t> </a:t>
            </a:r>
            <a:r>
              <a:rPr lang="es-ES" dirty="0" smtClean="0"/>
              <a:t>borracha vulcanizada</a:t>
            </a:r>
            <a:endParaRPr lang="pt-PT" dirty="0"/>
          </a:p>
        </p:txBody>
      </p:sp>
      <p:sp>
        <p:nvSpPr>
          <p:cNvPr id="30" name="Retângulo 29"/>
          <p:cNvSpPr/>
          <p:nvPr/>
        </p:nvSpPr>
        <p:spPr>
          <a:xfrm>
            <a:off x="6876256" y="4751308"/>
            <a:ext cx="20454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solidFill>
                  <a:srgbClr val="F37F7E"/>
                </a:solidFill>
              </a:rPr>
              <a:t>• </a:t>
            </a:r>
            <a:r>
              <a:rPr lang="it-IT" i="1" dirty="0"/>
              <a:t>nylon</a:t>
            </a: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rgbClr val="F37F7E"/>
                </a:solidFill>
              </a:rPr>
              <a:t>•</a:t>
            </a:r>
            <a:r>
              <a:rPr lang="it-IT" dirty="0"/>
              <a:t> polietileno</a:t>
            </a: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rgbClr val="F37F7E"/>
                </a:solidFill>
              </a:rPr>
              <a:t>•</a:t>
            </a:r>
            <a:r>
              <a:rPr lang="it-IT" dirty="0"/>
              <a:t> </a:t>
            </a:r>
            <a:r>
              <a:rPr lang="it-IT" dirty="0" smtClean="0"/>
              <a:t>poliestireno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rgbClr val="F37F7E"/>
                </a:solidFill>
              </a:rPr>
              <a:t>•</a:t>
            </a:r>
            <a:r>
              <a:rPr lang="it-IT" dirty="0"/>
              <a:t> </a:t>
            </a:r>
            <a:r>
              <a:rPr lang="it-IT" dirty="0" smtClean="0"/>
              <a:t>borracha sintética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3966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8" grpId="0" animBg="1"/>
      <p:bldP spid="19" grpId="0"/>
      <p:bldP spid="21" grpId="0" animBg="1"/>
      <p:bldP spid="22" grpId="0"/>
      <p:bldP spid="27" grpId="0"/>
      <p:bldP spid="28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1403648" y="672085"/>
            <a:ext cx="15472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200" b="1" dirty="0" smtClean="0">
                <a:solidFill>
                  <a:srgbClr val="434343"/>
                </a:solidFill>
                <a:latin typeface="Lucida Sans" panose="020B0602030504020204" pitchFamily="34" charset="0"/>
              </a:rPr>
              <a:t>Questões</a:t>
            </a:r>
            <a:endParaRPr lang="pt-PT" sz="2200" b="1" dirty="0">
              <a:solidFill>
                <a:srgbClr val="434343"/>
              </a:solidFill>
              <a:latin typeface="Lucida Sans" panose="020B0602030504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552" y="1772816"/>
            <a:ext cx="8055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/>
            <a:r>
              <a:rPr lang="pt-PT" dirty="0" smtClean="0"/>
              <a:t>Classifique cada uma das seguintes informações em verdadeiras ou falsas:</a:t>
            </a:r>
            <a:endParaRPr lang="pt-PT" dirty="0"/>
          </a:p>
        </p:txBody>
      </p:sp>
      <p:sp>
        <p:nvSpPr>
          <p:cNvPr id="2" name="Retângulo 1"/>
          <p:cNvSpPr/>
          <p:nvPr/>
        </p:nvSpPr>
        <p:spPr>
          <a:xfrm>
            <a:off x="827584" y="2420888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rgbClr val="F37F7E"/>
                </a:solidFill>
              </a:rPr>
              <a:t>1. </a:t>
            </a:r>
            <a:r>
              <a:rPr lang="pt-PT" dirty="0" smtClean="0"/>
              <a:t>Uma macromolécula é um polímero. </a:t>
            </a:r>
            <a:endParaRPr lang="pt-PT" dirty="0"/>
          </a:p>
        </p:txBody>
      </p:sp>
      <p:sp>
        <p:nvSpPr>
          <p:cNvPr id="6" name="Retângulo 5"/>
          <p:cNvSpPr/>
          <p:nvPr/>
        </p:nvSpPr>
        <p:spPr>
          <a:xfrm>
            <a:off x="827584" y="3255366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/>
            <a:r>
              <a:rPr lang="pt-PT" b="1" dirty="0" smtClean="0">
                <a:solidFill>
                  <a:srgbClr val="F37F7E"/>
                </a:solidFill>
              </a:rPr>
              <a:t>2. </a:t>
            </a:r>
            <a:r>
              <a:rPr lang="pt-PT" dirty="0"/>
              <a:t>Um polímero é um material constituído por macromoléculas, resultantes da </a:t>
            </a:r>
            <a:r>
              <a:rPr lang="pt-PT" dirty="0" smtClean="0"/>
              <a:t>repetição de </a:t>
            </a:r>
            <a:r>
              <a:rPr lang="pt-PT" dirty="0"/>
              <a:t>muitas unidades estruturais </a:t>
            </a:r>
            <a:r>
              <a:rPr lang="pt-PT" dirty="0" smtClean="0"/>
              <a:t>menores (monómeros) </a:t>
            </a:r>
            <a:r>
              <a:rPr lang="pt-PT" dirty="0"/>
              <a:t>ligadas umas às outras por ligações covalentes.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827584" y="4420709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/>
            <a:r>
              <a:rPr lang="pt-PT" b="1" dirty="0">
                <a:solidFill>
                  <a:srgbClr val="F37F7E"/>
                </a:solidFill>
              </a:rPr>
              <a:t>3</a:t>
            </a:r>
            <a:r>
              <a:rPr lang="pt-PT" b="1" dirty="0" smtClean="0">
                <a:solidFill>
                  <a:srgbClr val="F37F7E"/>
                </a:solidFill>
              </a:rPr>
              <a:t>. </a:t>
            </a:r>
            <a:r>
              <a:rPr lang="pt-PT" dirty="0" smtClean="0"/>
              <a:t>O PVC, </a:t>
            </a:r>
            <a:r>
              <a:rPr lang="pt-PT" dirty="0"/>
              <a:t>p</a:t>
            </a:r>
            <a:r>
              <a:rPr lang="pt-PT" dirty="0" smtClean="0"/>
              <a:t>oli(cloreto </a:t>
            </a:r>
            <a:r>
              <a:rPr lang="pt-PT" dirty="0"/>
              <a:t>de vinilo</a:t>
            </a:r>
            <a:r>
              <a:rPr lang="pt-PT" dirty="0" smtClean="0"/>
              <a:t>), é vulgarmente utilizado nas garrafas de água e nas embalagens.</a:t>
            </a:r>
            <a:endParaRPr lang="pt-PT" dirty="0"/>
          </a:p>
        </p:txBody>
      </p:sp>
      <p:sp>
        <p:nvSpPr>
          <p:cNvPr id="10" name="Retângulo 9"/>
          <p:cNvSpPr/>
          <p:nvPr/>
        </p:nvSpPr>
        <p:spPr>
          <a:xfrm>
            <a:off x="806450" y="5578708"/>
            <a:ext cx="7788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/>
            <a:r>
              <a:rPr lang="pt-PT" b="1" dirty="0" smtClean="0">
                <a:solidFill>
                  <a:srgbClr val="F37F7E"/>
                </a:solidFill>
              </a:rPr>
              <a:t>4. </a:t>
            </a:r>
            <a:r>
              <a:rPr lang="pt-PT" dirty="0" smtClean="0"/>
              <a:t>Todos os polímeros são fabricados industrialmente. Uns com matéria-prima natural e os restantes sintetizados.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4169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72085"/>
            <a:ext cx="31566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200" b="1" dirty="0" smtClean="0">
                <a:solidFill>
                  <a:srgbClr val="434343"/>
                </a:solidFill>
                <a:latin typeface="Lucida Sans" panose="020B0602030504020204" pitchFamily="34" charset="0"/>
              </a:rPr>
              <a:t>Questões </a:t>
            </a:r>
            <a:r>
              <a:rPr lang="pt-PT" sz="2000" dirty="0" smtClean="0">
                <a:solidFill>
                  <a:srgbClr val="434343"/>
                </a:solidFill>
                <a:latin typeface="Lucida Sans" panose="020B0602030504020204" pitchFamily="34" charset="0"/>
              </a:rPr>
              <a:t>(Resolução)</a:t>
            </a:r>
            <a:endParaRPr lang="pt-PT" sz="2200" dirty="0">
              <a:solidFill>
                <a:srgbClr val="434343"/>
              </a:solidFill>
              <a:latin typeface="Lucida Sans" panose="020B0602030504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39552" y="1772816"/>
            <a:ext cx="8055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/>
            <a:r>
              <a:rPr lang="pt-PT" dirty="0" smtClean="0"/>
              <a:t>Classifique cada uma das seguintes informações em verdadeiras </a:t>
            </a:r>
            <a:r>
              <a:rPr lang="pt-PT" smtClean="0"/>
              <a:t>ou falsas:</a:t>
            </a:r>
            <a:endParaRPr lang="pt-PT" dirty="0"/>
          </a:p>
        </p:txBody>
      </p:sp>
      <p:sp>
        <p:nvSpPr>
          <p:cNvPr id="4" name="Retângulo 3"/>
          <p:cNvSpPr/>
          <p:nvPr/>
        </p:nvSpPr>
        <p:spPr>
          <a:xfrm>
            <a:off x="827584" y="2420888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rgbClr val="F37F7E"/>
                </a:solidFill>
              </a:rPr>
              <a:t>1. </a:t>
            </a:r>
            <a:r>
              <a:rPr lang="pt-PT" dirty="0" smtClean="0"/>
              <a:t>Uma macromolécula é um polímero. 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1187624" y="269962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</a:rPr>
              <a:t>Falsa. Um polímero é uma macromolécula mas existem macromoléculas que não são polímeros. </a:t>
            </a:r>
            <a:endParaRPr lang="pt-P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27584" y="3255366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/>
            <a:r>
              <a:rPr lang="pt-PT" b="1" dirty="0" smtClean="0">
                <a:solidFill>
                  <a:srgbClr val="F37F7E"/>
                </a:solidFill>
              </a:rPr>
              <a:t>2. </a:t>
            </a:r>
            <a:r>
              <a:rPr lang="pt-PT" dirty="0"/>
              <a:t>Um polímero é um material constituído por macromoléculas, resultantes da </a:t>
            </a:r>
            <a:r>
              <a:rPr lang="pt-PT" dirty="0" smtClean="0"/>
              <a:t>repetição de </a:t>
            </a:r>
            <a:r>
              <a:rPr lang="pt-PT" dirty="0"/>
              <a:t>muitas unidades estruturais </a:t>
            </a:r>
            <a:r>
              <a:rPr lang="pt-PT" dirty="0" smtClean="0"/>
              <a:t>menores (monómeros) </a:t>
            </a:r>
            <a:r>
              <a:rPr lang="pt-PT" dirty="0"/>
              <a:t>ligadas umas às outras por ligações covalentes.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187624" y="4136011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</a:rPr>
              <a:t>Verdadeira.</a:t>
            </a:r>
            <a:endParaRPr lang="pt-P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27584" y="4420709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/>
            <a:r>
              <a:rPr lang="pt-PT" b="1" dirty="0">
                <a:solidFill>
                  <a:srgbClr val="F37F7E"/>
                </a:solidFill>
              </a:rPr>
              <a:t>3</a:t>
            </a:r>
            <a:r>
              <a:rPr lang="pt-PT" b="1" dirty="0" smtClean="0">
                <a:solidFill>
                  <a:srgbClr val="F37F7E"/>
                </a:solidFill>
              </a:rPr>
              <a:t>. </a:t>
            </a:r>
            <a:r>
              <a:rPr lang="pt-PT" dirty="0" smtClean="0"/>
              <a:t>O PVC, </a:t>
            </a:r>
            <a:r>
              <a:rPr lang="pt-PT" dirty="0"/>
              <a:t>p</a:t>
            </a:r>
            <a:r>
              <a:rPr lang="pt-PT" dirty="0" smtClean="0"/>
              <a:t>oli(cloreto </a:t>
            </a:r>
            <a:r>
              <a:rPr lang="pt-PT" dirty="0"/>
              <a:t>de vinilo</a:t>
            </a:r>
            <a:r>
              <a:rPr lang="pt-PT" dirty="0" smtClean="0"/>
              <a:t>), é vulgarmente utilizado nas garrafas de água e nas embalagens.</a:t>
            </a:r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1187624" y="496874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</a:rPr>
              <a:t>Falsa. Nas garrafas de água e nas embalagens é vulgarmente utilizado o </a:t>
            </a: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PET, p</a:t>
            </a:r>
            <a:r>
              <a:rPr lang="pt-PT" dirty="0" smtClean="0">
                <a:solidFill>
                  <a:schemeClr val="bg1">
                    <a:lumMod val="50000"/>
                  </a:schemeClr>
                </a:solidFill>
              </a:rPr>
              <a:t>oli(</a:t>
            </a:r>
            <a:r>
              <a:rPr lang="pt-PT" dirty="0" err="1" smtClean="0">
                <a:solidFill>
                  <a:schemeClr val="bg1">
                    <a:lumMod val="50000"/>
                  </a:schemeClr>
                </a:solidFill>
              </a:rPr>
              <a:t>tereftalato</a:t>
            </a:r>
            <a:r>
              <a:rPr lang="pt-PT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de etileno).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806450" y="5578708"/>
            <a:ext cx="7437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/>
            <a:r>
              <a:rPr lang="pt-PT" b="1" dirty="0" smtClean="0">
                <a:solidFill>
                  <a:srgbClr val="F37F7E"/>
                </a:solidFill>
              </a:rPr>
              <a:t>4. </a:t>
            </a:r>
            <a:r>
              <a:rPr lang="pt-PT" dirty="0" smtClean="0"/>
              <a:t>Todos os polímeros são fabricados industrialmente. Uns com matéria-prima natural e os restantes sintetizados. </a:t>
            </a:r>
            <a:endParaRPr lang="pt-PT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187624" y="622416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</a:rPr>
              <a:t>Falsa. Existem polímeros na </a:t>
            </a:r>
            <a:r>
              <a:rPr lang="pt-PT" smtClean="0">
                <a:solidFill>
                  <a:schemeClr val="bg1">
                    <a:lumMod val="50000"/>
                  </a:schemeClr>
                </a:solidFill>
              </a:rPr>
              <a:t>natureza como, por exemplo, </a:t>
            </a:r>
            <a:r>
              <a:rPr lang="pt-PT" dirty="0" smtClean="0">
                <a:solidFill>
                  <a:schemeClr val="bg1">
                    <a:lumMod val="50000"/>
                  </a:schemeClr>
                </a:solidFill>
              </a:rPr>
              <a:t>a celulose.</a:t>
            </a:r>
            <a:endParaRPr lang="pt-P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2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72085"/>
            <a:ext cx="59538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200" b="1" dirty="0" smtClean="0">
                <a:solidFill>
                  <a:srgbClr val="434343"/>
                </a:solidFill>
                <a:latin typeface="Lucida Sans" panose="020B0602030504020204" pitchFamily="34" charset="0"/>
              </a:rPr>
              <a:t>Os plásticos e os materiais poliméricos</a:t>
            </a:r>
            <a:endParaRPr lang="pt-PT" sz="2200" b="1" dirty="0">
              <a:solidFill>
                <a:srgbClr val="434343"/>
              </a:solidFill>
              <a:latin typeface="Lucida Sans" panose="020B0602030504020204" pitchFamily="34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456112" y="1916832"/>
            <a:ext cx="5001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>
                <a:solidFill>
                  <a:srgbClr val="F37F7E"/>
                </a:solidFill>
                <a:latin typeface="Lucida Sans" panose="020B0602030504020204" pitchFamily="34" charset="0"/>
              </a:rPr>
              <a:t>Plásticos: aplicações e propriedades</a:t>
            </a:r>
            <a:endParaRPr lang="pt-PT" sz="2000" b="1" dirty="0">
              <a:solidFill>
                <a:srgbClr val="F37F7E"/>
              </a:solidFill>
              <a:latin typeface="Lucida Sans" panose="020B0602030504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560" y="2564904"/>
            <a:ext cx="54229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/>
              <a:t>Grande parte dos objetos utilizados no dia a dia são feitos de plásticos </a:t>
            </a:r>
            <a:r>
              <a:rPr lang="pt-PT" dirty="0" smtClean="0"/>
              <a:t>ou têm </a:t>
            </a:r>
            <a:r>
              <a:rPr lang="pt-PT" dirty="0"/>
              <a:t>partes feitas destes </a:t>
            </a:r>
            <a:r>
              <a:rPr lang="pt-PT" dirty="0" smtClean="0"/>
              <a:t>materiais.</a:t>
            </a:r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1700808"/>
            <a:ext cx="2457427" cy="3373377"/>
          </a:xfrm>
          <a:prstGeom prst="rect">
            <a:avLst/>
          </a:prstGeom>
        </p:spPr>
      </p:pic>
      <p:sp>
        <p:nvSpPr>
          <p:cNvPr id="6" name="Rectangle 10"/>
          <p:cNvSpPr/>
          <p:nvPr/>
        </p:nvSpPr>
        <p:spPr>
          <a:xfrm>
            <a:off x="6759989" y="5069823"/>
            <a:ext cx="1895673" cy="6093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PT" sz="1400" dirty="0" smtClean="0">
                <a:solidFill>
                  <a:srgbClr val="313131"/>
                </a:solidFill>
              </a:rPr>
              <a:t>Aplicações de plásticos no desporto</a:t>
            </a:r>
          </a:p>
        </p:txBody>
      </p:sp>
      <p:sp>
        <p:nvSpPr>
          <p:cNvPr id="7" name="Retângulo 6"/>
          <p:cNvSpPr/>
          <p:nvPr/>
        </p:nvSpPr>
        <p:spPr>
          <a:xfrm>
            <a:off x="611560" y="3800993"/>
            <a:ext cx="2647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Os plásticos são, em geral:</a:t>
            </a:r>
          </a:p>
        </p:txBody>
      </p:sp>
      <p:sp>
        <p:nvSpPr>
          <p:cNvPr id="8" name="Retângulo 7"/>
          <p:cNvSpPr/>
          <p:nvPr/>
        </p:nvSpPr>
        <p:spPr>
          <a:xfrm>
            <a:off x="1948234" y="4170325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solidFill>
                  <a:srgbClr val="F37F7E"/>
                </a:solidFill>
              </a:rPr>
              <a:t>•</a:t>
            </a:r>
            <a:r>
              <a:rPr lang="pt-PT" dirty="0"/>
              <a:t> baratos </a:t>
            </a:r>
            <a:endParaRPr lang="pt-PT" dirty="0" smtClean="0"/>
          </a:p>
          <a:p>
            <a:pPr>
              <a:lnSpc>
                <a:spcPct val="150000"/>
              </a:lnSpc>
            </a:pPr>
            <a:r>
              <a:rPr lang="pt-PT" dirty="0" smtClean="0">
                <a:solidFill>
                  <a:srgbClr val="F37F7E"/>
                </a:solidFill>
              </a:rPr>
              <a:t>• </a:t>
            </a:r>
            <a:r>
              <a:rPr lang="pt-PT" dirty="0"/>
              <a:t>pouco densos </a:t>
            </a:r>
            <a:endParaRPr lang="pt-PT" dirty="0" smtClean="0"/>
          </a:p>
          <a:p>
            <a:pPr>
              <a:lnSpc>
                <a:spcPct val="150000"/>
              </a:lnSpc>
            </a:pPr>
            <a:r>
              <a:rPr lang="pt-PT" dirty="0" smtClean="0">
                <a:solidFill>
                  <a:srgbClr val="F37F7E"/>
                </a:solidFill>
              </a:rPr>
              <a:t>• </a:t>
            </a:r>
            <a:r>
              <a:rPr lang="pt-PT" dirty="0"/>
              <a:t>duráveis e resistentes</a:t>
            </a:r>
          </a:p>
          <a:p>
            <a:pPr>
              <a:lnSpc>
                <a:spcPct val="150000"/>
              </a:lnSpc>
            </a:pPr>
            <a:r>
              <a:rPr lang="pt-PT" dirty="0">
                <a:solidFill>
                  <a:srgbClr val="F37F7E"/>
                </a:solidFill>
              </a:rPr>
              <a:t>•</a:t>
            </a:r>
            <a:r>
              <a:rPr lang="pt-PT" dirty="0"/>
              <a:t> flexíveis ou </a:t>
            </a:r>
            <a:r>
              <a:rPr lang="pt-PT" dirty="0" smtClean="0"/>
              <a:t>rígidos</a:t>
            </a:r>
          </a:p>
          <a:p>
            <a:pPr>
              <a:lnSpc>
                <a:spcPct val="150000"/>
              </a:lnSpc>
            </a:pPr>
            <a:r>
              <a:rPr lang="pt-PT" dirty="0" smtClean="0">
                <a:solidFill>
                  <a:srgbClr val="F37F7E"/>
                </a:solidFill>
              </a:rPr>
              <a:t>• </a:t>
            </a:r>
            <a:r>
              <a:rPr lang="pt-PT" dirty="0"/>
              <a:t>facilmente coráveis</a:t>
            </a:r>
          </a:p>
          <a:p>
            <a:pPr>
              <a:lnSpc>
                <a:spcPct val="150000"/>
              </a:lnSpc>
            </a:pPr>
            <a:r>
              <a:rPr lang="pt-PT" dirty="0" smtClean="0">
                <a:solidFill>
                  <a:srgbClr val="F37F7E"/>
                </a:solidFill>
              </a:rPr>
              <a:t>• </a:t>
            </a:r>
            <a:r>
              <a:rPr lang="pt-PT" dirty="0"/>
              <a:t>bons isoladores térmicos e elétricos</a:t>
            </a:r>
          </a:p>
        </p:txBody>
      </p:sp>
    </p:spTree>
    <p:extLst>
      <p:ext uri="{BB962C8B-B14F-4D97-AF65-F5344CB8AC3E}">
        <p14:creationId xmlns:p14="http://schemas.microsoft.com/office/powerpoint/2010/main" val="22123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72085"/>
            <a:ext cx="59538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200" b="1" dirty="0" smtClean="0">
                <a:solidFill>
                  <a:srgbClr val="434343"/>
                </a:solidFill>
                <a:latin typeface="Lucida Sans" panose="020B0602030504020204" pitchFamily="34" charset="0"/>
              </a:rPr>
              <a:t>Os plásticos e os materiais poliméricos</a:t>
            </a:r>
            <a:endParaRPr lang="pt-PT" sz="2200" b="1" dirty="0">
              <a:solidFill>
                <a:srgbClr val="434343"/>
              </a:solidFill>
              <a:latin typeface="Lucida Sans" panose="020B0602030504020204" pitchFamily="34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456112" y="1916832"/>
            <a:ext cx="5001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>
                <a:solidFill>
                  <a:srgbClr val="F37F7E"/>
                </a:solidFill>
                <a:latin typeface="Lucida Sans" panose="020B0602030504020204" pitchFamily="34" charset="0"/>
              </a:rPr>
              <a:t>Plásticos: aplicações e propriedades</a:t>
            </a:r>
            <a:endParaRPr lang="pt-PT" sz="2000" b="1" dirty="0">
              <a:solidFill>
                <a:srgbClr val="F37F7E"/>
              </a:solidFill>
              <a:latin typeface="Lucida Sans" panose="020B0602030504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58962" y="2518152"/>
            <a:ext cx="84576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/>
              <a:t>Os plásticos permitem </a:t>
            </a:r>
            <a:r>
              <a:rPr lang="pt-PT" dirty="0"/>
              <a:t>variados </a:t>
            </a:r>
            <a:r>
              <a:rPr lang="pt-PT" i="1" dirty="0"/>
              <a:t>designs</a:t>
            </a:r>
            <a:r>
              <a:rPr lang="pt-PT" dirty="0"/>
              <a:t> e respeitam condições de </a:t>
            </a:r>
            <a:r>
              <a:rPr lang="pt-PT" dirty="0" smtClean="0"/>
              <a:t>higiene e </a:t>
            </a:r>
            <a:r>
              <a:rPr lang="pt-PT" dirty="0"/>
              <a:t>segurança.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227193"/>
            <a:ext cx="3730551" cy="225526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89249" y="5953414"/>
            <a:ext cx="796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São estas propriedades, aliadas ao baixo custo, que os </a:t>
            </a:r>
            <a:r>
              <a:rPr lang="pt-PT" dirty="0" smtClean="0"/>
              <a:t>tornam tão </a:t>
            </a:r>
            <a:r>
              <a:rPr lang="pt-PT" dirty="0"/>
              <a:t>interessantes.</a:t>
            </a:r>
          </a:p>
        </p:txBody>
      </p:sp>
      <p:sp>
        <p:nvSpPr>
          <p:cNvPr id="7" name="Rectangle 10"/>
          <p:cNvSpPr/>
          <p:nvPr/>
        </p:nvSpPr>
        <p:spPr>
          <a:xfrm>
            <a:off x="2916962" y="5470551"/>
            <a:ext cx="3286615" cy="3508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PT" sz="1400" dirty="0" smtClean="0">
                <a:solidFill>
                  <a:srgbClr val="313131"/>
                </a:solidFill>
              </a:rPr>
              <a:t>Cadeiras de plástico em recinto desportivo</a:t>
            </a:r>
          </a:p>
        </p:txBody>
      </p:sp>
    </p:spTree>
    <p:extLst>
      <p:ext uri="{BB962C8B-B14F-4D97-AF65-F5344CB8AC3E}">
        <p14:creationId xmlns:p14="http://schemas.microsoft.com/office/powerpoint/2010/main" val="126827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72085"/>
            <a:ext cx="59538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200" b="1" dirty="0" smtClean="0">
                <a:solidFill>
                  <a:srgbClr val="434343"/>
                </a:solidFill>
                <a:latin typeface="Lucida Sans" panose="020B0602030504020204" pitchFamily="34" charset="0"/>
              </a:rPr>
              <a:t>Os plásticos e os materiais poliméricos.</a:t>
            </a:r>
            <a:endParaRPr lang="pt-PT" sz="2200" b="1" dirty="0">
              <a:solidFill>
                <a:srgbClr val="434343"/>
              </a:solidFill>
              <a:latin typeface="Lucida Sans" panose="020B0602030504020204" pitchFamily="34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456112" y="1916832"/>
            <a:ext cx="4015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>
                <a:solidFill>
                  <a:srgbClr val="F37F7E"/>
                </a:solidFill>
                <a:latin typeface="Lucida Sans" panose="020B0602030504020204" pitchFamily="34" charset="0"/>
              </a:rPr>
              <a:t>Macromoléculas e polímeros</a:t>
            </a:r>
            <a:endParaRPr lang="pt-PT" sz="2000" b="1" dirty="0">
              <a:solidFill>
                <a:srgbClr val="F37F7E"/>
              </a:solidFill>
              <a:latin typeface="Lucida Sans" panose="020B0602030504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83568" y="2564904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/>
              <a:t>O principal constituinte dos plásticos é </a:t>
            </a:r>
            <a:r>
              <a:rPr lang="pt-PT" dirty="0"/>
              <a:t>um</a:t>
            </a:r>
            <a:r>
              <a:rPr lang="pt-PT" b="1" dirty="0"/>
              <a:t> polímero</a:t>
            </a:r>
            <a:r>
              <a:rPr lang="pt-PT" dirty="0"/>
              <a:t>, mas existe um conjunto vasto de aditivos que </a:t>
            </a:r>
            <a:r>
              <a:rPr lang="pt-PT" dirty="0" smtClean="0"/>
              <a:t>lhes conferem </a:t>
            </a:r>
            <a:r>
              <a:rPr lang="pt-PT" dirty="0"/>
              <a:t>propriedades particulares.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83568" y="3954536"/>
            <a:ext cx="8460432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/>
              <a:t>As </a:t>
            </a:r>
            <a:r>
              <a:rPr lang="pt-PT" dirty="0"/>
              <a:t>moléculas de </a:t>
            </a:r>
            <a:r>
              <a:rPr lang="pt-PT" dirty="0" smtClean="0"/>
              <a:t>um </a:t>
            </a:r>
            <a:r>
              <a:rPr lang="pt-PT" b="1" dirty="0" smtClean="0"/>
              <a:t>polímero</a:t>
            </a:r>
            <a:r>
              <a:rPr lang="pt-PT" dirty="0" smtClean="0"/>
              <a:t> </a:t>
            </a:r>
            <a:r>
              <a:rPr lang="pt-PT" dirty="0"/>
              <a:t>são moléculas gigantes – </a:t>
            </a:r>
            <a:r>
              <a:rPr lang="pt-PT" b="1" dirty="0"/>
              <a:t>macromoléculas</a:t>
            </a:r>
            <a:r>
              <a:rPr lang="pt-PT" dirty="0"/>
              <a:t> – constituídas por </a:t>
            </a:r>
            <a:r>
              <a:rPr lang="pt-PT" dirty="0" smtClean="0"/>
              <a:t>muitas unidades </a:t>
            </a:r>
            <a:r>
              <a:rPr lang="pt-PT" dirty="0"/>
              <a:t>estruturais menores ligadas umas às outras por </a:t>
            </a:r>
            <a:r>
              <a:rPr lang="pt-PT" b="1" dirty="0"/>
              <a:t>ligações covalentes</a:t>
            </a:r>
            <a:r>
              <a:rPr lang="pt-PT" dirty="0"/>
              <a:t>.</a:t>
            </a:r>
          </a:p>
        </p:txBody>
      </p:sp>
      <p:sp>
        <p:nvSpPr>
          <p:cNvPr id="6" name="Retângulo 5"/>
          <p:cNvSpPr/>
          <p:nvPr/>
        </p:nvSpPr>
        <p:spPr>
          <a:xfrm>
            <a:off x="683568" y="5301208"/>
            <a:ext cx="8460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/>
              <a:t>Em cada uma destas unidades – </a:t>
            </a:r>
            <a:r>
              <a:rPr lang="pt-PT" b="1" dirty="0"/>
              <a:t>monómero</a:t>
            </a:r>
            <a:r>
              <a:rPr lang="pt-PT" dirty="0"/>
              <a:t> – reconhece-se uma molécula </a:t>
            </a:r>
            <a:r>
              <a:rPr lang="pt-PT" dirty="0" smtClean="0"/>
              <a:t>menor, embora </a:t>
            </a:r>
            <a:r>
              <a:rPr lang="pt-PT" dirty="0"/>
              <a:t>modificada pelas ligações às unidades vizinhas.</a:t>
            </a:r>
          </a:p>
        </p:txBody>
      </p:sp>
    </p:spTree>
    <p:extLst>
      <p:ext uri="{BB962C8B-B14F-4D97-AF65-F5344CB8AC3E}">
        <p14:creationId xmlns:p14="http://schemas.microsoft.com/office/powerpoint/2010/main" val="278339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72085"/>
            <a:ext cx="59538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200" b="1" dirty="0" smtClean="0">
                <a:solidFill>
                  <a:srgbClr val="434343"/>
                </a:solidFill>
                <a:latin typeface="Lucida Sans" panose="020B0602030504020204" pitchFamily="34" charset="0"/>
              </a:rPr>
              <a:t>Os plásticos e os materiais poliméricos</a:t>
            </a:r>
            <a:endParaRPr lang="pt-PT" sz="2200" b="1" dirty="0">
              <a:solidFill>
                <a:srgbClr val="434343"/>
              </a:solidFill>
              <a:latin typeface="Lucida Sans" panose="020B0602030504020204" pitchFamily="34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456112" y="1916832"/>
            <a:ext cx="4015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>
                <a:solidFill>
                  <a:srgbClr val="F37F7E"/>
                </a:solidFill>
                <a:latin typeface="Lucida Sans" panose="020B0602030504020204" pitchFamily="34" charset="0"/>
              </a:rPr>
              <a:t>Macromoléculas e polímeros</a:t>
            </a:r>
            <a:endParaRPr lang="pt-PT" sz="2000" b="1" dirty="0">
              <a:solidFill>
                <a:srgbClr val="F37F7E"/>
              </a:solidFill>
              <a:latin typeface="Lucida Sans" panose="020B0602030504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55576" y="2708920"/>
            <a:ext cx="748883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/>
              <a:t>Há macromoléculas que não são polímeros. A hemoglobina é um </a:t>
            </a:r>
            <a:r>
              <a:rPr lang="pt-PT" dirty="0" smtClean="0"/>
              <a:t>exemplo de </a:t>
            </a:r>
            <a:r>
              <a:rPr lang="pt-PT" dirty="0"/>
              <a:t>uma macromolécula que não é um polímero, uma vez que não é formada </a:t>
            </a:r>
            <a:r>
              <a:rPr lang="pt-PT" dirty="0" smtClean="0"/>
              <a:t>por repetição </a:t>
            </a:r>
            <a:r>
              <a:rPr lang="pt-PT" dirty="0"/>
              <a:t>de unidades estruturais menores.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755576" y="4221088"/>
            <a:ext cx="770485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/>
              <a:t>A </a:t>
            </a:r>
            <a:r>
              <a:rPr lang="pt-PT" dirty="0"/>
              <a:t>história dos plásticos </a:t>
            </a:r>
            <a:r>
              <a:rPr lang="pt-PT" dirty="0" smtClean="0"/>
              <a:t>remonta </a:t>
            </a:r>
            <a:r>
              <a:rPr lang="pt-PT" dirty="0"/>
              <a:t>a meados do século XIX, </a:t>
            </a:r>
            <a:r>
              <a:rPr lang="pt-PT" dirty="0" smtClean="0"/>
              <a:t>mas só a partir dos </a:t>
            </a:r>
            <a:r>
              <a:rPr lang="pt-PT" dirty="0"/>
              <a:t>anos 30 do século XX </a:t>
            </a:r>
            <a:r>
              <a:rPr lang="pt-PT" dirty="0" smtClean="0"/>
              <a:t>é que os </a:t>
            </a:r>
            <a:r>
              <a:rPr lang="pt-PT" dirty="0"/>
              <a:t>polímeros começaram a ser produzidos e </a:t>
            </a:r>
            <a:r>
              <a:rPr lang="pt-PT" dirty="0" smtClean="0"/>
              <a:t>usados em </a:t>
            </a:r>
            <a:r>
              <a:rPr lang="pt-PT" dirty="0"/>
              <a:t>larga escala.</a:t>
            </a:r>
          </a:p>
        </p:txBody>
      </p:sp>
      <p:sp>
        <p:nvSpPr>
          <p:cNvPr id="6" name="Retângulo 5"/>
          <p:cNvSpPr/>
          <p:nvPr/>
        </p:nvSpPr>
        <p:spPr>
          <a:xfrm>
            <a:off x="755576" y="5669113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/>
              <a:t>Em 1930, foi pela primeira vez sintetizado o PVC, abreviatura de </a:t>
            </a:r>
            <a:r>
              <a:rPr lang="pt-PT" i="1" dirty="0" err="1" smtClean="0"/>
              <a:t>poly</a:t>
            </a:r>
            <a:r>
              <a:rPr lang="pt-PT" i="1" dirty="0" smtClean="0"/>
              <a:t>(</a:t>
            </a:r>
            <a:r>
              <a:rPr lang="pt-PT" i="1" dirty="0" err="1" smtClean="0"/>
              <a:t>vinylchloride</a:t>
            </a:r>
            <a:r>
              <a:rPr lang="pt-PT" i="1" dirty="0" smtClean="0"/>
              <a:t>)</a:t>
            </a:r>
            <a:r>
              <a:rPr lang="pt-PT" dirty="0" smtClean="0"/>
              <a:t> ou </a:t>
            </a:r>
            <a:r>
              <a:rPr lang="pt-PT" dirty="0"/>
              <a:t>poli(cloreto de vinilo).</a:t>
            </a:r>
          </a:p>
        </p:txBody>
      </p:sp>
    </p:spTree>
    <p:extLst>
      <p:ext uri="{BB962C8B-B14F-4D97-AF65-F5344CB8AC3E}">
        <p14:creationId xmlns:p14="http://schemas.microsoft.com/office/powerpoint/2010/main" val="115448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72085"/>
            <a:ext cx="59538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200" b="1" dirty="0" smtClean="0">
                <a:solidFill>
                  <a:srgbClr val="434343"/>
                </a:solidFill>
                <a:latin typeface="Lucida Sans" panose="020B0602030504020204" pitchFamily="34" charset="0"/>
              </a:rPr>
              <a:t>Os plásticos e os materiais poliméricos</a:t>
            </a:r>
            <a:endParaRPr lang="pt-PT" sz="2200" b="1" dirty="0">
              <a:solidFill>
                <a:srgbClr val="434343"/>
              </a:solidFill>
              <a:latin typeface="Lucida Sans" panose="020B0602030504020204" pitchFamily="34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456112" y="1916832"/>
            <a:ext cx="4015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>
                <a:solidFill>
                  <a:srgbClr val="F37F7E"/>
                </a:solidFill>
                <a:latin typeface="Lucida Sans" panose="020B0602030504020204" pitchFamily="34" charset="0"/>
              </a:rPr>
              <a:t>Macromoléculas e polímeros</a:t>
            </a:r>
            <a:endParaRPr lang="pt-PT" sz="2000" b="1" dirty="0">
              <a:solidFill>
                <a:srgbClr val="F37F7E"/>
              </a:solidFill>
              <a:latin typeface="Lucida Sans" panose="020B0602030504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55155" y="2842064"/>
            <a:ext cx="525658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/>
              <a:t>Em 1933, foi sintetizado o polietileno e descobriu-se a capacidade do </a:t>
            </a:r>
            <a:r>
              <a:rPr lang="pt-PT" i="1" dirty="0" smtClean="0"/>
              <a:t>nylon</a:t>
            </a:r>
            <a:r>
              <a:rPr lang="pt-PT" dirty="0" smtClean="0"/>
              <a:t> – </a:t>
            </a:r>
            <a:r>
              <a:rPr lang="pt-PT" dirty="0"/>
              <a:t>um polímero (poliamida) produzido em 1929 – formar fios sedosos, muito </a:t>
            </a:r>
            <a:r>
              <a:rPr lang="pt-PT" dirty="0" smtClean="0"/>
              <a:t>resistentes, e </a:t>
            </a:r>
            <a:r>
              <a:rPr lang="pt-PT" dirty="0"/>
              <a:t>que, por isso, se viriam a tornar excelentes fibras </a:t>
            </a:r>
            <a:r>
              <a:rPr lang="pt-PT" dirty="0" smtClean="0"/>
              <a:t>têxteis. </a:t>
            </a:r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1988840"/>
            <a:ext cx="2619772" cy="2851318"/>
          </a:xfrm>
          <a:prstGeom prst="rect">
            <a:avLst/>
          </a:prstGeom>
        </p:spPr>
      </p:pic>
      <p:sp>
        <p:nvSpPr>
          <p:cNvPr id="6" name="Rectangle 10"/>
          <p:cNvSpPr/>
          <p:nvPr/>
        </p:nvSpPr>
        <p:spPr>
          <a:xfrm>
            <a:off x="6890571" y="4845081"/>
            <a:ext cx="1294998" cy="3336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PT" sz="1400" i="1" dirty="0" smtClean="0">
                <a:solidFill>
                  <a:srgbClr val="313131"/>
                </a:solidFill>
              </a:rPr>
              <a:t>Nylon</a:t>
            </a:r>
          </a:p>
        </p:txBody>
      </p:sp>
      <p:sp>
        <p:nvSpPr>
          <p:cNvPr id="7" name="Retângulo 6"/>
          <p:cNvSpPr/>
          <p:nvPr/>
        </p:nvSpPr>
        <p:spPr>
          <a:xfrm>
            <a:off x="683568" y="5465589"/>
            <a:ext cx="81643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/>
              <a:t>Para designar </a:t>
            </a:r>
            <a:r>
              <a:rPr lang="pt-PT" dirty="0"/>
              <a:t>mais </a:t>
            </a:r>
            <a:r>
              <a:rPr lang="pt-PT" dirty="0" smtClean="0"/>
              <a:t>facilmente os polímeros, </a:t>
            </a:r>
            <a:r>
              <a:rPr lang="pt-PT" dirty="0"/>
              <a:t>é comum utilizar uma abreviatura, na forma </a:t>
            </a:r>
            <a:r>
              <a:rPr lang="pt-PT" dirty="0" smtClean="0"/>
              <a:t>de acrónimo</a:t>
            </a:r>
            <a:r>
              <a:rPr lang="pt-PT" dirty="0"/>
              <a:t>, a qual está devidamente </a:t>
            </a:r>
            <a:r>
              <a:rPr lang="pt-PT" dirty="0" smtClean="0"/>
              <a:t>normalizada.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8071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72085"/>
            <a:ext cx="59538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200" b="1" dirty="0" smtClean="0">
                <a:solidFill>
                  <a:srgbClr val="434343"/>
                </a:solidFill>
                <a:latin typeface="Lucida Sans" panose="020B0602030504020204" pitchFamily="34" charset="0"/>
              </a:rPr>
              <a:t>Os plásticos e os materiais poliméricos</a:t>
            </a:r>
            <a:endParaRPr lang="pt-PT" sz="2200" b="1" dirty="0">
              <a:solidFill>
                <a:srgbClr val="434343"/>
              </a:solidFill>
              <a:latin typeface="Lucida Sans" panose="020B0602030504020204" pitchFamily="34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456112" y="1916832"/>
            <a:ext cx="4015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>
                <a:solidFill>
                  <a:srgbClr val="F37F7E"/>
                </a:solidFill>
                <a:latin typeface="Lucida Sans" panose="020B0602030504020204" pitchFamily="34" charset="0"/>
              </a:rPr>
              <a:t>Macromoléculas e polímeros</a:t>
            </a:r>
            <a:endParaRPr lang="pt-PT" sz="2000" b="1" dirty="0">
              <a:solidFill>
                <a:srgbClr val="F37F7E"/>
              </a:solidFill>
              <a:latin typeface="Lucida Sans" panose="020B060203050402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961891"/>
              </p:ext>
            </p:extLst>
          </p:nvPr>
        </p:nvGraphicFramePr>
        <p:xfrm>
          <a:off x="429248" y="2564904"/>
          <a:ext cx="8537011" cy="38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9680"/>
                <a:gridCol w="1368152"/>
                <a:gridCol w="4869179"/>
              </a:tblGrid>
              <a:tr h="48150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Nome</a:t>
                      </a:r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6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Abreviatura </a:t>
                      </a:r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6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aplicações</a:t>
                      </a:r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6B6"/>
                    </a:solidFill>
                  </a:tcPr>
                </a:tc>
              </a:tr>
              <a:tr h="48150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Polietileno</a:t>
                      </a:r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PE</a:t>
                      </a:r>
                      <a:endParaRPr lang="pt-PT" b="1" dirty="0"/>
                    </a:p>
                  </a:txBody>
                  <a:tcPr anchor="ctr">
                    <a:lnL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Sacos, frascos, tubos</a:t>
                      </a:r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150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Poliestireno</a:t>
                      </a:r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PS</a:t>
                      </a:r>
                      <a:endParaRPr lang="pt-PT" b="1" dirty="0"/>
                    </a:p>
                  </a:txBody>
                  <a:tcPr anchor="ctr">
                    <a:lnL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Esferovite, caixas de CD,</a:t>
                      </a:r>
                      <a:r>
                        <a:rPr lang="pt-PT" baseline="0" dirty="0" smtClean="0"/>
                        <a:t> brinquedos</a:t>
                      </a:r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150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Poli(cloreto de vinilo)</a:t>
                      </a:r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PVC</a:t>
                      </a:r>
                      <a:endParaRPr lang="pt-PT" b="1" dirty="0"/>
                    </a:p>
                  </a:txBody>
                  <a:tcPr anchor="ctr">
                    <a:lnL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Objetos insufláveis,</a:t>
                      </a:r>
                      <a:r>
                        <a:rPr lang="pt-PT" baseline="0" dirty="0" smtClean="0"/>
                        <a:t> tubos, isolamento térmico</a:t>
                      </a:r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1500"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Poliacrilonitrilo</a:t>
                      </a:r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PAN</a:t>
                      </a:r>
                      <a:endParaRPr lang="pt-PT" b="1" dirty="0"/>
                    </a:p>
                  </a:txBody>
                  <a:tcPr anchor="ctr">
                    <a:lnL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Carpetes, fios de tricotar,</a:t>
                      </a:r>
                      <a:r>
                        <a:rPr lang="pt-PT" baseline="0" dirty="0" smtClean="0"/>
                        <a:t> vestuário</a:t>
                      </a:r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150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Policarbonato</a:t>
                      </a:r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PC</a:t>
                      </a:r>
                      <a:endParaRPr lang="pt-PT" b="1" dirty="0"/>
                    </a:p>
                  </a:txBody>
                  <a:tcPr anchor="ctr">
                    <a:lnL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Óculos de proteção, telemóveis,</a:t>
                      </a:r>
                      <a:r>
                        <a:rPr lang="pt-PT" baseline="0" dirty="0" smtClean="0"/>
                        <a:t> DVD</a:t>
                      </a:r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150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Resinas de melanina</a:t>
                      </a:r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MF</a:t>
                      </a:r>
                      <a:endParaRPr lang="pt-PT" b="1" dirty="0"/>
                    </a:p>
                  </a:txBody>
                  <a:tcPr anchor="ctr">
                    <a:lnL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Botões,</a:t>
                      </a:r>
                      <a:r>
                        <a:rPr lang="pt-PT" baseline="0" dirty="0" smtClean="0"/>
                        <a:t> laminados, lamelados, tabuleiros</a:t>
                      </a:r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150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Poliuretanos</a:t>
                      </a:r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PUR</a:t>
                      </a:r>
                      <a:endParaRPr lang="pt-PT" b="1" dirty="0"/>
                    </a:p>
                  </a:txBody>
                  <a:tcPr anchor="ctr">
                    <a:lnL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Malas, espumas</a:t>
                      </a:r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03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72085"/>
            <a:ext cx="59538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200" b="1" dirty="0" smtClean="0">
                <a:solidFill>
                  <a:srgbClr val="434343"/>
                </a:solidFill>
                <a:latin typeface="Lucida Sans" panose="020B0602030504020204" pitchFamily="34" charset="0"/>
              </a:rPr>
              <a:t>Os plásticos e os materiais poliméricos</a:t>
            </a:r>
            <a:endParaRPr lang="pt-PT" sz="2200" b="1" dirty="0">
              <a:solidFill>
                <a:srgbClr val="434343"/>
              </a:solidFill>
              <a:latin typeface="Lucida Sans" panose="020B0602030504020204" pitchFamily="34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456112" y="1916832"/>
            <a:ext cx="5713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>
                <a:solidFill>
                  <a:srgbClr val="F37F7E"/>
                </a:solidFill>
                <a:latin typeface="Lucida Sans" panose="020B0602030504020204" pitchFamily="34" charset="0"/>
              </a:rPr>
              <a:t>Polímeros naturais, artificiais e sintéticos</a:t>
            </a:r>
            <a:endParaRPr lang="pt-PT" sz="2000" b="1" dirty="0">
              <a:solidFill>
                <a:srgbClr val="F37F7E"/>
              </a:solidFill>
              <a:latin typeface="Lucida Sans" panose="020B0602030504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560" y="2636912"/>
            <a:ext cx="4469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A natureza há muito que «fabrica» polímeros.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11560" y="3326214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A celulose é um polímero </a:t>
            </a:r>
            <a:r>
              <a:rPr lang="pt-PT" dirty="0" smtClean="0"/>
              <a:t>da glicose</a:t>
            </a:r>
            <a:r>
              <a:rPr lang="pt-PT" dirty="0"/>
              <a:t>, C₆H₁₂</a:t>
            </a:r>
            <a:r>
              <a:rPr lang="pt-PT" dirty="0" smtClean="0"/>
              <a:t>O₆:</a:t>
            </a:r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841059"/>
            <a:ext cx="7635205" cy="172751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11560" y="5963490"/>
            <a:ext cx="6745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O mesmo se diz da amilose, componente do amido.</a:t>
            </a:r>
          </a:p>
        </p:txBody>
      </p:sp>
    </p:spTree>
    <p:extLst>
      <p:ext uri="{BB962C8B-B14F-4D97-AF65-F5344CB8AC3E}">
        <p14:creationId xmlns:p14="http://schemas.microsoft.com/office/powerpoint/2010/main" val="39048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72085"/>
            <a:ext cx="59538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200" b="1" dirty="0" smtClean="0">
                <a:solidFill>
                  <a:srgbClr val="434343"/>
                </a:solidFill>
                <a:latin typeface="Lucida Sans" panose="020B0602030504020204" pitchFamily="34" charset="0"/>
              </a:rPr>
              <a:t>Os plásticos e os materiais poliméricos</a:t>
            </a:r>
            <a:endParaRPr lang="pt-PT" sz="2200" b="1" dirty="0">
              <a:solidFill>
                <a:srgbClr val="434343"/>
              </a:solidFill>
              <a:latin typeface="Lucida Sans" panose="020B0602030504020204" pitchFamily="34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456112" y="1916832"/>
            <a:ext cx="5713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>
                <a:solidFill>
                  <a:srgbClr val="F37F7E"/>
                </a:solidFill>
                <a:latin typeface="Lucida Sans" panose="020B0602030504020204" pitchFamily="34" charset="0"/>
              </a:rPr>
              <a:t>Polímeros naturais, artificiais e sintéticos</a:t>
            </a:r>
            <a:endParaRPr lang="pt-PT" sz="2000" b="1" dirty="0">
              <a:solidFill>
                <a:srgbClr val="F37F7E"/>
              </a:solidFill>
              <a:latin typeface="Lucida Sans" panose="020B0602030504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56112" y="2708920"/>
            <a:ext cx="8220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As proteínas são polímeros naturais resultantes da polimerização de aminoácidos.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456112" y="3470230"/>
            <a:ext cx="786030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/>
              <a:t>Os ácidos nucleicos, designadamente ADN (ácido </a:t>
            </a:r>
            <a:r>
              <a:rPr lang="pt-PT" dirty="0" smtClean="0"/>
              <a:t>desoxirribonucleico) e </a:t>
            </a:r>
            <a:r>
              <a:rPr lang="pt-PT" dirty="0"/>
              <a:t>ARN (ácido ribonucleico) são, também, entidades poliméricas. Nestes </a:t>
            </a:r>
            <a:r>
              <a:rPr lang="pt-PT" dirty="0" smtClean="0"/>
              <a:t>casos, a </a:t>
            </a:r>
            <a:r>
              <a:rPr lang="pt-PT" dirty="0"/>
              <a:t>unidade estrutural que se repete designa-se por nucleótido.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456112" y="5158076"/>
            <a:ext cx="778829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/>
              <a:t>As fibras naturais de celulose presentes no algodoeiro são facilmente </a:t>
            </a:r>
            <a:r>
              <a:rPr lang="pt-PT" dirty="0" smtClean="0"/>
              <a:t>convertidas em </a:t>
            </a:r>
            <a:r>
              <a:rPr lang="pt-PT" dirty="0"/>
              <a:t>fios. Já o mesmo não acontece com a celulose presente na </a:t>
            </a:r>
            <a:r>
              <a:rPr lang="pt-PT" dirty="0" smtClean="0"/>
              <a:t>madeira, porque </a:t>
            </a:r>
            <a:r>
              <a:rPr lang="pt-PT" dirty="0"/>
              <a:t>está entrelaçada na sua estrutura</a:t>
            </a:r>
            <a:r>
              <a:rPr lang="pt-PT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933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942</Words>
  <Application>Microsoft Office PowerPoint</Application>
  <PresentationFormat>Apresentação no Ecrã (4:3)</PresentationFormat>
  <Paragraphs>106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4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Miguel Pinto</dc:creator>
  <cp:lastModifiedBy>SM</cp:lastModifiedBy>
  <cp:revision>34</cp:revision>
  <dcterms:created xsi:type="dcterms:W3CDTF">2016-01-05T15:34:43Z</dcterms:created>
  <dcterms:modified xsi:type="dcterms:W3CDTF">2017-04-12T14:45:40Z</dcterms:modified>
</cp:coreProperties>
</file>